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1317" r:id="rId2"/>
    <p:sldId id="1262" r:id="rId3"/>
    <p:sldId id="1598" r:id="rId4"/>
    <p:sldId id="1271" r:id="rId5"/>
    <p:sldId id="1834" r:id="rId6"/>
    <p:sldId id="1550" r:id="rId7"/>
    <p:sldId id="1599" r:id="rId8"/>
    <p:sldId id="1551" r:id="rId9"/>
    <p:sldId id="1560" r:id="rId10"/>
    <p:sldId id="1832" r:id="rId11"/>
    <p:sldId id="1703" r:id="rId12"/>
    <p:sldId id="1807" r:id="rId13"/>
    <p:sldId id="1793" r:id="rId14"/>
    <p:sldId id="1817" r:id="rId15"/>
    <p:sldId id="1740" r:id="rId16"/>
    <p:sldId id="1600" r:id="rId17"/>
    <p:sldId id="1552" r:id="rId18"/>
    <p:sldId id="1742" r:id="rId19"/>
    <p:sldId id="1563" r:id="rId20"/>
    <p:sldId id="1564" r:id="rId21"/>
    <p:sldId id="1565" r:id="rId22"/>
    <p:sldId id="1712" r:id="rId23"/>
    <p:sldId id="1761" r:id="rId24"/>
    <p:sldId id="1808" r:id="rId25"/>
    <p:sldId id="1809" r:id="rId26"/>
    <p:sldId id="1810" r:id="rId27"/>
    <p:sldId id="1582" r:id="rId28"/>
    <p:sldId id="1795" r:id="rId29"/>
    <p:sldId id="1608" r:id="rId30"/>
    <p:sldId id="1839" r:id="rId31"/>
    <p:sldId id="1840" r:id="rId32"/>
    <p:sldId id="1711" r:id="rId33"/>
    <p:sldId id="1568" r:id="rId34"/>
    <p:sldId id="1601" r:id="rId35"/>
    <p:sldId id="1854" r:id="rId36"/>
    <p:sldId id="1647" r:id="rId37"/>
    <p:sldId id="1648" r:id="rId38"/>
    <p:sldId id="1835" r:id="rId39"/>
    <p:sldId id="1853" r:id="rId40"/>
    <p:sldId id="1836" r:id="rId41"/>
    <p:sldId id="1838" r:id="rId42"/>
    <p:sldId id="1316" r:id="rId43"/>
    <p:sldId id="1841" r:id="rId44"/>
    <p:sldId id="1842" r:id="rId45"/>
    <p:sldId id="1843" r:id="rId46"/>
    <p:sldId id="1844" r:id="rId47"/>
    <p:sldId id="1845" r:id="rId48"/>
    <p:sldId id="1846" r:id="rId49"/>
    <p:sldId id="1847" r:id="rId50"/>
    <p:sldId id="1848" r:id="rId51"/>
    <p:sldId id="1849" r:id="rId52"/>
    <p:sldId id="1850" r:id="rId53"/>
    <p:sldId id="1851" r:id="rId54"/>
    <p:sldId id="1852" r:id="rId55"/>
    <p:sldId id="1813" r:id="rId56"/>
    <p:sldId id="1814" r:id="rId57"/>
    <p:sldId id="1815" r:id="rId58"/>
    <p:sldId id="1816" r:id="rId59"/>
    <p:sldId id="1818" r:id="rId60"/>
    <p:sldId id="1821" r:id="rId61"/>
    <p:sldId id="1822" r:id="rId62"/>
    <p:sldId id="1823" r:id="rId63"/>
    <p:sldId id="1833" r:id="rId64"/>
    <p:sldId id="1825" r:id="rId65"/>
    <p:sldId id="1826" r:id="rId66"/>
    <p:sldId id="1827" r:id="rId67"/>
    <p:sldId id="1828" r:id="rId68"/>
    <p:sldId id="1829" r:id="rId69"/>
    <p:sldId id="1830" r:id="rId70"/>
    <p:sldId id="1831" r:id="rId71"/>
  </p:sldIdLst>
  <p:sldSz cx="9144000" cy="6858000" type="screen4x3"/>
  <p:notesSz cx="6735763" cy="9869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020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11" pos="249" userDrawn="1">
          <p15:clr>
            <a:srgbClr val="A4A3A4"/>
          </p15:clr>
        </p15:guide>
        <p15:guide id="13" pos="2880" userDrawn="1">
          <p15:clr>
            <a:srgbClr val="A4A3A4"/>
          </p15:clr>
        </p15:guide>
        <p15:guide id="14" pos="2835" userDrawn="1">
          <p15:clr>
            <a:srgbClr val="A4A3A4"/>
          </p15:clr>
        </p15:guide>
        <p15:guide id="15" pos="2925" userDrawn="1">
          <p15:clr>
            <a:srgbClr val="A4A3A4"/>
          </p15:clr>
        </p15:guide>
        <p15:guide id="18" pos="295" userDrawn="1">
          <p15:clr>
            <a:srgbClr val="A4A3A4"/>
          </p15:clr>
        </p15:guide>
        <p15:guide id="19" pos="5511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  <p15:guide id="22" pos="5465" userDrawn="1">
          <p15:clr>
            <a:srgbClr val="A4A3A4"/>
          </p15:clr>
        </p15:guide>
        <p15:guide id="24" orient="horz" pos="2296" userDrawn="1">
          <p15:clr>
            <a:srgbClr val="A4A3A4"/>
          </p15:clr>
        </p15:guide>
        <p15:guide id="25" orient="horz" pos="1112" userDrawn="1">
          <p15:clr>
            <a:srgbClr val="A4A3A4"/>
          </p15:clr>
        </p15:guide>
        <p15:guide id="27" orient="horz" pos="1329" userDrawn="1">
          <p15:clr>
            <a:srgbClr val="A4A3A4"/>
          </p15:clr>
        </p15:guide>
        <p15:guide id="28" orient="horz" pos="1752" userDrawn="1">
          <p15:clr>
            <a:srgbClr val="A4A3A4"/>
          </p15:clr>
        </p15:guide>
        <p15:guide id="29" orient="horz" pos="1434" userDrawn="1">
          <p15:clr>
            <a:srgbClr val="A4A3A4"/>
          </p15:clr>
        </p15:guide>
        <p15:guide id="30" orient="horz" pos="1661" userDrawn="1">
          <p15:clr>
            <a:srgbClr val="A4A3A4"/>
          </p15:clr>
        </p15:guide>
        <p15:guide id="31" orient="horz" pos="3158" userDrawn="1">
          <p15:clr>
            <a:srgbClr val="A4A3A4"/>
          </p15:clr>
        </p15:guide>
        <p15:guide id="32" orient="horz" pos="3113" userDrawn="1">
          <p15:clr>
            <a:srgbClr val="A4A3A4"/>
          </p15:clr>
        </p15:guide>
        <p15:guide id="33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201102008" initials="P" lastIdx="2" clrIdx="0">
    <p:extLst>
      <p:ext uri="{19B8F6BF-5375-455C-9EA6-DF929625EA0E}">
        <p15:presenceInfo xmlns:p15="http://schemas.microsoft.com/office/powerpoint/2012/main" userId="P201102008" providerId="None"/>
      </p:ext>
    </p:extLst>
  </p:cmAuthor>
  <p:cmAuthor id="2" name="Lee Jeong Rim" initials="P" lastIdx="1" clrIdx="1">
    <p:extLst>
      <p:ext uri="{19B8F6BF-5375-455C-9EA6-DF929625EA0E}">
        <p15:presenceInfo xmlns:p15="http://schemas.microsoft.com/office/powerpoint/2012/main" userId="Lee Jeong R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66"/>
    <a:srgbClr val="FFFFCC"/>
    <a:srgbClr val="FF99CC"/>
    <a:srgbClr val="7030A0"/>
    <a:srgbClr val="92D050"/>
    <a:srgbClr val="000000"/>
    <a:srgbClr val="BFBFBF"/>
    <a:srgbClr val="C0C0C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77" autoAdjust="0"/>
    <p:restoredTop sz="96429" autoAdjust="0"/>
  </p:normalViewPr>
  <p:slideViewPr>
    <p:cSldViewPr>
      <p:cViewPr varScale="1">
        <p:scale>
          <a:sx n="115" d="100"/>
          <a:sy n="115" d="100"/>
        </p:scale>
        <p:origin x="2088" y="108"/>
      </p:cViewPr>
      <p:guideLst>
        <p:guide orient="horz" pos="4020"/>
        <p:guide orient="horz" pos="527"/>
        <p:guide pos="249"/>
        <p:guide pos="2880"/>
        <p:guide pos="2835"/>
        <p:guide pos="2925"/>
        <p:guide pos="295"/>
        <p:guide pos="5511"/>
        <p:guide orient="horz" pos="3929"/>
        <p:guide pos="5465"/>
        <p:guide orient="horz" pos="2296"/>
        <p:guide orient="horz" pos="1112"/>
        <p:guide orient="horz" pos="1329"/>
        <p:guide orient="horz" pos="1752"/>
        <p:guide orient="horz" pos="1434"/>
        <p:guide orient="horz" pos="1661"/>
        <p:guide orient="horz" pos="3158"/>
        <p:guide orient="horz" pos="3113"/>
        <p:guide orient="horz" pos="816"/>
      </p:guideLst>
    </p:cSldViewPr>
  </p:slideViewPr>
  <p:outlineViewPr>
    <p:cViewPr>
      <p:scale>
        <a:sx n="33" d="100"/>
        <a:sy n="33" d="100"/>
      </p:scale>
      <p:origin x="0" y="-501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06"/>
    </p:cViewPr>
  </p:sorterViewPr>
  <p:notesViewPr>
    <p:cSldViewPr>
      <p:cViewPr varScale="1">
        <p:scale>
          <a:sx n="85" d="100"/>
          <a:sy n="85" d="100"/>
        </p:scale>
        <p:origin x="353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r%20Chae\Desktop\25&#45380;%20&#44221;&#50689;&#51204;&#47029;\25&#45380;%20&#44221;&#50689;&#51204;&#47029;%20&#54616;&#48152;&#44592;\25&#45380;%20&#54616;&#48152;&#44592;%20&#44221;&#50689;&#51088;&#47308;_&#50976;&#51652;&#49440;_&#52572;&#51333;_r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Mr%20Chae\Desktop\25&#45380;%20&#44221;&#50689;&#51204;&#47029;\25&#45380;%20&#44221;&#50689;&#51204;&#47029;%20&#54616;&#48152;&#44592;\25&#45380;%20&#54616;&#48152;&#44592;%20&#44221;&#50689;&#51088;&#47308;_&#50976;&#51652;&#49440;_&#52572;&#51333;_r2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Mr%20Chae\Desktop\25&#45380;%20&#44221;&#50689;&#51204;&#47029;\25&#45380;%20&#44221;&#50689;&#51204;&#47029;%20&#54616;&#48152;&#44592;\25&#45380;%20&#54616;&#48152;&#44592;%20&#44221;&#50689;&#51088;&#47308;_&#50976;&#51652;&#49440;_&#52572;&#51333;_r2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Mr%20Chae\Desktop\25&#45380;%20&#44221;&#50689;&#51204;&#47029;\25&#45380;%20&#44221;&#50689;&#51204;&#47029;%20&#54616;&#48152;&#44592;\25&#45380;%20&#54616;&#48152;&#44592;%20&#44221;&#50689;&#51088;&#47308;_&#50976;&#51652;&#49440;_&#52572;&#51333;_r2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Mr%20Chae\Desktop\25&#45380;%20&#44221;&#50689;&#51204;&#47029;\25&#45380;%20&#44221;&#50689;&#51204;&#47029;%20&#54616;&#48152;&#44592;\25&#45380;%20&#54616;&#48152;&#44592;%20&#44221;&#50689;&#51088;&#47308;_&#50976;&#51652;&#49440;_&#52572;&#51333;_r2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Mr%20Chae\Desktop\25&#45380;%20&#44221;&#50689;&#51204;&#47029;\25&#45380;%20&#44221;&#50689;&#51204;&#47029;%20&#54616;&#48152;&#44592;\25&#45380;%20&#54616;&#48152;&#44592;%20&#44221;&#50689;&#51088;&#47308;_&#50976;&#51652;&#49440;_&#52572;&#51333;_r2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Mr%20Chae\Desktop\25&#45380;%20&#44221;&#50689;&#51204;&#47029;\25&#45380;%20&#44221;&#50689;&#51204;&#47029;%20&#54616;&#48152;&#44592;\25&#45380;%20&#54616;&#48152;&#44592;%20&#44221;&#50689;&#51088;&#47308;_&#50976;&#51652;&#49440;_&#52572;&#51333;_r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b="1"/>
              <a:t>상반기 완제품 재고일수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9730158187551807E-2"/>
          <c:y val="0.27969737079021872"/>
          <c:w val="0.88398959944621547"/>
          <c:h val="0.54642731267407074"/>
        </c:manualLayout>
      </c:layout>
      <c:lineChart>
        <c:grouping val="standard"/>
        <c:varyColors val="0"/>
        <c:ser>
          <c:idx val="0"/>
          <c:order val="0"/>
          <c:tx>
            <c:strRef>
              <c:f>완제품!$B$4</c:f>
              <c:strCache>
                <c:ptCount val="1"/>
                <c:pt idx="0">
                  <c:v>완제품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7777777777777804E-2"/>
                  <c:y val="-6.94444444444444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0"/>
                  <c:y val="4.1666666666666664E-2"/>
                </c:manualLayout>
              </c:layout>
              <c:tx>
                <c:rich>
                  <a:bodyPr/>
                  <a:lstStyle/>
                  <a:p>
                    <a:fld id="{F965FD1C-4222-4B0C-AB98-E81AFD36EF9A}" type="VALUE">
                      <a:rPr lang="en-US" altLang="ko-KR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D96A2D8C-345F-497E-8705-5BC467565AE1}" type="VALUE">
                      <a:rPr lang="en-US" altLang="ko-KR">
                        <a:solidFill>
                          <a:srgbClr val="FF0000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완제품!$C$3:$H$3</c:f>
              <c:strCache>
                <c:ptCount val="6"/>
                <c:pt idx="0">
                  <c:v>24년 12월</c:v>
                </c:pt>
                <c:pt idx="1">
                  <c:v>25년 1월</c:v>
                </c:pt>
                <c:pt idx="2">
                  <c:v>25년 2월</c:v>
                </c:pt>
                <c:pt idx="3">
                  <c:v>25년 3월</c:v>
                </c:pt>
                <c:pt idx="4">
                  <c:v>25년 4월</c:v>
                </c:pt>
                <c:pt idx="5">
                  <c:v>25년 5월</c:v>
                </c:pt>
              </c:strCache>
            </c:strRef>
          </c:cat>
          <c:val>
            <c:numRef>
              <c:f>완제품!$C$4:$H$4</c:f>
              <c:numCache>
                <c:formatCode>#,##0.0_);[Red]\(#,##0.0\)</c:formatCode>
                <c:ptCount val="6"/>
                <c:pt idx="0">
                  <c:v>10.464992945202269</c:v>
                </c:pt>
                <c:pt idx="1">
                  <c:v>12.4</c:v>
                </c:pt>
                <c:pt idx="2">
                  <c:v>7.9</c:v>
                </c:pt>
                <c:pt idx="3">
                  <c:v>5.6</c:v>
                </c:pt>
                <c:pt idx="4">
                  <c:v>11</c:v>
                </c:pt>
                <c:pt idx="5">
                  <c:v>12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-855939824"/>
        <c:axId val="-855928400"/>
      </c:lineChart>
      <c:catAx>
        <c:axId val="-85593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855928400"/>
        <c:crosses val="autoZero"/>
        <c:auto val="1"/>
        <c:lblAlgn val="ctr"/>
        <c:lblOffset val="100"/>
        <c:noMultiLvlLbl val="0"/>
      </c:catAx>
      <c:valAx>
        <c:axId val="-855928400"/>
        <c:scaling>
          <c:orientation val="minMax"/>
        </c:scaling>
        <c:delete val="0"/>
        <c:axPos val="l"/>
        <c:numFmt formatCode="#,##0.0_);[Red]\(#,##0.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85593982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0000CC"/>
                </a:solidFill>
                <a:latin typeface="+mn-ea"/>
                <a:ea typeface="+mn-ea"/>
                <a:cs typeface="+mn-cs"/>
              </a:defRPr>
            </a:pPr>
            <a:r>
              <a:rPr lang="ko-KR" altLang="en-US" b="1">
                <a:solidFill>
                  <a:srgbClr val="0000CC"/>
                </a:solidFill>
                <a:latin typeface="+mn-ea"/>
                <a:ea typeface="+mn-ea"/>
              </a:rPr>
              <a:t>인력</a:t>
            </a:r>
            <a:r>
              <a:rPr lang="en-US" altLang="ko-KR" b="1">
                <a:solidFill>
                  <a:srgbClr val="0000CC"/>
                </a:solidFill>
                <a:latin typeface="+mn-ea"/>
                <a:ea typeface="+mn-ea"/>
              </a:rPr>
              <a:t>(</a:t>
            </a:r>
            <a:r>
              <a:rPr lang="ko-KR" altLang="en-US" b="1">
                <a:solidFill>
                  <a:srgbClr val="0000CC"/>
                </a:solidFill>
                <a:latin typeface="+mn-ea"/>
                <a:ea typeface="+mn-ea"/>
              </a:rPr>
              <a:t>명</a:t>
            </a:r>
            <a:r>
              <a:rPr lang="en-US" altLang="ko-KR" b="1">
                <a:solidFill>
                  <a:srgbClr val="0000CC"/>
                </a:solidFill>
                <a:latin typeface="+mn-ea"/>
                <a:ea typeface="+mn-ea"/>
              </a:rPr>
              <a:t>)</a:t>
            </a:r>
            <a:endParaRPr lang="ko-KR" altLang="en-US" b="1">
              <a:solidFill>
                <a:srgbClr val="0000CC"/>
              </a:solidFill>
              <a:latin typeface="+mn-ea"/>
              <a:ea typeface="+mn-ea"/>
            </a:endParaRPr>
          </a:p>
        </c:rich>
      </c:tx>
      <c:layout>
        <c:manualLayout>
          <c:xMode val="edge"/>
          <c:yMode val="edge"/>
          <c:x val="0.41487436608717132"/>
          <c:y val="3.4748910171960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0000CC"/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가공비율!$P$109</c:f>
              <c:strCache>
                <c:ptCount val="1"/>
                <c:pt idx="0">
                  <c:v>인원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02B-4E88-9BFF-024C28CF3035}"/>
              </c:ext>
            </c:extLst>
          </c:dPt>
          <c:dLbls>
            <c:dLbl>
              <c:idx val="0"/>
              <c:layout>
                <c:manualLayout>
                  <c:x val="8.3333333333333072E-3"/>
                  <c:y val="-1.85185185185185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402B-4E88-9BFF-024C28CF3035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8.3333333333333332E-3"/>
                  <c:y val="-2.77777777777778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402B-4E88-9BFF-024C28CF3035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2.7777777777777779E-3"/>
                  <c:y val="-2.77777777777777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402B-4E88-9BFF-024C28CF3035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2.7777777777777779E-3"/>
                  <c:y val="-2.31481481481481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402B-4E88-9BFF-024C28CF3035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2.777777777777676E-3"/>
                  <c:y val="-1.388888888888888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402B-4E88-9BFF-024C28CF3035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가공비율!$Q$108:$U$108</c:f>
              <c:strCache>
                <c:ptCount val="5"/>
                <c:pt idx="0">
                  <c:v>2021년 실적</c:v>
                </c:pt>
                <c:pt idx="1">
                  <c:v>2022년 실적</c:v>
                </c:pt>
                <c:pt idx="2">
                  <c:v>2023년 실적</c:v>
                </c:pt>
                <c:pt idx="3">
                  <c:v>2024년 실적</c:v>
                </c:pt>
                <c:pt idx="4">
                  <c:v>2025년 계획</c:v>
                </c:pt>
              </c:strCache>
            </c:strRef>
          </c:cat>
          <c:val>
            <c:numRef>
              <c:f>가공비율!$Q$109:$U$109</c:f>
              <c:numCache>
                <c:formatCode>_(* #,##0_);_(* \(#,##0\);_(* "-"_);_(@_)</c:formatCode>
                <c:ptCount val="5"/>
                <c:pt idx="0">
                  <c:v>1035.3333333333335</c:v>
                </c:pt>
                <c:pt idx="1">
                  <c:v>818.5</c:v>
                </c:pt>
                <c:pt idx="2">
                  <c:v>641.16666666666663</c:v>
                </c:pt>
                <c:pt idx="3">
                  <c:v>539</c:v>
                </c:pt>
                <c:pt idx="4">
                  <c:v>403.57705975963421</c:v>
                </c:pt>
              </c:numCache>
            </c:numRef>
          </c:val>
          <c:shape val="cylinder"/>
          <c:extLst xmlns:c16r2="http://schemas.microsoft.com/office/drawing/2015/06/chart">
            <c:ext xmlns:c16="http://schemas.microsoft.com/office/drawing/2014/chart" uri="{C3380CC4-5D6E-409C-BE32-E72D297353CC}">
              <c16:uniqueId val="{00000006-402B-4E88-9BFF-024C28CF30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855934928"/>
        <c:axId val="-855942000"/>
        <c:axId val="-1330691184"/>
      </c:bar3DChart>
      <c:catAx>
        <c:axId val="-85593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855942000"/>
        <c:crosses val="autoZero"/>
        <c:auto val="1"/>
        <c:lblAlgn val="ctr"/>
        <c:lblOffset val="100"/>
        <c:noMultiLvlLbl val="0"/>
      </c:catAx>
      <c:valAx>
        <c:axId val="-855942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855934928"/>
        <c:crosses val="autoZero"/>
        <c:crossBetween val="between"/>
      </c:valAx>
      <c:serAx>
        <c:axId val="-1330691184"/>
        <c:scaling>
          <c:orientation val="minMax"/>
        </c:scaling>
        <c:delete val="1"/>
        <c:axPos val="b"/>
        <c:majorTickMark val="none"/>
        <c:minorTickMark val="none"/>
        <c:tickLblPos val="nextTo"/>
        <c:crossAx val="-855942000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>
        <a:schemeClr val="accent1">
          <a:alpha val="40000"/>
        </a:schemeClr>
      </a:glow>
    </a:effectLst>
    <a:scene3d>
      <a:camera prst="orthographicFront"/>
      <a:lightRig rig="threePt" dir="t"/>
    </a:scene3d>
    <a:sp3d>
      <a:bevelT w="165100" prst="coolSlant"/>
    </a:sp3d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0000CC"/>
                </a:solidFill>
                <a:latin typeface="+mn-lt"/>
                <a:ea typeface="+mn-ea"/>
                <a:cs typeface="+mn-cs"/>
              </a:defRPr>
            </a:pPr>
            <a:r>
              <a:rPr lang="ko-KR" altLang="en-US" b="1">
                <a:solidFill>
                  <a:srgbClr val="0000CC"/>
                </a:solidFill>
              </a:rPr>
              <a:t>표준공수월평균</a:t>
            </a:r>
          </a:p>
        </c:rich>
      </c:tx>
      <c:layout>
        <c:manualLayout>
          <c:xMode val="edge"/>
          <c:yMode val="edge"/>
          <c:x val="0.33834197337927013"/>
          <c:y val="4.82217142212062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0000CC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979415236850852"/>
          <c:y val="0.3203623188405797"/>
          <c:w val="0.83188964916503338"/>
          <c:h val="0.36562878009813993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가공비율!$P$110</c:f>
              <c:strCache>
                <c:ptCount val="1"/>
                <c:pt idx="0">
                  <c:v>표준공수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EF8-41A7-AEC2-19E2A3F249C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가공비율!$Q$108:$U$108</c:f>
              <c:strCache>
                <c:ptCount val="5"/>
                <c:pt idx="0">
                  <c:v>2021년 실적</c:v>
                </c:pt>
                <c:pt idx="1">
                  <c:v>2022년 실적</c:v>
                </c:pt>
                <c:pt idx="2">
                  <c:v>2023년 실적</c:v>
                </c:pt>
                <c:pt idx="3">
                  <c:v>2024년 실적</c:v>
                </c:pt>
                <c:pt idx="4">
                  <c:v>2025년 계획</c:v>
                </c:pt>
              </c:strCache>
            </c:strRef>
          </c:cat>
          <c:val>
            <c:numRef>
              <c:f>가공비율!$Q$110:$U$110</c:f>
              <c:numCache>
                <c:formatCode>_(* #,##0_);_(* \(#,##0\);_(* "-"_);_(@_)</c:formatCode>
                <c:ptCount val="5"/>
                <c:pt idx="0">
                  <c:v>11839030.371513255</c:v>
                </c:pt>
                <c:pt idx="1">
                  <c:v>8030955.2180263074</c:v>
                </c:pt>
                <c:pt idx="2">
                  <c:v>6891087.8277744921</c:v>
                </c:pt>
                <c:pt idx="3">
                  <c:v>6725432.4576443499</c:v>
                </c:pt>
                <c:pt idx="4">
                  <c:v>6088947.0203509331</c:v>
                </c:pt>
              </c:numCache>
            </c:numRef>
          </c:val>
          <c:shape val="cylinder"/>
          <c:extLst xmlns:c16r2="http://schemas.microsoft.com/office/drawing/2015/06/chart">
            <c:ext xmlns:c16="http://schemas.microsoft.com/office/drawing/2014/chart" uri="{C3380CC4-5D6E-409C-BE32-E72D297353CC}">
              <c16:uniqueId val="{00000002-BEF8-41A7-AEC2-19E2A3F249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855938192"/>
        <c:axId val="-855937104"/>
        <c:axId val="-1330686816"/>
      </c:bar3DChart>
      <c:catAx>
        <c:axId val="-855938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855937104"/>
        <c:crosses val="autoZero"/>
        <c:auto val="1"/>
        <c:lblAlgn val="ctr"/>
        <c:lblOffset val="100"/>
        <c:noMultiLvlLbl val="0"/>
      </c:catAx>
      <c:valAx>
        <c:axId val="-855937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855938192"/>
        <c:crosses val="autoZero"/>
        <c:crossBetween val="between"/>
      </c:valAx>
      <c:serAx>
        <c:axId val="-1330686816"/>
        <c:scaling>
          <c:orientation val="minMax"/>
        </c:scaling>
        <c:delete val="1"/>
        <c:axPos val="b"/>
        <c:majorTickMark val="none"/>
        <c:minorTickMark val="none"/>
        <c:tickLblPos val="nextTo"/>
        <c:crossAx val="-855937104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>
        <a:schemeClr val="accent1">
          <a:alpha val="40000"/>
        </a:schemeClr>
      </a:glow>
    </a:effectLst>
    <a:scene3d>
      <a:camera prst="orthographicFront"/>
      <a:lightRig rig="threePt" dir="t"/>
    </a:scene3d>
    <a:sp3d>
      <a:bevelT w="165100" prst="coolSlant"/>
    </a:sp3d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0000CC"/>
                </a:solidFill>
                <a:latin typeface="+mn-ea"/>
                <a:ea typeface="+mn-ea"/>
                <a:cs typeface="+mn-cs"/>
              </a:defRPr>
            </a:pPr>
            <a:r>
              <a:rPr lang="ko-KR" altLang="en-US" b="1">
                <a:solidFill>
                  <a:srgbClr val="0000CC"/>
                </a:solidFill>
                <a:latin typeface="+mn-ea"/>
                <a:ea typeface="+mn-ea"/>
              </a:rPr>
              <a:t>매출액</a:t>
            </a:r>
            <a:r>
              <a:rPr lang="en-US" altLang="ko-KR" b="1">
                <a:solidFill>
                  <a:srgbClr val="0000CC"/>
                </a:solidFill>
                <a:latin typeface="+mn-ea"/>
                <a:ea typeface="+mn-ea"/>
              </a:rPr>
              <a:t>(USD) </a:t>
            </a:r>
            <a:r>
              <a:rPr lang="ko-KR" altLang="en-US" b="1">
                <a:solidFill>
                  <a:srgbClr val="0000CC"/>
                </a:solidFill>
                <a:latin typeface="+mn-ea"/>
                <a:ea typeface="+mn-ea"/>
              </a:rPr>
              <a:t>월평균</a:t>
            </a:r>
          </a:p>
        </c:rich>
      </c:tx>
      <c:layout>
        <c:manualLayout>
          <c:xMode val="edge"/>
          <c:yMode val="edge"/>
          <c:x val="0.30108880810030031"/>
          <c:y val="1.58364975951610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0000CC"/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42064244157664"/>
          <c:y val="0.29922165820642976"/>
          <c:w val="0.83745917974695172"/>
          <c:h val="0.40749084029470933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가공비율!$P$111</c:f>
              <c:strCache>
                <c:ptCount val="1"/>
                <c:pt idx="0">
                  <c:v>매출액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257-4B19-BE17-30A937932E36}"/>
              </c:ext>
            </c:extLst>
          </c:dPt>
          <c:dLbls>
            <c:dLbl>
              <c:idx val="0"/>
              <c:layout>
                <c:manualLayout>
                  <c:x val="2.6685766444758063E-17"/>
                  <c:y val="-1.260834990454392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7257-4B19-BE17-30A937932E36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0"/>
                  <c:y val="-1.26083499045438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7257-4B19-BE17-30A937932E36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0"/>
                  <c:y val="-3.15208747613596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7257-4B19-BE17-30A937932E36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0"/>
                  <c:y val="-3.1520874761359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7257-4B19-BE17-30A937932E36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1.0674306577903225E-16"/>
                  <c:y val="-3.152087476135973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7257-4B19-BE17-30A937932E36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가공비율!$Q$108:$U$108</c:f>
              <c:strCache>
                <c:ptCount val="5"/>
                <c:pt idx="0">
                  <c:v>2021년 실적</c:v>
                </c:pt>
                <c:pt idx="1">
                  <c:v>2022년 실적</c:v>
                </c:pt>
                <c:pt idx="2">
                  <c:v>2023년 실적</c:v>
                </c:pt>
                <c:pt idx="3">
                  <c:v>2024년 실적</c:v>
                </c:pt>
                <c:pt idx="4">
                  <c:v>2025년 계획</c:v>
                </c:pt>
              </c:strCache>
            </c:strRef>
          </c:cat>
          <c:val>
            <c:numRef>
              <c:f>가공비율!$Q$111:$U$111</c:f>
              <c:numCache>
                <c:formatCode>#,##0_ ;[Red]\-#,##0\ </c:formatCode>
                <c:ptCount val="5"/>
                <c:pt idx="0">
                  <c:v>14917160.737036096</c:v>
                </c:pt>
                <c:pt idx="1">
                  <c:v>11966401.174553145</c:v>
                </c:pt>
                <c:pt idx="2">
                  <c:v>10587665.658429112</c:v>
                </c:pt>
                <c:pt idx="3">
                  <c:v>10102700.248664752</c:v>
                </c:pt>
                <c:pt idx="4">
                  <c:v>8532989.6661369391</c:v>
                </c:pt>
              </c:numCache>
            </c:numRef>
          </c:val>
          <c:shape val="cylinder"/>
          <c:extLst xmlns:c16r2="http://schemas.microsoft.com/office/drawing/2015/06/chart">
            <c:ext xmlns:c16="http://schemas.microsoft.com/office/drawing/2014/chart" uri="{C3380CC4-5D6E-409C-BE32-E72D297353CC}">
              <c16:uniqueId val="{00000006-7257-4B19-BE17-30A937932E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855935472"/>
        <c:axId val="-855933840"/>
        <c:axId val="-1330692432"/>
      </c:bar3DChart>
      <c:catAx>
        <c:axId val="-85593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855933840"/>
        <c:crosses val="autoZero"/>
        <c:auto val="1"/>
        <c:lblAlgn val="ctr"/>
        <c:lblOffset val="100"/>
        <c:noMultiLvlLbl val="0"/>
      </c:catAx>
      <c:valAx>
        <c:axId val="-85593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;[Red]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855935472"/>
        <c:crosses val="autoZero"/>
        <c:crossBetween val="between"/>
      </c:valAx>
      <c:serAx>
        <c:axId val="-1330692432"/>
        <c:scaling>
          <c:orientation val="minMax"/>
        </c:scaling>
        <c:delete val="1"/>
        <c:axPos val="b"/>
        <c:majorTickMark val="none"/>
        <c:minorTickMark val="none"/>
        <c:tickLblPos val="nextTo"/>
        <c:crossAx val="-855933840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>
        <a:schemeClr val="accent1">
          <a:alpha val="40000"/>
        </a:schemeClr>
      </a:glow>
    </a:effectLst>
    <a:scene3d>
      <a:camera prst="orthographicFront"/>
      <a:lightRig rig="threePt" dir="t"/>
    </a:scene3d>
    <a:sp3d>
      <a:bevelT w="165100" prst="coolSlant"/>
    </a:sp3d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0000CC"/>
                </a:solidFill>
                <a:latin typeface="+mn-ea"/>
                <a:ea typeface="+mn-ea"/>
                <a:cs typeface="+mn-cs"/>
              </a:defRPr>
            </a:pPr>
            <a:r>
              <a:rPr lang="ko-KR" altLang="en-US" b="1">
                <a:solidFill>
                  <a:srgbClr val="0000CC"/>
                </a:solidFill>
                <a:latin typeface="+mn-ea"/>
                <a:ea typeface="+mn-ea"/>
              </a:rPr>
              <a:t>인당 인건비</a:t>
            </a:r>
            <a:r>
              <a:rPr lang="en-US" altLang="ko-KR" b="1">
                <a:solidFill>
                  <a:srgbClr val="0000CC"/>
                </a:solidFill>
                <a:latin typeface="+mn-ea"/>
                <a:ea typeface="+mn-ea"/>
              </a:rPr>
              <a:t>(USD) </a:t>
            </a:r>
            <a:r>
              <a:rPr lang="ko-KR" altLang="en-US" b="1">
                <a:solidFill>
                  <a:srgbClr val="0000CC"/>
                </a:solidFill>
                <a:latin typeface="+mn-ea"/>
                <a:ea typeface="+mn-ea"/>
              </a:rPr>
              <a:t>월평균</a:t>
            </a:r>
          </a:p>
        </c:rich>
      </c:tx>
      <c:layout>
        <c:manualLayout>
          <c:xMode val="edge"/>
          <c:yMode val="edge"/>
          <c:x val="0.26846073357228778"/>
          <c:y val="4.735725991679245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0000CC"/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가공비율!$P$112</c:f>
              <c:strCache>
                <c:ptCount val="1"/>
                <c:pt idx="0">
                  <c:v>인당 인건비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8E2-4378-B8FE-1B979F0FF4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가공비율!$Q$108:$U$108</c:f>
              <c:strCache>
                <c:ptCount val="5"/>
                <c:pt idx="0">
                  <c:v>2021년 실적</c:v>
                </c:pt>
                <c:pt idx="1">
                  <c:v>2022년 실적</c:v>
                </c:pt>
                <c:pt idx="2">
                  <c:v>2023년 실적</c:v>
                </c:pt>
                <c:pt idx="3">
                  <c:v>2024년 실적</c:v>
                </c:pt>
                <c:pt idx="4">
                  <c:v>2025년 계획</c:v>
                </c:pt>
              </c:strCache>
            </c:strRef>
          </c:cat>
          <c:val>
            <c:numRef>
              <c:f>가공비율!$Q$112:$U$112</c:f>
              <c:numCache>
                <c:formatCode>#,##0_ ;[Red]\-#,##0\ </c:formatCode>
                <c:ptCount val="5"/>
                <c:pt idx="0">
                  <c:v>392.89610882881215</c:v>
                </c:pt>
                <c:pt idx="1">
                  <c:v>371.98174574869915</c:v>
                </c:pt>
                <c:pt idx="2">
                  <c:v>463.66746916376655</c:v>
                </c:pt>
                <c:pt idx="3">
                  <c:v>519.42775679441309</c:v>
                </c:pt>
                <c:pt idx="4">
                  <c:v>592.91471893962614</c:v>
                </c:pt>
              </c:numCache>
            </c:numRef>
          </c:val>
          <c:shape val="cylinder"/>
          <c:extLst xmlns:c16r2="http://schemas.microsoft.com/office/drawing/2015/06/chart">
            <c:ext xmlns:c16="http://schemas.microsoft.com/office/drawing/2014/chart" uri="{C3380CC4-5D6E-409C-BE32-E72D297353CC}">
              <c16:uniqueId val="{00000002-F8E2-4378-B8FE-1B979F0FF4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723096864"/>
        <c:axId val="-723095776"/>
        <c:axId val="-1330690560"/>
      </c:bar3DChart>
      <c:catAx>
        <c:axId val="-72309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23095776"/>
        <c:crosses val="autoZero"/>
        <c:auto val="1"/>
        <c:lblAlgn val="ctr"/>
        <c:lblOffset val="100"/>
        <c:noMultiLvlLbl val="0"/>
      </c:catAx>
      <c:valAx>
        <c:axId val="-723095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;[Red]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23096864"/>
        <c:crosses val="autoZero"/>
        <c:crossBetween val="between"/>
      </c:valAx>
      <c:serAx>
        <c:axId val="-1330690560"/>
        <c:scaling>
          <c:orientation val="minMax"/>
        </c:scaling>
        <c:delete val="1"/>
        <c:axPos val="b"/>
        <c:majorTickMark val="none"/>
        <c:minorTickMark val="none"/>
        <c:tickLblPos val="nextTo"/>
        <c:crossAx val="-723095776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>
        <a:schemeClr val="accent1">
          <a:alpha val="40000"/>
        </a:schemeClr>
      </a:glow>
    </a:effectLst>
    <a:scene3d>
      <a:camera prst="orthographicFront"/>
      <a:lightRig rig="threePt" dir="t"/>
    </a:scene3d>
    <a:sp3d>
      <a:bevelT w="165100" prst="coolSlant"/>
    </a:sp3d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r>
              <a:rPr lang="en-US" altLang="ko-KR" b="1">
                <a:solidFill>
                  <a:srgbClr val="0000CC"/>
                </a:solidFill>
                <a:latin typeface="+mn-ea"/>
                <a:ea typeface="+mn-ea"/>
              </a:rPr>
              <a:t>OH Trend</a:t>
            </a:r>
            <a:endParaRPr lang="ko-KR" altLang="en-US" b="1">
              <a:solidFill>
                <a:srgbClr val="0000CC"/>
              </a:solidFill>
              <a:latin typeface="+mn-ea"/>
              <a:ea typeface="+mn-ea"/>
            </a:endParaRPr>
          </a:p>
        </c:rich>
      </c:tx>
      <c:layout>
        <c:manualLayout>
          <c:xMode val="edge"/>
          <c:yMode val="edge"/>
          <c:x val="0.40030556224140112"/>
          <c:y val="4.01481872182245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가공비율!$P$114</c:f>
              <c:strCache>
                <c:ptCount val="1"/>
                <c:pt idx="0">
                  <c:v>OH 트렌드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2ED-4FB7-B49E-4C7507EE532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가공비율!$Q$108:$U$108</c:f>
              <c:strCache>
                <c:ptCount val="5"/>
                <c:pt idx="0">
                  <c:v>2021년 실적</c:v>
                </c:pt>
                <c:pt idx="1">
                  <c:v>2022년 실적</c:v>
                </c:pt>
                <c:pt idx="2">
                  <c:v>2023년 실적</c:v>
                </c:pt>
                <c:pt idx="3">
                  <c:v>2024년 실적</c:v>
                </c:pt>
                <c:pt idx="4">
                  <c:v>2025년 계획</c:v>
                </c:pt>
              </c:strCache>
            </c:strRef>
          </c:cat>
          <c:val>
            <c:numRef>
              <c:f>가공비율!$Q$114:$U$114</c:f>
              <c:numCache>
                <c:formatCode>0.0%</c:formatCode>
                <c:ptCount val="5"/>
                <c:pt idx="0">
                  <c:v>5.1764840199818592E-2</c:v>
                </c:pt>
                <c:pt idx="1">
                  <c:v>4.9917417921324286E-2</c:v>
                </c:pt>
                <c:pt idx="2">
                  <c:v>5.0915606410955397E-2</c:v>
                </c:pt>
                <c:pt idx="3">
                  <c:v>5.0748675743064992E-2</c:v>
                </c:pt>
                <c:pt idx="4">
                  <c:v>5.3756731648213749E-2</c:v>
                </c:pt>
              </c:numCache>
            </c:numRef>
          </c:val>
          <c:shape val="cylinder"/>
          <c:extLst xmlns:c16r2="http://schemas.microsoft.com/office/drawing/2015/06/chart">
            <c:ext xmlns:c16="http://schemas.microsoft.com/office/drawing/2014/chart" uri="{C3380CC4-5D6E-409C-BE32-E72D297353CC}">
              <c16:uniqueId val="{00000002-F2ED-4FB7-B49E-4C7507EE53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723102848"/>
        <c:axId val="-723104480"/>
        <c:axId val="-1330686192"/>
      </c:bar3DChart>
      <c:catAx>
        <c:axId val="-723102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23104480"/>
        <c:crosses val="autoZero"/>
        <c:auto val="1"/>
        <c:lblAlgn val="ctr"/>
        <c:lblOffset val="100"/>
        <c:noMultiLvlLbl val="0"/>
      </c:catAx>
      <c:valAx>
        <c:axId val="-723104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23102848"/>
        <c:crosses val="autoZero"/>
        <c:crossBetween val="between"/>
      </c:valAx>
      <c:serAx>
        <c:axId val="-1330686192"/>
        <c:scaling>
          <c:orientation val="minMax"/>
        </c:scaling>
        <c:delete val="1"/>
        <c:axPos val="b"/>
        <c:majorTickMark val="none"/>
        <c:minorTickMark val="none"/>
        <c:tickLblPos val="nextTo"/>
        <c:crossAx val="-723104480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>
        <a:schemeClr val="accent1">
          <a:alpha val="40000"/>
        </a:schemeClr>
      </a:glow>
    </a:effectLst>
    <a:scene3d>
      <a:camera prst="orthographicFront"/>
      <a:lightRig rig="threePt" dir="t"/>
    </a:scene3d>
    <a:sp3d>
      <a:bevelT w="165100" prst="coolSlant"/>
    </a:sp3d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0000CC"/>
                </a:solidFill>
                <a:latin typeface="+mn-ea"/>
                <a:ea typeface="+mn-ea"/>
                <a:cs typeface="+mn-cs"/>
              </a:defRPr>
            </a:pPr>
            <a:r>
              <a:rPr lang="ko-KR" altLang="en-US" b="1">
                <a:solidFill>
                  <a:srgbClr val="0000CC"/>
                </a:solidFill>
                <a:latin typeface="+mn-ea"/>
                <a:ea typeface="+mn-ea"/>
              </a:rPr>
              <a:t>비용</a:t>
            </a:r>
            <a:r>
              <a:rPr lang="en-US" altLang="ko-KR" b="1">
                <a:solidFill>
                  <a:srgbClr val="0000CC"/>
                </a:solidFill>
                <a:latin typeface="+mn-ea"/>
                <a:ea typeface="+mn-ea"/>
              </a:rPr>
              <a:t>(USD) </a:t>
            </a:r>
            <a:r>
              <a:rPr lang="ko-KR" altLang="en-US" b="1">
                <a:solidFill>
                  <a:srgbClr val="0000CC"/>
                </a:solidFill>
                <a:latin typeface="+mn-ea"/>
                <a:ea typeface="+mn-ea"/>
              </a:rPr>
              <a:t>월평균</a:t>
            </a:r>
          </a:p>
        </c:rich>
      </c:tx>
      <c:layout>
        <c:manualLayout>
          <c:xMode val="edge"/>
          <c:yMode val="edge"/>
          <c:x val="0.32757628491186963"/>
          <c:y val="2.57354046960346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0000CC"/>
              </a:solidFill>
              <a:latin typeface="+mn-ea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381984527645203"/>
          <c:y val="0.31863063063063063"/>
          <c:w val="0.84784575888626612"/>
          <c:h val="0.36905781371923102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가공비율!$P$113</c:f>
              <c:strCache>
                <c:ptCount val="1"/>
                <c:pt idx="0">
                  <c:v>비용</c:v>
                </c:pt>
              </c:strCache>
            </c:strRef>
          </c:tx>
          <c:spPr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889-42F9-A59E-C8A96F33D7B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가공비율!$Q$108:$U$108</c:f>
              <c:strCache>
                <c:ptCount val="5"/>
                <c:pt idx="0">
                  <c:v>2021년 실적</c:v>
                </c:pt>
                <c:pt idx="1">
                  <c:v>2022년 실적</c:v>
                </c:pt>
                <c:pt idx="2">
                  <c:v>2023년 실적</c:v>
                </c:pt>
                <c:pt idx="3">
                  <c:v>2024년 실적</c:v>
                </c:pt>
                <c:pt idx="4">
                  <c:v>2025년 계획</c:v>
                </c:pt>
              </c:strCache>
            </c:strRef>
          </c:cat>
          <c:val>
            <c:numRef>
              <c:f>가공비율!$Q$113:$U$113</c:f>
              <c:numCache>
                <c:formatCode>#,##0_ ;[Red]\-#,##0\ </c:formatCode>
                <c:ptCount val="5"/>
                <c:pt idx="0">
                  <c:v>772184.44178768154</c:v>
                </c:pt>
                <c:pt idx="1">
                  <c:v>597331.84844439523</c:v>
                </c:pt>
                <c:pt idx="2">
                  <c:v>539077.41747536557</c:v>
                </c:pt>
                <c:pt idx="3">
                  <c:v>512698.65904886957</c:v>
                </c:pt>
                <c:pt idx="4">
                  <c:v>458705.63563950441</c:v>
                </c:pt>
              </c:numCache>
            </c:numRef>
          </c:val>
          <c:shape val="cylinder"/>
          <c:extLst xmlns:c16r2="http://schemas.microsoft.com/office/drawing/2015/06/chart">
            <c:ext xmlns:c16="http://schemas.microsoft.com/office/drawing/2014/chart" uri="{C3380CC4-5D6E-409C-BE32-E72D297353CC}">
              <c16:uniqueId val="{00000002-7889-42F9-A59E-C8A96F33D7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723103936"/>
        <c:axId val="-723093056"/>
        <c:axId val="-720519744"/>
      </c:bar3DChart>
      <c:catAx>
        <c:axId val="-723103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23093056"/>
        <c:crosses val="autoZero"/>
        <c:auto val="1"/>
        <c:lblAlgn val="ctr"/>
        <c:lblOffset val="100"/>
        <c:noMultiLvlLbl val="0"/>
      </c:catAx>
      <c:valAx>
        <c:axId val="-72309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;[Red]\-#,##0\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723103936"/>
        <c:crosses val="autoZero"/>
        <c:crossBetween val="between"/>
      </c:valAx>
      <c:serAx>
        <c:axId val="-720519744"/>
        <c:scaling>
          <c:orientation val="minMax"/>
        </c:scaling>
        <c:delete val="1"/>
        <c:axPos val="b"/>
        <c:majorTickMark val="none"/>
        <c:minorTickMark val="none"/>
        <c:tickLblPos val="nextTo"/>
        <c:crossAx val="-723093056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glow>
        <a:schemeClr val="accent1">
          <a:alpha val="40000"/>
        </a:schemeClr>
      </a:glow>
    </a:effectLst>
    <a:scene3d>
      <a:camera prst="orthographicFront"/>
      <a:lightRig rig="threePt" dir="t"/>
    </a:scene3d>
    <a:sp3d>
      <a:bevelT w="165100" prst="coolSlant"/>
    </a:sp3d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4" Type="http://schemas.openxmlformats.org/officeDocument/2006/relationships/image" Target="../media/image74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628" y="3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r">
              <a:defRPr sz="1200"/>
            </a:lvl1pPr>
          </a:lstStyle>
          <a:p>
            <a:fld id="{424EAA2E-A0A8-4D9B-B92F-D2F4DABAF869}" type="datetimeFigureOut">
              <a:rPr lang="ko-KR" altLang="en-US" smtClean="0"/>
              <a:pPr/>
              <a:t>2025-06-26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5462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628" y="9375462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r">
              <a:defRPr sz="1200"/>
            </a:lvl1pPr>
          </a:lstStyle>
          <a:p>
            <a:fld id="{CA7B30FA-47EE-42D6-9DDE-EDC0A16F0B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077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9" y="0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r">
              <a:defRPr sz="1200"/>
            </a:lvl1pPr>
          </a:lstStyle>
          <a:p>
            <a:fld id="{27CF92BE-42F8-4AED-893C-03FE41459FBC}" type="datetimeFigureOut">
              <a:rPr lang="ko-KR" altLang="en-US" smtClean="0"/>
              <a:pPr/>
              <a:t>2025-06-26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5075"/>
            <a:ext cx="4433887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74" tIns="45386" rIns="90774" bIns="4538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9692"/>
            <a:ext cx="5388610" cy="3886111"/>
          </a:xfrm>
          <a:prstGeom prst="rect">
            <a:avLst/>
          </a:prstGeom>
        </p:spPr>
        <p:txBody>
          <a:bodyPr vert="horz" lIns="90774" tIns="45386" rIns="90774" bIns="45386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374306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9" y="9374306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r">
              <a:defRPr sz="1200"/>
            </a:lvl1pPr>
          </a:lstStyle>
          <a:p>
            <a:fld id="{0C5F46D7-0E81-4DFB-82D4-5DDA86B781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72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E167-85D7-4EF2-90E6-B5F2DD95C5B7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8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704409" y="6603736"/>
            <a:ext cx="1056700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25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 userDrawn="1"/>
        </p:nvSpPr>
        <p:spPr bwMode="auto">
          <a:xfrm>
            <a:off x="7704409" y="6603736"/>
            <a:ext cx="1056700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25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300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704409" y="6603736"/>
            <a:ext cx="1056700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25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59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89D77-86BD-4D9B-BD3B-F3C8439689DF}" type="datetimeFigureOut">
              <a:rPr lang="ko-KR" altLang="en-US" smtClean="0"/>
              <a:pPr/>
              <a:t>2025-06-26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40715-F262-4C07-B7D7-E5FF2D3E59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70" r:id="rId3"/>
    <p:sldLayoutId id="2147483671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____3.xlsx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63.xml"/><Relationship Id="rId3" Type="http://schemas.openxmlformats.org/officeDocument/2006/relationships/slide" Target="slide57.xml"/><Relationship Id="rId7" Type="http://schemas.openxmlformats.org/officeDocument/2006/relationships/slide" Target="slide64.xml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9.xml"/><Relationship Id="rId5" Type="http://schemas.openxmlformats.org/officeDocument/2006/relationships/slide" Target="slide66.xml"/><Relationship Id="rId4" Type="http://schemas.openxmlformats.org/officeDocument/2006/relationships/slide" Target="slide6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7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../media/image39.png"/><Relationship Id="rId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7" Type="http://schemas.openxmlformats.org/officeDocument/2006/relationships/slide" Target="slide54.xml"/><Relationship Id="rId2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3.xml"/><Relationship Id="rId5" Type="http://schemas.openxmlformats.org/officeDocument/2006/relationships/slide" Target="slide52.xml"/><Relationship Id="rId4" Type="http://schemas.openxmlformats.org/officeDocument/2006/relationships/slide" Target="slide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59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12" Type="http://schemas.microsoft.com/office/2007/relationships/hdphoto" Target="../media/hdphoto6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microsoft.com/office/2007/relationships/hdphoto" Target="../media/hdphoto5.wdp"/><Relationship Id="rId4" Type="http://schemas.openxmlformats.org/officeDocument/2006/relationships/image" Target="../media/image54.png"/><Relationship Id="rId9" Type="http://schemas.openxmlformats.org/officeDocument/2006/relationships/image" Target="../media/image57.png"/><Relationship Id="rId1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1.emf"/><Relationship Id="rId5" Type="http://schemas.openxmlformats.org/officeDocument/2006/relationships/package" Target="../embeddings/Microsoft_Excel_____4.xlsx"/><Relationship Id="rId4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chart" Target="../charts/chart3.xml"/><Relationship Id="rId7" Type="http://schemas.openxmlformats.org/officeDocument/2006/relationships/chart" Target="../charts/chart7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Relationship Id="rId9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_6.xlsx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6.png"/><Relationship Id="rId5" Type="http://schemas.openxmlformats.org/officeDocument/2006/relationships/image" Target="../media/image64.emf"/><Relationship Id="rId4" Type="http://schemas.openxmlformats.org/officeDocument/2006/relationships/package" Target="../embeddings/Microsoft_Excel_____5.xlsx"/><Relationship Id="rId9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oleObject" Target="../embeddings/oleObject8.bin"/><Relationship Id="rId7" Type="http://schemas.openxmlformats.org/officeDocument/2006/relationships/package" Target="../embeddings/Microsoft_Excel_____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70.emf"/><Relationship Id="rId5" Type="http://schemas.openxmlformats.org/officeDocument/2006/relationships/image" Target="../media/image68.emf"/><Relationship Id="rId10" Type="http://schemas.openxmlformats.org/officeDocument/2006/relationships/package" Target="../embeddings/Microsoft_Excel_____9.xlsx"/><Relationship Id="rId4" Type="http://schemas.openxmlformats.org/officeDocument/2006/relationships/package" Target="../embeddings/Microsoft_Excel_____7.xlsx"/><Relationship Id="rId9" Type="http://schemas.openxmlformats.org/officeDocument/2006/relationships/oleObject" Target="../embeddings/oleObject10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package" Target="../embeddings/Microsoft_Excel_____13.xlsx"/><Relationship Id="rId3" Type="http://schemas.openxmlformats.org/officeDocument/2006/relationships/oleObject" Target="../embeddings/oleObject11.bin"/><Relationship Id="rId7" Type="http://schemas.openxmlformats.org/officeDocument/2006/relationships/package" Target="../embeddings/Microsoft_Excel_____11.xlsx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73.emf"/><Relationship Id="rId5" Type="http://schemas.openxmlformats.org/officeDocument/2006/relationships/image" Target="../media/image71.emf"/><Relationship Id="rId10" Type="http://schemas.openxmlformats.org/officeDocument/2006/relationships/package" Target="../embeddings/Microsoft_Excel_____12.xlsx"/><Relationship Id="rId4" Type="http://schemas.openxmlformats.org/officeDocument/2006/relationships/package" Target="../embeddings/Microsoft_Excel_____10.xlsx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7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oleObject" Target="../embeddings/oleObject15.bin"/><Relationship Id="rId7" Type="http://schemas.openxmlformats.org/officeDocument/2006/relationships/package" Target="../embeddings/Microsoft_Excel_____1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75.emf"/><Relationship Id="rId4" Type="http://schemas.openxmlformats.org/officeDocument/2006/relationships/package" Target="../embeddings/Microsoft_Excel_____14.xlsx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slide" Target="slide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____1.xlsx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slide" Target="slide21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7" Type="http://schemas.openxmlformats.org/officeDocument/2006/relationships/image" Target="../media/image108.png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26" Type="http://schemas.openxmlformats.org/officeDocument/2006/relationships/image" Target="../media/image132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slide" Target="slide21.xml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12" Type="http://schemas.openxmlformats.org/officeDocument/2006/relationships/slide" Target="slide21.xml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11" Type="http://schemas.openxmlformats.org/officeDocument/2006/relationships/image" Target="../media/image141.png"/><Relationship Id="rId5" Type="http://schemas.openxmlformats.org/officeDocument/2006/relationships/image" Target="../media/image137.png"/><Relationship Id="rId10" Type="http://schemas.openxmlformats.org/officeDocument/2006/relationships/image" Target="../media/image110.png"/><Relationship Id="rId4" Type="http://schemas.openxmlformats.org/officeDocument/2006/relationships/image" Target="../media/image136.png"/><Relationship Id="rId9" Type="http://schemas.openxmlformats.org/officeDocument/2006/relationships/image" Target="../media/image10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slide" Target="slide21.xml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Microsoft_Excel_97-2003_____1.xls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____2.xlsx"/><Relationship Id="rId5" Type="http://schemas.openxmlformats.org/officeDocument/2006/relationships/oleObject" Target="../embeddings/oleObject3.bin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20990" y="1200722"/>
            <a:ext cx="7511450" cy="1368152"/>
            <a:chOff x="971600" y="2060848"/>
            <a:chExt cx="7098348" cy="1368152"/>
          </a:xfrm>
        </p:grpSpPr>
        <p:sp>
          <p:nvSpPr>
            <p:cNvPr id="5" name="직사각형 4"/>
            <p:cNvSpPr/>
            <p:nvPr/>
          </p:nvSpPr>
          <p:spPr>
            <a:xfrm>
              <a:off x="971600" y="2060848"/>
              <a:ext cx="792088" cy="72008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2025</a:t>
              </a:r>
              <a:endParaRPr lang="ko-KR" altLang="en-US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877260" y="2060848"/>
              <a:ext cx="619268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971600" y="3429000"/>
              <a:ext cx="709834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673452" y="2223739"/>
              <a:ext cx="6142191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latin typeface="+mn-ea"/>
                </a:rPr>
                <a:t>‘25</a:t>
              </a:r>
              <a:r>
                <a:rPr lang="ko-KR" altLang="en-US" sz="3600" b="1" dirty="0" smtClean="0">
                  <a:latin typeface="+mn-ea"/>
                </a:rPr>
                <a:t>년</a:t>
              </a:r>
              <a:r>
                <a:rPr lang="en-US" altLang="ko-KR" sz="3600" b="1" dirty="0" smtClean="0">
                  <a:latin typeface="+mn-ea"/>
                </a:rPr>
                <a:t> </a:t>
              </a:r>
              <a:r>
                <a:rPr lang="ko-KR" altLang="en-US" sz="3600" b="1" dirty="0" smtClean="0">
                  <a:latin typeface="+mn-ea"/>
                </a:rPr>
                <a:t>하반기 경영전략</a:t>
              </a:r>
              <a:endParaRPr lang="en-US" altLang="ko-KR" sz="3600" b="1" dirty="0" smtClean="0">
                <a:latin typeface="+mn-ea"/>
              </a:endParaRPr>
            </a:p>
            <a:p>
              <a:pPr algn="ctr"/>
              <a:r>
                <a:rPr lang="en-US" altLang="ko-KR" sz="2800" b="1" dirty="0" smtClean="0">
                  <a:latin typeface="+mn-ea"/>
                </a:rPr>
                <a:t>[ </a:t>
              </a:r>
              <a:r>
                <a:rPr lang="ko-KR" altLang="en-US" sz="2800" b="1" dirty="0" smtClean="0">
                  <a:latin typeface="+mn-ea"/>
                </a:rPr>
                <a:t>하노이 법인 </a:t>
              </a:r>
              <a:r>
                <a:rPr lang="en-US" altLang="ko-KR" sz="2800" b="1" dirty="0" smtClean="0">
                  <a:latin typeface="+mn-ea"/>
                </a:rPr>
                <a:t>]</a:t>
              </a:r>
              <a:endParaRPr lang="ko-KR" altLang="en-US" sz="2800" b="1" dirty="0">
                <a:latin typeface="+mn-e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-1676" y="6027852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n-ea"/>
              </a:rPr>
              <a:t>하노이 법인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036" y="551870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2025.06.27</a:t>
            </a:r>
            <a:endParaRPr lang="ko-KR" altLang="en-US" sz="20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38" y="2731765"/>
            <a:ext cx="6264696" cy="2727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7"/>
          <p:cNvSpPr>
            <a:spLocks noChangeArrowheads="1"/>
          </p:cNvSpPr>
          <p:nvPr/>
        </p:nvSpPr>
        <p:spPr bwMode="auto">
          <a:xfrm>
            <a:off x="251520" y="253448"/>
            <a:ext cx="676875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’24Y, 25Y </a:t>
            </a:r>
            <a:r>
              <a:rPr lang="ko-KR" altLang="en-US" sz="2400" b="1" dirty="0" smtClean="0">
                <a:latin typeface="+mn-ea"/>
              </a:rPr>
              <a:t>경쟁사별 납품실적 </a:t>
            </a:r>
            <a:r>
              <a:rPr lang="en-US" altLang="ko-KR" sz="2400" b="1" dirty="0" smtClean="0">
                <a:latin typeface="+mn-ea"/>
              </a:rPr>
              <a:t>MS</a:t>
            </a:r>
            <a:r>
              <a:rPr lang="ko-KR" altLang="en-US" sz="2400" b="1" dirty="0">
                <a:latin typeface="+mn-ea"/>
              </a:rPr>
              <a:t>분석</a:t>
            </a:r>
            <a:endParaRPr lang="ko-KR" altLang="en-US" b="1" dirty="0">
              <a:latin typeface="+mn-ea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4A84A155-EE1B-4F59-A52D-1EC3FF037DAE}"/>
              </a:ext>
            </a:extLst>
          </p:cNvPr>
          <p:cNvSpPr/>
          <p:nvPr/>
        </p:nvSpPr>
        <p:spPr>
          <a:xfrm>
            <a:off x="284559" y="5589240"/>
            <a:ext cx="7743825" cy="8640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" panose="05000000000000000000" pitchFamily="2" charset="2"/>
              <a:buChar char="§"/>
              <a:defRPr/>
            </a:pPr>
            <a:r>
              <a:rPr lang="en-US" altLang="ko-KR" sz="1300" b="1" baseline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24</a:t>
            </a:r>
            <a:r>
              <a:rPr lang="ko-KR" altLang="en-US" sz="1300" b="1" baseline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년 납품 실적기준 </a:t>
            </a:r>
            <a:r>
              <a:rPr lang="ko-KR" altLang="en-US" sz="1300" b="1" baseline="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동양 </a:t>
            </a:r>
            <a:r>
              <a:rPr lang="en-US" altLang="ko-KR" sz="1300" b="1" baseline="0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31%, </a:t>
            </a:r>
            <a:r>
              <a:rPr lang="ko-KR" altLang="en-US" sz="1300" b="1" baseline="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알에프텍</a:t>
            </a:r>
            <a:r>
              <a:rPr lang="ko-KR" altLang="en-US" sz="1300" b="1" baseline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300" b="1" baseline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28%, </a:t>
            </a:r>
            <a:r>
              <a:rPr lang="ko-KR" altLang="en-US" sz="1300" b="1" baseline="0" dirty="0" err="1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하엠</a:t>
            </a:r>
            <a:r>
              <a:rPr lang="ko-KR" altLang="en-US" sz="1300" b="1" baseline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altLang="ko-KR" sz="1300" b="1" baseline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19%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25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년 납품 실적기준 </a:t>
            </a:r>
            <a:r>
              <a:rPr lang="ko-KR" altLang="en-US" sz="1300" b="1" kern="1200" baseline="0" dirty="0">
                <a:solidFill>
                  <a:srgbClr val="0000FF"/>
                </a:solidFill>
                <a:effectLst/>
              </a:rPr>
              <a:t>동양 </a:t>
            </a:r>
            <a:r>
              <a:rPr lang="en-US" altLang="ko-KR" sz="1300" b="1" kern="1200" baseline="0" dirty="0">
                <a:solidFill>
                  <a:srgbClr val="0000FF"/>
                </a:solidFill>
                <a:effectLst/>
              </a:rPr>
              <a:t>30%, </a:t>
            </a:r>
            <a:r>
              <a:rPr lang="ko-KR" altLang="en-US" sz="1300" b="1" kern="1200" baseline="0" dirty="0" err="1">
                <a:solidFill>
                  <a:srgbClr val="FF0000"/>
                </a:solidFill>
                <a:effectLst/>
              </a:rPr>
              <a:t>하엠</a:t>
            </a:r>
            <a:r>
              <a:rPr lang="ko-KR" altLang="en-US" sz="1300" b="1" kern="1200" baseline="0" dirty="0">
                <a:solidFill>
                  <a:srgbClr val="FF0000"/>
                </a:solidFill>
                <a:effectLst/>
              </a:rPr>
              <a:t> </a:t>
            </a:r>
            <a:r>
              <a:rPr lang="en-US" altLang="ko-KR" sz="1300" b="1" kern="1200" baseline="0" dirty="0">
                <a:solidFill>
                  <a:srgbClr val="FF0000"/>
                </a:solidFill>
                <a:effectLst/>
              </a:rPr>
              <a:t>25%, </a:t>
            </a:r>
            <a:r>
              <a:rPr lang="ko-KR" altLang="en-US" sz="1300" b="1" kern="1200" baseline="0" dirty="0" err="1">
                <a:solidFill>
                  <a:schemeClr val="dk1"/>
                </a:solidFill>
                <a:effectLst/>
              </a:rPr>
              <a:t>솔루엠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 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20%, </a:t>
            </a:r>
            <a:r>
              <a:rPr lang="ko-KR" altLang="en-US" sz="1300" b="1" kern="1200" baseline="0" dirty="0" err="1">
                <a:solidFill>
                  <a:schemeClr val="dk1"/>
                </a:solidFill>
                <a:effectLst/>
              </a:rPr>
              <a:t>알에프텍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 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18</a:t>
            </a:r>
            <a:r>
              <a:rPr lang="en-US" altLang="ko-KR" sz="1300" b="1" kern="1200" baseline="0" dirty="0" smtClean="0">
                <a:solidFill>
                  <a:schemeClr val="dk1"/>
                </a:solidFill>
                <a:effectLst/>
              </a:rPr>
              <a:t>%</a:t>
            </a:r>
            <a:endParaRPr lang="en-US" altLang="ko-KR" sz="1300" b="1" kern="1200" baseline="0" dirty="0">
              <a:solidFill>
                <a:schemeClr val="dk1"/>
              </a:solidFill>
              <a:effectLst/>
            </a:endParaRPr>
          </a:p>
          <a:p>
            <a:pPr marR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300" b="1" kern="1200" baseline="0" dirty="0" smtClean="0">
                <a:solidFill>
                  <a:schemeClr val="dk1"/>
                </a:solidFill>
                <a:effectLst/>
              </a:rPr>
              <a:t>  → </a:t>
            </a:r>
            <a:r>
              <a:rPr lang="en-US" altLang="ko-KR" sz="1300" b="1" dirty="0" smtClean="0"/>
              <a:t>24</a:t>
            </a:r>
            <a:r>
              <a:rPr lang="ko-KR" altLang="en-US" sz="1300" b="1" dirty="0" smtClean="0"/>
              <a:t>년 하반기 부터 </a:t>
            </a:r>
            <a:r>
              <a:rPr lang="ko-KR" altLang="en-US" sz="1300" b="1" dirty="0" err="1" smtClean="0"/>
              <a:t>하엠</a:t>
            </a:r>
            <a:r>
              <a:rPr lang="ko-KR" altLang="en-US" sz="1300" b="1" dirty="0" smtClean="0"/>
              <a:t> 물량증가 </a:t>
            </a:r>
            <a:r>
              <a:rPr lang="en-US" altLang="ko-KR" sz="1300" b="1" dirty="0" smtClean="0"/>
              <a:t>( 24</a:t>
            </a:r>
            <a:r>
              <a:rPr lang="ko-KR" altLang="en-US" sz="1300" b="1" dirty="0" smtClean="0"/>
              <a:t>년 </a:t>
            </a:r>
            <a:r>
              <a:rPr lang="en-US" altLang="ko-KR" sz="1300" b="1" dirty="0" smtClean="0"/>
              <a:t>T2510 </a:t>
            </a:r>
            <a:r>
              <a:rPr lang="ko-KR" altLang="en-US" sz="1300" b="1" dirty="0" err="1" smtClean="0"/>
              <a:t>유럽향</a:t>
            </a:r>
            <a:r>
              <a:rPr lang="ko-KR" altLang="en-US" sz="1300" b="1" dirty="0" smtClean="0"/>
              <a:t> 및 </a:t>
            </a:r>
            <a:r>
              <a:rPr lang="en-US" altLang="ko-KR" sz="1300" b="1" dirty="0" smtClean="0"/>
              <a:t>25</a:t>
            </a:r>
            <a:r>
              <a:rPr lang="ko-KR" altLang="en-US" sz="1300" b="1" dirty="0" smtClean="0"/>
              <a:t>년 </a:t>
            </a:r>
            <a:r>
              <a:rPr lang="ko-KR" altLang="en-US" sz="1300" b="1" dirty="0" err="1" smtClean="0"/>
              <a:t>미주향</a:t>
            </a:r>
            <a:r>
              <a:rPr lang="ko-KR" altLang="en-US" sz="1300" b="1" dirty="0" smtClean="0"/>
              <a:t> 이원화 진입  </a:t>
            </a:r>
            <a:r>
              <a:rPr lang="en-US" altLang="ko-KR" sz="1300" b="1" dirty="0" smtClean="0"/>
              <a:t>)</a:t>
            </a:r>
          </a:p>
          <a:p>
            <a:pPr>
              <a:defRPr/>
            </a:pPr>
            <a:r>
              <a:rPr lang="en-US" altLang="ko-KR" sz="1300" b="1" dirty="0" smtClean="0"/>
              <a:t>  </a:t>
            </a:r>
            <a:r>
              <a:rPr lang="ko-KR" altLang="en-US" sz="1300" b="1" dirty="0" smtClean="0"/>
              <a:t>→ </a:t>
            </a:r>
            <a:r>
              <a:rPr lang="en-US" altLang="ko-KR" sz="1300" b="1" dirty="0" smtClean="0"/>
              <a:t>T4511 </a:t>
            </a:r>
            <a:r>
              <a:rPr lang="ko-KR" altLang="en-US" sz="1300" b="1" dirty="0" smtClean="0"/>
              <a:t>미주 </a:t>
            </a:r>
            <a:r>
              <a:rPr lang="ko-KR" altLang="en-US" sz="1300" b="1" dirty="0" err="1" smtClean="0"/>
              <a:t>솔루엠</a:t>
            </a:r>
            <a:r>
              <a:rPr lang="en-US" altLang="ko-KR" sz="1300" b="1" dirty="0" smtClean="0"/>
              <a:t>, </a:t>
            </a:r>
            <a:r>
              <a:rPr lang="ko-KR" altLang="en-US" sz="1300" b="1" dirty="0" err="1" smtClean="0"/>
              <a:t>하엠</a:t>
            </a:r>
            <a:r>
              <a:rPr lang="en-US" altLang="ko-KR" sz="1300" b="1" dirty="0" smtClean="0"/>
              <a:t>(</a:t>
            </a:r>
            <a:r>
              <a:rPr lang="ko-KR" altLang="en-US" sz="1300" b="1" dirty="0" err="1" smtClean="0"/>
              <a:t>개발중</a:t>
            </a:r>
            <a:r>
              <a:rPr lang="en-US" altLang="ko-KR" sz="1300" b="1" dirty="0" smtClean="0"/>
              <a:t>)</a:t>
            </a:r>
            <a:r>
              <a:rPr lang="ko-KR" altLang="en-US" sz="1300" b="1" dirty="0" smtClean="0"/>
              <a:t> </a:t>
            </a:r>
            <a:r>
              <a:rPr lang="en-US" altLang="ko-KR" sz="1300" b="1" dirty="0" smtClean="0"/>
              <a:t>/ </a:t>
            </a:r>
            <a:r>
              <a:rPr lang="ko-KR" altLang="en-US" sz="1300" b="1" dirty="0" smtClean="0"/>
              <a:t>유럽 동양</a:t>
            </a:r>
            <a:r>
              <a:rPr lang="en-US" altLang="ko-KR" sz="1300" b="1" dirty="0" smtClean="0"/>
              <a:t>(</a:t>
            </a:r>
            <a:r>
              <a:rPr lang="ko-KR" altLang="en-US" sz="1300" b="1" dirty="0" err="1" smtClean="0"/>
              <a:t>양산중</a:t>
            </a:r>
            <a:r>
              <a:rPr lang="en-US" altLang="ko-KR" sz="1300" b="1" dirty="0" smtClean="0"/>
              <a:t>), AIHAO(</a:t>
            </a:r>
            <a:r>
              <a:rPr lang="ko-KR" altLang="en-US" sz="1300" b="1" dirty="0" smtClean="0"/>
              <a:t>양산대기</a:t>
            </a:r>
            <a:r>
              <a:rPr lang="en-US" altLang="ko-KR" sz="1300" b="1" dirty="0" smtClean="0"/>
              <a:t>), </a:t>
            </a:r>
            <a:r>
              <a:rPr lang="ko-KR" altLang="en-US" sz="1300" b="1" dirty="0" err="1" smtClean="0"/>
              <a:t>알에프텍</a:t>
            </a:r>
            <a:r>
              <a:rPr lang="en-US" altLang="ko-KR" sz="1300" b="1" dirty="0" smtClean="0"/>
              <a:t>(</a:t>
            </a:r>
            <a:r>
              <a:rPr lang="ko-KR" altLang="en-US" sz="1300" b="1" dirty="0" err="1" smtClean="0"/>
              <a:t>개발중</a:t>
            </a:r>
            <a:r>
              <a:rPr lang="en-US" altLang="ko-KR" sz="1300" b="1" dirty="0" smtClean="0"/>
              <a:t>)</a:t>
            </a:r>
            <a:r>
              <a:rPr lang="en-US" altLang="ko-KR" sz="13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ko-KR" sz="1300" b="1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623046"/>
              </p:ext>
            </p:extLst>
          </p:nvPr>
        </p:nvGraphicFramePr>
        <p:xfrm>
          <a:off x="286655" y="764704"/>
          <a:ext cx="7597713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워크시트" r:id="rId4" imgW="9515523" imgH="5953025" progId="Excel.Sheet.12">
                  <p:embed/>
                </p:oleObj>
              </mc:Choice>
              <mc:Fallback>
                <p:oleObj name="워크시트" r:id="rId4" imgW="9515523" imgH="59530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655" y="764704"/>
                        <a:ext cx="7597713" cy="4752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696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2-3. </a:t>
            </a:r>
            <a:r>
              <a:rPr lang="en-US" altLang="ko-KR" sz="2400" b="1" dirty="0">
                <a:latin typeface="+mn-ea"/>
              </a:rPr>
              <a:t>`</a:t>
            </a:r>
            <a:r>
              <a:rPr lang="en-US" altLang="ko-KR" sz="2400" b="1" dirty="0" smtClean="0">
                <a:latin typeface="+mn-ea"/>
              </a:rPr>
              <a:t>25</a:t>
            </a:r>
            <a:r>
              <a:rPr lang="ko-KR" altLang="en-US" sz="2400" b="1" dirty="0" smtClean="0">
                <a:latin typeface="+mn-ea"/>
              </a:rPr>
              <a:t>년 하반기 법인 경영 환경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20" name="구름 19"/>
          <p:cNvSpPr/>
          <p:nvPr/>
        </p:nvSpPr>
        <p:spPr>
          <a:xfrm>
            <a:off x="2497230" y="2697035"/>
            <a:ext cx="3724103" cy="1668069"/>
          </a:xfrm>
          <a:prstGeom prst="cloud">
            <a:avLst/>
          </a:prstGeom>
          <a:solidFill>
            <a:schemeClr val="accent1">
              <a:lumMod val="75000"/>
            </a:schemeClr>
          </a:solidFill>
          <a:ln>
            <a:solidFill>
              <a:srgbClr val="000000">
                <a:alpha val="60000"/>
              </a:srgbClr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1" name="AutoShape 1908"/>
          <p:cNvSpPr>
            <a:spLocks noChangeArrowheads="1"/>
          </p:cNvSpPr>
          <p:nvPr/>
        </p:nvSpPr>
        <p:spPr bwMode="auto">
          <a:xfrm rot="10800000" flipV="1">
            <a:off x="320306" y="984868"/>
            <a:ext cx="8532753" cy="20120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rgbClr val="FF99CC">
                <a:alpha val="50000"/>
              </a:srgbClr>
            </a:innerShdw>
          </a:effectLst>
        </p:spPr>
        <p:txBody>
          <a:bodyPr wrap="none" anchor="ctr"/>
          <a:lstStyle/>
          <a:p>
            <a:pPr algn="ctr"/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AutoShape 1908"/>
          <p:cNvSpPr>
            <a:spLocks noChangeArrowheads="1"/>
          </p:cNvSpPr>
          <p:nvPr/>
        </p:nvSpPr>
        <p:spPr bwMode="auto">
          <a:xfrm rot="10800000" flipV="1">
            <a:off x="6464752" y="2222740"/>
            <a:ext cx="1883355" cy="585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rgbClr val="FF99CC">
                <a:alpha val="50000"/>
              </a:srgbClr>
            </a:innerShdw>
          </a:effectLst>
        </p:spPr>
        <p:txBody>
          <a:bodyPr wrap="none" anchor="ctr"/>
          <a:lstStyle/>
          <a:p>
            <a:pPr algn="ctr"/>
            <a:r>
              <a:rPr lang="en-US" altLang="ko-K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SEV/T </a:t>
            </a: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품질</a:t>
            </a:r>
          </a:p>
        </p:txBody>
      </p:sp>
      <p:sp>
        <p:nvSpPr>
          <p:cNvPr id="23" name="AutoShape 1908"/>
          <p:cNvSpPr>
            <a:spLocks noChangeArrowheads="1"/>
          </p:cNvSpPr>
          <p:nvPr/>
        </p:nvSpPr>
        <p:spPr bwMode="auto">
          <a:xfrm rot="10800000" flipV="1">
            <a:off x="3666071" y="2209493"/>
            <a:ext cx="1883355" cy="585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rgbClr val="FF99CC">
                <a:alpha val="50000"/>
              </a:srgbClr>
            </a:innerShdw>
          </a:effectLst>
        </p:spPr>
        <p:txBody>
          <a:bodyPr wrap="none" anchor="ctr"/>
          <a:lstStyle/>
          <a:p>
            <a:pPr algn="ctr"/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법률 </a:t>
            </a:r>
            <a:r>
              <a:rPr lang="en-US" altLang="ko-KR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규제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utoShape 1908"/>
          <p:cNvSpPr>
            <a:spLocks noChangeArrowheads="1"/>
          </p:cNvSpPr>
          <p:nvPr/>
        </p:nvSpPr>
        <p:spPr bwMode="auto">
          <a:xfrm rot="10800000" flipV="1">
            <a:off x="857294" y="2228306"/>
            <a:ext cx="1883355" cy="585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rgbClr val="FF99CC">
                <a:alpha val="50000"/>
              </a:srgbClr>
            </a:innerShdw>
          </a:effectLst>
        </p:spPr>
        <p:txBody>
          <a:bodyPr wrap="none" anchor="ctr"/>
          <a:lstStyle/>
          <a:p>
            <a:pPr algn="ctr"/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제조 환경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068647" y="903468"/>
            <a:ext cx="2841788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 dirty="0" smtClean="0"/>
              <a:t>SEV/T(SEC) </a:t>
            </a:r>
            <a:r>
              <a:rPr lang="ko-KR" altLang="en-US" sz="1400" b="1" u="sng" dirty="0" smtClean="0"/>
              <a:t>무결점 품질 관리</a:t>
            </a:r>
            <a:endParaRPr lang="en-US" altLang="ko-KR" sz="1200" b="1" u="sng" dirty="0" smtClean="0"/>
          </a:p>
          <a:p>
            <a:pPr>
              <a:lnSpc>
                <a:spcPct val="150000"/>
              </a:lnSpc>
            </a:pPr>
            <a:r>
              <a:rPr lang="en-US" altLang="ko-KR" sz="1200" b="1" dirty="0" smtClean="0"/>
              <a:t> 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외관 품질 무결점 생산 대등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Overkill </a:t>
            </a:r>
            <a:r>
              <a:rPr lang="ko-KR" altLang="en-US" sz="1100" dirty="0" smtClean="0"/>
              <a:t>증가에 따른 재작업 유실 증가</a:t>
            </a:r>
            <a:endParaRPr lang="en-US" altLang="ko-KR" sz="1100" dirty="0" smtClean="0"/>
          </a:p>
          <a:p>
            <a:pPr>
              <a:lnSpc>
                <a:spcPct val="150000"/>
              </a:lnSpc>
            </a:pPr>
            <a:r>
              <a:rPr lang="ko-KR" altLang="en-US" sz="1300" b="1" u="sng" dirty="0" smtClean="0"/>
              <a:t>제품 실장 신뢰성 강화</a:t>
            </a:r>
            <a:r>
              <a:rPr lang="en-US" altLang="ko-KR" sz="1300" b="1" u="sng" dirty="0" smtClean="0"/>
              <a:t>(No-Power)</a:t>
            </a:r>
          </a:p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</a:rPr>
              <a:t> 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</a:rPr>
              <a:t>고출력 제품 검사 조건 강화</a:t>
            </a:r>
            <a:r>
              <a:rPr lang="en-US" altLang="ko-KR" sz="1100" dirty="0" smtClean="0">
                <a:solidFill>
                  <a:prstClr val="black"/>
                </a:solidFill>
              </a:rPr>
              <a:t>(</a:t>
            </a:r>
            <a:r>
              <a:rPr lang="ko-KR" altLang="en-US" sz="1100" dirty="0" smtClean="0">
                <a:solidFill>
                  <a:prstClr val="black"/>
                </a:solidFill>
              </a:rPr>
              <a:t>실장</a:t>
            </a:r>
            <a:r>
              <a:rPr lang="en-US" altLang="ko-KR" sz="1100" dirty="0" smtClean="0">
                <a:solidFill>
                  <a:prstClr val="black"/>
                </a:solidFill>
              </a:rPr>
              <a:t>/Aging)</a:t>
            </a:r>
            <a:endParaRPr lang="en-US" altLang="ko-KR" sz="1300" b="1" dirty="0"/>
          </a:p>
        </p:txBody>
      </p:sp>
      <p:sp>
        <p:nvSpPr>
          <p:cNvPr id="26" name="직사각형 25"/>
          <p:cNvSpPr/>
          <p:nvPr/>
        </p:nvSpPr>
        <p:spPr>
          <a:xfrm>
            <a:off x="313483" y="908720"/>
            <a:ext cx="2878189" cy="1500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 smtClean="0">
                <a:sym typeface="Wingdings" panose="05000000000000000000" pitchFamily="2" charset="2"/>
              </a:rPr>
              <a:t>공정 자동화 가속화 필요</a:t>
            </a:r>
            <a:endParaRPr lang="en-US" altLang="ko-KR" sz="1400" b="1" u="sng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  양질의 인력 부족 현상</a:t>
            </a:r>
            <a:endParaRPr lang="en-US" altLang="ko-KR" sz="1100" b="1" dirty="0" smtClean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1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경쟁사의 공정 자동화 추진 가속화</a:t>
            </a:r>
            <a:endParaRPr lang="en-US" altLang="ko-KR" sz="1100" b="1" dirty="0" smtClean="0">
              <a:solidFill>
                <a:prstClr val="black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u="sng" dirty="0"/>
              <a:t>선진화 제조환경 구축 절실</a:t>
            </a:r>
            <a:r>
              <a:rPr lang="en-US" altLang="ko-KR" sz="1400" b="1" u="sng" dirty="0"/>
              <a:t>(VOC)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ym typeface="Wingdings" panose="05000000000000000000" pitchFamily="2" charset="2"/>
              </a:rPr>
              <a:t>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 물류 </a:t>
            </a:r>
            <a:r>
              <a:rPr lang="ko-KR" altLang="en-US" sz="1100" b="1" dirty="0">
                <a:sym typeface="Wingdings" panose="05000000000000000000" pitchFamily="2" charset="2"/>
              </a:rPr>
              <a:t>자동화 및 흐름 라인 생산 체제 구축</a:t>
            </a:r>
            <a:endParaRPr lang="en-US" altLang="ko-KR" sz="1100" b="1" dirty="0" smtClean="0">
              <a:sym typeface="Wingdings" panose="05000000000000000000" pitchFamily="2" charset="2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127577" y="908720"/>
            <a:ext cx="317261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 smtClean="0"/>
              <a:t>행정구역 변화</a:t>
            </a:r>
            <a:r>
              <a:rPr lang="en-US" altLang="ko-KR" sz="1400" b="1" u="sng" dirty="0" smtClean="0"/>
              <a:t>( </a:t>
            </a:r>
            <a:r>
              <a:rPr lang="ko-KR" altLang="en-US" sz="1400" b="1" u="sng" dirty="0" smtClean="0"/>
              <a:t>행정구역 통합</a:t>
            </a:r>
            <a:r>
              <a:rPr lang="en-US" altLang="ko-KR" sz="1400" b="1" u="sng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/>
              <a:t>  </a:t>
            </a:r>
            <a:r>
              <a:rPr lang="en-US" altLang="ko-KR" sz="1100" b="1" dirty="0" smtClean="0"/>
              <a:t>63</a:t>
            </a:r>
            <a:r>
              <a:rPr lang="ko-KR" altLang="en-US" sz="1100" b="1" dirty="0" smtClean="0"/>
              <a:t>시</a:t>
            </a:r>
            <a:r>
              <a:rPr lang="en-US" altLang="ko-KR" sz="1100" b="1" dirty="0" smtClean="0"/>
              <a:t>/</a:t>
            </a:r>
            <a:r>
              <a:rPr lang="ko-KR" altLang="en-US" sz="1100" b="1" dirty="0" smtClean="0"/>
              <a:t>성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 34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성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_ 29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시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/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성 축소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 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흥옌성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+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타이빈성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=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흥옌성으로 통합</a:t>
            </a:r>
            <a:endParaRPr lang="en-US" altLang="ko-KR" sz="11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 smtClean="0">
                <a:sym typeface="Wingdings" panose="05000000000000000000" pitchFamily="2" charset="2"/>
              </a:rPr>
              <a:t> </a:t>
            </a:r>
            <a:r>
              <a:rPr lang="ko-KR" altLang="en-US" sz="900" b="1" dirty="0" smtClean="0">
                <a:sym typeface="Wingdings" panose="05000000000000000000" pitchFamily="2" charset="2"/>
              </a:rPr>
              <a:t>국가 세금정책 및 노동법 등 법적 </a:t>
            </a:r>
            <a:r>
              <a:rPr lang="ko-KR" altLang="en-US" sz="900" b="1" dirty="0" err="1" smtClean="0">
                <a:sym typeface="Wingdings" panose="05000000000000000000" pitchFamily="2" charset="2"/>
              </a:rPr>
              <a:t>리스크</a:t>
            </a:r>
            <a:r>
              <a:rPr lang="ko-KR" altLang="en-US" sz="900" b="1" dirty="0" smtClean="0">
                <a:sym typeface="Wingdings" panose="05000000000000000000" pitchFamily="2" charset="2"/>
              </a:rPr>
              <a:t> 최소화</a:t>
            </a:r>
            <a:endParaRPr lang="en-US" altLang="ko-KR" sz="900" b="1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ym typeface="Wingdings" panose="05000000000000000000" pitchFamily="2" charset="2"/>
              </a:rPr>
              <a:t> </a:t>
            </a:r>
            <a:r>
              <a:rPr lang="ko-KR" altLang="en-US" sz="900" b="1" dirty="0" smtClean="0">
                <a:sym typeface="Wingdings" panose="05000000000000000000" pitchFamily="2" charset="2"/>
              </a:rPr>
              <a:t>환리스크 관리 및 관세동향 모니터링 및 </a:t>
            </a:r>
            <a:r>
              <a:rPr lang="ko-KR" altLang="en-US" sz="900" b="1" dirty="0" err="1" smtClean="0">
                <a:sym typeface="Wingdings" panose="05000000000000000000" pitchFamily="2" charset="2"/>
              </a:rPr>
              <a:t>리스크</a:t>
            </a:r>
            <a:r>
              <a:rPr lang="ko-KR" altLang="en-US" sz="900" b="1" dirty="0" smtClean="0">
                <a:sym typeface="Wingdings" panose="05000000000000000000" pitchFamily="2" charset="2"/>
              </a:rPr>
              <a:t> 최소화</a:t>
            </a:r>
            <a:endParaRPr lang="en-US" altLang="ko-KR" sz="900" b="1" dirty="0" smtClean="0">
              <a:sym typeface="Wingdings" panose="05000000000000000000" pitchFamily="2" charset="2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="" xmlns:a16="http://schemas.microsoft.com/office/drawing/2014/main" id="{65086914-EBAD-4FAD-800D-5D2996BDCA6D}"/>
              </a:ext>
            </a:extLst>
          </p:cNvPr>
          <p:cNvSpPr/>
          <p:nvPr/>
        </p:nvSpPr>
        <p:spPr>
          <a:xfrm>
            <a:off x="4572000" y="3108027"/>
            <a:ext cx="3384376" cy="77223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 ◌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공정 선진화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◌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(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공정 무인 제조 환경 구축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27">
            <a:extLst>
              <a:ext uri="{FF2B5EF4-FFF2-40B4-BE49-F238E27FC236}">
                <a16:creationId xmlns="" xmlns:a16="http://schemas.microsoft.com/office/drawing/2014/main" id="{65086914-EBAD-4FAD-800D-5D2996BDCA6D}"/>
              </a:ext>
            </a:extLst>
          </p:cNvPr>
          <p:cNvSpPr/>
          <p:nvPr/>
        </p:nvSpPr>
        <p:spPr>
          <a:xfrm>
            <a:off x="1187624" y="3111313"/>
            <a:ext cx="3384376" cy="772230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</a:rPr>
              <a:t> ◌ 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무결점 품질 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◌</a:t>
            </a:r>
          </a:p>
          <a:p>
            <a:pPr algn="ctr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/>
                </a:solidFill>
              </a:rPr>
              <a:t>(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고객 유출 품질 관리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endParaRPr lang="en-US" altLang="ko-KR" sz="1000" b="1" dirty="0">
              <a:solidFill>
                <a:schemeClr val="tx1"/>
              </a:solidFill>
            </a:endParaRPr>
          </a:p>
        </p:txBody>
      </p:sp>
      <p:sp>
        <p:nvSpPr>
          <p:cNvPr id="47" name="AutoShape 1908"/>
          <p:cNvSpPr>
            <a:spLocks noChangeArrowheads="1"/>
          </p:cNvSpPr>
          <p:nvPr/>
        </p:nvSpPr>
        <p:spPr bwMode="auto">
          <a:xfrm rot="10800000" flipV="1">
            <a:off x="306701" y="4019014"/>
            <a:ext cx="8546362" cy="202053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16200000">
              <a:srgbClr val="66FFCC">
                <a:alpha val="50000"/>
              </a:srgbClr>
            </a:innerShdw>
          </a:effectLst>
        </p:spPr>
        <p:txBody>
          <a:bodyPr wrap="none" anchor="ctr"/>
          <a:lstStyle/>
          <a:p>
            <a:pPr algn="ctr"/>
            <a:endParaRPr lang="en-US" altLang="ko-KR" sz="9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AutoShape 1908"/>
          <p:cNvSpPr>
            <a:spLocks noChangeArrowheads="1"/>
          </p:cNvSpPr>
          <p:nvPr/>
        </p:nvSpPr>
        <p:spPr bwMode="auto">
          <a:xfrm rot="10800000" flipV="1">
            <a:off x="6470953" y="4147131"/>
            <a:ext cx="1883355" cy="585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16200000">
              <a:srgbClr val="66FFCC">
                <a:alpha val="50000"/>
              </a:srgbClr>
            </a:innerShdw>
          </a:effectLst>
        </p:spPr>
        <p:txBody>
          <a:bodyPr wrap="none" anchor="ctr"/>
          <a:lstStyle/>
          <a:p>
            <a:pPr algn="ctr"/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환경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AutoShape 1908"/>
          <p:cNvSpPr>
            <a:spLocks noChangeArrowheads="1"/>
          </p:cNvSpPr>
          <p:nvPr/>
        </p:nvSpPr>
        <p:spPr bwMode="auto">
          <a:xfrm rot="10800000" flipV="1">
            <a:off x="815170" y="4174608"/>
            <a:ext cx="1883355" cy="585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16200000">
              <a:srgbClr val="66FFCC">
                <a:alpha val="50000"/>
              </a:srgbClr>
            </a:innerShdw>
          </a:effectLst>
        </p:spPr>
        <p:txBody>
          <a:bodyPr wrap="none" anchor="ctr"/>
          <a:lstStyle/>
          <a:p>
            <a:pPr algn="ctr"/>
            <a:r>
              <a:rPr lang="ko-KR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인력 관리</a:t>
            </a:r>
            <a:endParaRPr lang="ko-KR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28290" y="4620139"/>
            <a:ext cx="31671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 smtClean="0"/>
              <a:t>신규 인력 채용 어려움</a:t>
            </a:r>
            <a:endParaRPr lang="en-US" altLang="ko-KR" sz="1400" b="1" u="sng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 smtClean="0"/>
              <a:t>  </a:t>
            </a:r>
            <a:r>
              <a:rPr lang="ko-KR" altLang="en-US" sz="1000" b="1" dirty="0" smtClean="0"/>
              <a:t>지속적인 외자기업 진입으로 수요지속적 급증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 </a:t>
            </a:r>
            <a:r>
              <a:rPr lang="en-US" altLang="ko-KR" sz="1000" b="1" dirty="0" smtClean="0"/>
              <a:t> (20~30</a:t>
            </a:r>
            <a:r>
              <a:rPr lang="ko-KR" altLang="en-US" sz="1000" b="1" dirty="0" smtClean="0"/>
              <a:t>대 주요 인력 인구정체 현상</a:t>
            </a:r>
            <a:r>
              <a:rPr lang="en-US" altLang="ko-KR" sz="10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 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최저임금 및 기타 복리후생 확대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1400" b="1" u="sng" dirty="0" smtClean="0"/>
              <a:t>핵심필요 인력 이탈</a:t>
            </a:r>
            <a:endParaRPr lang="en-US" altLang="ko-KR" sz="1400" b="1" u="sng" dirty="0" smtClean="0"/>
          </a:p>
          <a:p>
            <a:pPr>
              <a:lnSpc>
                <a:spcPct val="150000"/>
              </a:lnSpc>
            </a:pPr>
            <a:r>
              <a:rPr lang="ko-KR" altLang="en-US" sz="1000" b="1" dirty="0" smtClean="0"/>
              <a:t> 급여 포함 복리후생 수준 차이 최소화</a:t>
            </a:r>
            <a:endParaRPr lang="en-US" altLang="ko-KR" sz="1000" b="1" dirty="0" smtClean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 </a:t>
            </a:r>
            <a:r>
              <a:rPr lang="en-US" altLang="ko-KR" sz="1000" b="1" dirty="0" smtClean="0"/>
              <a:t>( </a:t>
            </a:r>
            <a:r>
              <a:rPr lang="ko-KR" altLang="en-US" sz="1000" b="1" dirty="0" smtClean="0"/>
              <a:t>보상 평가제도 세부 재점검 필요 </a:t>
            </a:r>
            <a:r>
              <a:rPr lang="en-US" altLang="ko-KR" sz="1000" b="1" dirty="0" smtClean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b="1" dirty="0"/>
          </a:p>
        </p:txBody>
      </p:sp>
      <p:sp>
        <p:nvSpPr>
          <p:cNvPr id="51" name="AutoShape 1908"/>
          <p:cNvSpPr>
            <a:spLocks noChangeArrowheads="1"/>
          </p:cNvSpPr>
          <p:nvPr/>
        </p:nvSpPr>
        <p:spPr bwMode="auto">
          <a:xfrm rot="10800000" flipV="1">
            <a:off x="3663823" y="4176699"/>
            <a:ext cx="1883355" cy="5855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16200000">
              <a:srgbClr val="66FFCC">
                <a:alpha val="50000"/>
              </a:srgbClr>
            </a:innerShdw>
          </a:effectLst>
        </p:spPr>
        <p:txBody>
          <a:bodyPr wrap="none" anchor="ctr"/>
          <a:lstStyle/>
          <a:p>
            <a:pPr algn="ctr"/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준법 경영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275856" y="4659195"/>
            <a:ext cx="2872106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u="sng" dirty="0" smtClean="0"/>
              <a:t>준법 경영 준수 및 확대</a:t>
            </a:r>
            <a:endParaRPr lang="en-US" altLang="ko-KR" sz="1400" b="1" u="sng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 (</a:t>
            </a:r>
            <a:r>
              <a:rPr lang="ko-KR" altLang="en-US" sz="1100" b="1" dirty="0" smtClean="0"/>
              <a:t>임금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노동 시간 불합리</a:t>
            </a:r>
            <a:r>
              <a:rPr lang="en-US" altLang="ko-KR" sz="1100" b="1" dirty="0"/>
              <a:t> </a:t>
            </a:r>
            <a:r>
              <a:rPr lang="ko-KR" altLang="en-US" sz="1100" b="1" dirty="0" err="1" smtClean="0"/>
              <a:t>패널티</a:t>
            </a:r>
            <a:r>
              <a:rPr lang="ko-KR" altLang="en-US" sz="1100" b="1" dirty="0" smtClean="0"/>
              <a:t> </a:t>
            </a:r>
            <a:r>
              <a:rPr lang="ko-KR" altLang="en-US" sz="1100" b="1" dirty="0" err="1" smtClean="0"/>
              <a:t>제도등등</a:t>
            </a:r>
            <a:r>
              <a:rPr lang="en-US" altLang="ko-KR" sz="11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u="sng" dirty="0" smtClean="0"/>
              <a:t>미 승인 자재 사용 규제 강화</a:t>
            </a:r>
            <a:endParaRPr lang="en-US" altLang="ko-KR" sz="1400" b="1" u="sng" dirty="0" smtClean="0"/>
          </a:p>
          <a:p>
            <a:pPr>
              <a:lnSpc>
                <a:spcPct val="150000"/>
              </a:lnSpc>
            </a:pPr>
            <a:r>
              <a:rPr lang="en-US" altLang="ko-KR" sz="1200" b="1" dirty="0" smtClean="0"/>
              <a:t> ( </a:t>
            </a:r>
            <a:r>
              <a:rPr lang="ko-KR" altLang="en-US" sz="1200" b="1" dirty="0" smtClean="0"/>
              <a:t>협력사 불시 점검 강화 </a:t>
            </a:r>
            <a:r>
              <a:rPr lang="en-US" altLang="ko-KR" sz="1200" b="1" dirty="0" smtClean="0"/>
              <a:t>)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6065298" y="4711060"/>
            <a:ext cx="307870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u="sng" dirty="0" smtClean="0"/>
              <a:t>ESG </a:t>
            </a:r>
            <a:r>
              <a:rPr lang="ko-KR" altLang="en-US" sz="1200" b="1" u="sng" dirty="0" smtClean="0"/>
              <a:t>관련 베트남 </a:t>
            </a:r>
            <a:r>
              <a:rPr lang="en-US" altLang="ko-KR" sz="1200" b="1" u="sng" dirty="0" smtClean="0"/>
              <a:t>2050</a:t>
            </a:r>
            <a:r>
              <a:rPr lang="ko-KR" altLang="en-US" sz="1200" b="1" u="sng" dirty="0" smtClean="0"/>
              <a:t>년 탄소 중립 목표</a:t>
            </a:r>
            <a:endParaRPr lang="en-US" altLang="ko-KR" sz="1200" b="1" u="sng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관련정책 지속 강화 및 점검</a:t>
            </a:r>
            <a:endParaRPr lang="en-US" altLang="ko-KR" sz="1100" b="1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위험물질 규제</a:t>
            </a:r>
            <a:r>
              <a:rPr lang="en-US" altLang="ko-KR" sz="1100" b="1" dirty="0" smtClean="0"/>
              <a:t>_</a:t>
            </a:r>
            <a:r>
              <a:rPr lang="ko-KR" altLang="en-US" sz="1100" b="1" dirty="0" smtClean="0"/>
              <a:t>폐기물 및 오염물질 </a:t>
            </a:r>
            <a:endParaRPr lang="en-US" altLang="ko-KR" sz="1100" b="1" dirty="0" smtClean="0"/>
          </a:p>
          <a:p>
            <a:pPr>
              <a:lnSpc>
                <a:spcPct val="150000"/>
              </a:lnSpc>
            </a:pPr>
            <a:r>
              <a:rPr lang="ko-KR" altLang="en-US" sz="1100" b="1" dirty="0" smtClean="0"/>
              <a:t>  규제 기준 상향 적용</a:t>
            </a:r>
            <a:r>
              <a:rPr lang="en-US" altLang="ko-KR" sz="1100" b="1" dirty="0"/>
              <a:t> </a:t>
            </a:r>
            <a:r>
              <a:rPr lang="en-US" altLang="ko-KR" sz="1100" b="1" dirty="0" smtClean="0"/>
              <a:t>( </a:t>
            </a:r>
            <a:r>
              <a:rPr lang="ko-KR" altLang="en-US" sz="1100" b="1" dirty="0" smtClean="0"/>
              <a:t>유럽 선진국 기준</a:t>
            </a:r>
            <a:r>
              <a:rPr lang="en-US" altLang="ko-KR" sz="1100" b="1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 u="sng" dirty="0" smtClean="0">
                <a:solidFill>
                  <a:prstClr val="black"/>
                </a:solidFill>
              </a:rPr>
              <a:t>냉방 설비 노후화에 따른 성능 저하</a:t>
            </a:r>
            <a:endParaRPr lang="en-US" altLang="ko-KR" sz="1400" b="1" u="sng" dirty="0" smtClean="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prstClr val="black"/>
                </a:solidFill>
              </a:rPr>
              <a:t> </a:t>
            </a:r>
            <a:r>
              <a:rPr lang="en-US" altLang="ko-KR" sz="11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100" b="1" dirty="0" smtClean="0">
                <a:solidFill>
                  <a:prstClr val="black"/>
                </a:solidFill>
              </a:rPr>
              <a:t>제조 라인 적정온도 관리 어려움</a:t>
            </a:r>
            <a:endParaRPr lang="en-US" altLang="ko-KR" sz="1100" b="1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0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2-4. </a:t>
            </a:r>
            <a:r>
              <a:rPr lang="en-US" altLang="ko-KR" sz="2400" b="1" dirty="0">
                <a:latin typeface="+mn-ea"/>
              </a:rPr>
              <a:t>`</a:t>
            </a:r>
            <a:r>
              <a:rPr lang="en-US" altLang="ko-KR" sz="2400" b="1" dirty="0" smtClean="0">
                <a:latin typeface="+mn-ea"/>
              </a:rPr>
              <a:t>25</a:t>
            </a:r>
            <a:r>
              <a:rPr lang="ko-KR" altLang="en-US" sz="2400" b="1" dirty="0" smtClean="0">
                <a:latin typeface="+mn-ea"/>
              </a:rPr>
              <a:t>년 하반기 법인 경영 환경 </a:t>
            </a:r>
            <a:r>
              <a:rPr lang="en-US" altLang="ko-KR" sz="2400" b="1" dirty="0" smtClean="0">
                <a:latin typeface="+mn-ea"/>
              </a:rPr>
              <a:t>[ </a:t>
            </a:r>
            <a:r>
              <a:rPr lang="ko-KR" altLang="en-US" sz="2400" b="1" dirty="0" smtClean="0">
                <a:latin typeface="+mn-ea"/>
              </a:rPr>
              <a:t>품질 </a:t>
            </a:r>
            <a:r>
              <a:rPr lang="en-US" altLang="ko-KR" sz="2400" b="1" dirty="0" smtClean="0">
                <a:latin typeface="+mn-ea"/>
              </a:rPr>
              <a:t>/ </a:t>
            </a:r>
            <a:r>
              <a:rPr lang="ko-KR" altLang="en-US" sz="2400" b="1" dirty="0" smtClean="0">
                <a:latin typeface="+mn-ea"/>
              </a:rPr>
              <a:t>제조 </a:t>
            </a:r>
            <a:r>
              <a:rPr lang="en-US" altLang="ko-KR" sz="2400" b="1" dirty="0" smtClean="0">
                <a:latin typeface="+mn-ea"/>
              </a:rPr>
              <a:t>]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37480" y="2138356"/>
            <a:ext cx="2318296" cy="1793500"/>
          </a:xfrm>
          <a:prstGeom prst="roundRect">
            <a:avLst>
              <a:gd name="adj" fmla="val 12151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800" b="1" dirty="0">
              <a:solidFill>
                <a:srgbClr val="0000FF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37480" y="800042"/>
            <a:ext cx="8655000" cy="2628957"/>
          </a:xfrm>
          <a:prstGeom prst="roundRect">
            <a:avLst>
              <a:gd name="adj" fmla="val 6958"/>
            </a:avLst>
          </a:pr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800" b="1" dirty="0">
              <a:solidFill>
                <a:srgbClr val="0000FF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93885" y="864924"/>
            <a:ext cx="2206697" cy="2963262"/>
          </a:xfrm>
          <a:prstGeom prst="roundRect">
            <a:avLst>
              <a:gd name="adj" fmla="val 850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16270" y="4089167"/>
            <a:ext cx="8655000" cy="2342673"/>
          </a:xfrm>
          <a:prstGeom prst="roundRect">
            <a:avLst>
              <a:gd name="adj" fmla="val 10291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2800" b="1" dirty="0">
              <a:solidFill>
                <a:srgbClr val="0000FF"/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680949" y="3475093"/>
            <a:ext cx="6012472" cy="545814"/>
            <a:chOff x="2638349" y="3036061"/>
            <a:chExt cx="6189279" cy="1000846"/>
          </a:xfrm>
        </p:grpSpPr>
        <p:sp>
          <p:nvSpPr>
            <p:cNvPr id="60" name="AutoShape 1908"/>
            <p:cNvSpPr>
              <a:spLocks noChangeArrowheads="1"/>
            </p:cNvSpPr>
            <p:nvPr/>
          </p:nvSpPr>
          <p:spPr bwMode="auto">
            <a:xfrm rot="10800000">
              <a:off x="2645505" y="3036061"/>
              <a:ext cx="6182123" cy="9140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algn="ctr">
              <a:noFill/>
              <a:round/>
              <a:headEnd/>
              <a:tailEnd/>
            </a:ln>
            <a:effectLst>
              <a:innerShdw blurRad="63500" dist="50800" dir="5400000">
                <a:schemeClr val="bg1">
                  <a:lumMod val="65000"/>
                  <a:alpha val="50000"/>
                </a:schemeClr>
              </a:innerShdw>
            </a:effectLst>
          </p:spPr>
          <p:txBody>
            <a:bodyPr wrap="none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1" name="AutoShape 1908"/>
            <p:cNvSpPr>
              <a:spLocks noChangeArrowheads="1"/>
            </p:cNvSpPr>
            <p:nvPr/>
          </p:nvSpPr>
          <p:spPr bwMode="auto">
            <a:xfrm>
              <a:off x="2638349" y="3122882"/>
              <a:ext cx="6182123" cy="9140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 algn="ctr">
              <a:noFill/>
              <a:round/>
              <a:headEnd/>
              <a:tailEnd/>
            </a:ln>
            <a:effectLst>
              <a:innerShdw blurRad="63500" dist="50800" dir="5400000">
                <a:schemeClr val="bg1">
                  <a:lumMod val="50000"/>
                  <a:alpha val="50000"/>
                </a:schemeClr>
              </a:innerShdw>
            </a:effectLst>
          </p:spPr>
          <p:txBody>
            <a:bodyPr wrap="none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2627783" y="864925"/>
            <a:ext cx="6113089" cy="2077378"/>
            <a:chOff x="395535" y="4447071"/>
            <a:chExt cx="5916899" cy="1954331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395535" y="4447071"/>
              <a:ext cx="5916899" cy="1954331"/>
            </a:xfrm>
            <a:prstGeom prst="roundRect">
              <a:avLst>
                <a:gd name="adj" fmla="val 8402"/>
              </a:avLst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en-US" altLang="ko-KR" sz="1600" b="1" dirty="0" smtClean="0">
                <a:solidFill>
                  <a:schemeClr val="bg1"/>
                </a:solidFill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467547" y="4480449"/>
              <a:ext cx="5813067" cy="1837598"/>
              <a:chOff x="2446072" y="4507256"/>
              <a:chExt cx="5813067" cy="1837598"/>
            </a:xfrm>
          </p:grpSpPr>
          <p:grpSp>
            <p:nvGrpSpPr>
              <p:cNvPr id="76" name="그룹 75"/>
              <p:cNvGrpSpPr/>
              <p:nvPr/>
            </p:nvGrpSpPr>
            <p:grpSpPr>
              <a:xfrm>
                <a:off x="2446072" y="4530913"/>
                <a:ext cx="5688119" cy="1813941"/>
                <a:chOff x="5075712" y="4293097"/>
                <a:chExt cx="6081274" cy="2244302"/>
              </a:xfrm>
            </p:grpSpPr>
            <p:sp>
              <p:nvSpPr>
                <p:cNvPr id="78" name="AutoShape 9"/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5390700" y="4669363"/>
                  <a:ext cx="658782" cy="212744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C0C0C0">
                        <a:alpha val="70000"/>
                      </a:srgbClr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marL="2286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indent="0" algn="l" eaLnBrk="1" hangingPunct="1">
                    <a:lnSpc>
                      <a:spcPct val="120000"/>
                    </a:lnSpc>
                    <a:spcBef>
                      <a:spcPct val="10000"/>
                    </a:spcBef>
                  </a:pPr>
                  <a:r>
                    <a:rPr lang="en-US" altLang="ko-KR" sz="1000" b="1" dirty="0" smtClean="0">
                      <a:solidFill>
                        <a:srgbClr val="000000"/>
                      </a:solidFill>
                      <a:latin typeface="Arial Black" panose="020B0A04020102020204" pitchFamily="34" charset="0"/>
                      <a:ea typeface="HY헤드라인M" panose="02030600000101010101" pitchFamily="18" charset="-127"/>
                    </a:rPr>
                    <a:t>0.6 PPM</a:t>
                  </a:r>
                  <a:endParaRPr lang="en-US" altLang="ko-KR" sz="1000" b="1" dirty="0">
                    <a:solidFill>
                      <a:srgbClr val="000000"/>
                    </a:solidFill>
                    <a:latin typeface="Arial Black" panose="020B0A04020102020204" pitchFamily="34" charset="0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79" name="AutoShape 13"/>
                <p:cNvSpPr>
                  <a:spLocks noChangeArrowheads="1"/>
                </p:cNvSpPr>
                <p:nvPr/>
              </p:nvSpPr>
              <p:spPr bwMode="auto">
                <a:xfrm>
                  <a:off x="5390512" y="4451359"/>
                  <a:ext cx="1699225" cy="218003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5D98B9"/>
                    </a:gs>
                    <a:gs pos="50000">
                      <a:srgbClr val="5D98B9">
                        <a:gamma/>
                        <a:shade val="66275"/>
                        <a:invGamma/>
                      </a:srgbClr>
                    </a:gs>
                    <a:gs pos="100000">
                      <a:srgbClr val="5D98B9"/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effectLst/>
                <a:scene3d>
                  <a:camera prst="legacyObliqueTopRigh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5D98B9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r>
                    <a:rPr lang="en-US" altLang="ko-KR" sz="1000" b="1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 Black" pitchFamily="34" charset="0"/>
                      <a:ea typeface="HY헤드라인M" pitchFamily="18" charset="-127"/>
                    </a:rPr>
                    <a:t>        1.8 PPM</a:t>
                  </a:r>
                  <a:endParaRPr lang="ko-KR" altLang="en-US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 Black" pitchFamily="34" charset="0"/>
                    <a:ea typeface="HY헤드라인M" pitchFamily="18" charset="-127"/>
                  </a:endParaRPr>
                </a:p>
              </p:txBody>
            </p:sp>
            <p:sp>
              <p:nvSpPr>
                <p:cNvPr id="91" name="AutoShape 9"/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5390700" y="5193188"/>
                  <a:ext cx="3780828" cy="20473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C0C0C0">
                        <a:alpha val="70000"/>
                      </a:srgbClr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marL="2286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indent="0" algn="l" eaLnBrk="1" hangingPunct="1">
                    <a:lnSpc>
                      <a:spcPct val="120000"/>
                    </a:lnSpc>
                    <a:spcBef>
                      <a:spcPct val="10000"/>
                    </a:spcBef>
                  </a:pPr>
                  <a:r>
                    <a:rPr lang="en-US" altLang="ko-KR" sz="1000" b="1" dirty="0" smtClean="0">
                      <a:solidFill>
                        <a:srgbClr val="000000"/>
                      </a:solidFill>
                      <a:latin typeface="Arial Black" panose="020B0A04020102020204" pitchFamily="34" charset="0"/>
                      <a:ea typeface="HY헤드라인M" panose="02030600000101010101" pitchFamily="18" charset="-127"/>
                    </a:rPr>
                    <a:t>                             5.2 </a:t>
                  </a:r>
                  <a:r>
                    <a:rPr lang="en-US" altLang="ko-KR" sz="1000" b="1" dirty="0" smtClean="0">
                      <a:solidFill>
                        <a:srgbClr val="FF0000"/>
                      </a:solidFill>
                      <a:latin typeface="Arial Black" panose="020B0A04020102020204" pitchFamily="34" charset="0"/>
                      <a:ea typeface="HY헤드라인M" panose="02030600000101010101" pitchFamily="18" charset="-127"/>
                    </a:rPr>
                    <a:t>PPM</a:t>
                  </a:r>
                  <a:endParaRPr lang="en-US" altLang="ko-KR" sz="1000" b="1" dirty="0">
                    <a:solidFill>
                      <a:srgbClr val="FF0000"/>
                    </a:solidFill>
                    <a:latin typeface="Arial Black" panose="020B0A04020102020204" pitchFamily="34" charset="0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92" name="AutoShape 13"/>
                <p:cNvSpPr>
                  <a:spLocks noChangeArrowheads="1"/>
                </p:cNvSpPr>
                <p:nvPr/>
              </p:nvSpPr>
              <p:spPr bwMode="auto">
                <a:xfrm>
                  <a:off x="5390512" y="4975184"/>
                  <a:ext cx="5345818" cy="218003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5D98B9"/>
                    </a:gs>
                    <a:gs pos="50000">
                      <a:srgbClr val="5D98B9">
                        <a:gamma/>
                        <a:shade val="66275"/>
                        <a:invGamma/>
                      </a:srgbClr>
                    </a:gs>
                    <a:gs pos="100000">
                      <a:srgbClr val="5D98B9"/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effectLst/>
                <a:scene3d>
                  <a:camera prst="legacyObliqueTopRigh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5D98B9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r>
                    <a:rPr lang="en-US" altLang="ko-KR" sz="1000" b="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 Black" pitchFamily="34" charset="0"/>
                      <a:ea typeface="HY헤드라인M" pitchFamily="18" charset="-127"/>
                    </a:rPr>
                    <a:t> </a:t>
                  </a:r>
                  <a:r>
                    <a:rPr lang="en-US" altLang="ko-KR" sz="1000" b="1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 Black" pitchFamily="34" charset="0"/>
                      <a:ea typeface="HY헤드라인M" pitchFamily="18" charset="-127"/>
                    </a:rPr>
                    <a:t>                                                      </a:t>
                  </a:r>
                  <a:r>
                    <a:rPr lang="en-US" altLang="ko-KR" sz="1000" b="1" dirty="0" smtClean="0">
                      <a:solidFill>
                        <a:srgbClr val="FF00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 Black" pitchFamily="34" charset="0"/>
                      <a:ea typeface="HY헤드라인M" pitchFamily="18" charset="-127"/>
                    </a:rPr>
                    <a:t>8.1 PPM</a:t>
                  </a:r>
                  <a:endParaRPr lang="ko-KR" altLang="en-US" sz="10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 Black" pitchFamily="34" charset="0"/>
                    <a:ea typeface="HY헤드라인M" pitchFamily="18" charset="-127"/>
                  </a:endParaRPr>
                </a:p>
              </p:txBody>
            </p:sp>
            <p:sp>
              <p:nvSpPr>
                <p:cNvPr id="101" name="AutoShape 9"/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5390702" y="5711948"/>
                  <a:ext cx="361339" cy="215400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C0C0C0">
                        <a:alpha val="70000"/>
                      </a:srgbClr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marL="2286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indent="0" algn="l" eaLnBrk="1" hangingPunct="1">
                    <a:lnSpc>
                      <a:spcPct val="120000"/>
                    </a:lnSpc>
                    <a:spcBef>
                      <a:spcPct val="10000"/>
                    </a:spcBef>
                  </a:pPr>
                  <a:r>
                    <a:rPr lang="en-US" altLang="ko-KR" sz="1000" b="1" dirty="0" smtClean="0">
                      <a:solidFill>
                        <a:srgbClr val="000000"/>
                      </a:solidFill>
                      <a:latin typeface="Arial Black" panose="020B0A04020102020204" pitchFamily="34" charset="0"/>
                      <a:ea typeface="HY헤드라인M" panose="02030600000101010101" pitchFamily="18" charset="-127"/>
                    </a:rPr>
                    <a:t>0.2 </a:t>
                  </a:r>
                  <a:r>
                    <a:rPr lang="en-US" altLang="ko-KR" sz="1000" b="1" dirty="0" smtClean="0">
                      <a:solidFill>
                        <a:srgbClr val="FF0000"/>
                      </a:solidFill>
                      <a:latin typeface="Arial Black" panose="020B0A04020102020204" pitchFamily="34" charset="0"/>
                      <a:ea typeface="HY헤드라인M" panose="02030600000101010101" pitchFamily="18" charset="-127"/>
                    </a:rPr>
                    <a:t>PPM</a:t>
                  </a:r>
                  <a:endParaRPr lang="en-US" altLang="ko-KR" sz="1000" b="1" dirty="0">
                    <a:solidFill>
                      <a:srgbClr val="FF0000"/>
                    </a:solidFill>
                    <a:latin typeface="Arial Black" panose="020B0A04020102020204" pitchFamily="34" charset="0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103" name="AutoShape 13"/>
                <p:cNvSpPr>
                  <a:spLocks noChangeArrowheads="1"/>
                </p:cNvSpPr>
                <p:nvPr/>
              </p:nvSpPr>
              <p:spPr bwMode="auto">
                <a:xfrm>
                  <a:off x="5390511" y="5493946"/>
                  <a:ext cx="725929" cy="218003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5D98B9"/>
                    </a:gs>
                    <a:gs pos="50000">
                      <a:srgbClr val="5D98B9">
                        <a:gamma/>
                        <a:shade val="66275"/>
                        <a:invGamma/>
                      </a:srgbClr>
                    </a:gs>
                    <a:gs pos="100000">
                      <a:srgbClr val="5D98B9"/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effectLst/>
                <a:scene3d>
                  <a:camera prst="legacyObliqueTopRigh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5D98B9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r>
                    <a:rPr lang="en-US" altLang="ko-KR" sz="1000" b="1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 Black" pitchFamily="34" charset="0"/>
                      <a:ea typeface="HY헤드라인M" pitchFamily="18" charset="-127"/>
                    </a:rPr>
                    <a:t> 0.6 PPM</a:t>
                  </a:r>
                  <a:endParaRPr lang="ko-KR" altLang="en-US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 Black" pitchFamily="34" charset="0"/>
                    <a:ea typeface="HY헤드라인M" pitchFamily="18" charset="-127"/>
                  </a:endParaRPr>
                </a:p>
              </p:txBody>
            </p:sp>
            <p:sp>
              <p:nvSpPr>
                <p:cNvPr id="104" name="AutoShape 9"/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5390702" y="6227300"/>
                  <a:ext cx="99608" cy="205265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C0C0C0">
                        <a:alpha val="70000"/>
                      </a:srgbClr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marL="2286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indent="0" algn="l" eaLnBrk="1" hangingPunct="1">
                    <a:lnSpc>
                      <a:spcPct val="120000"/>
                    </a:lnSpc>
                    <a:spcBef>
                      <a:spcPct val="10000"/>
                    </a:spcBef>
                  </a:pPr>
                  <a:r>
                    <a:rPr lang="en-US" altLang="ko-KR" sz="1000" b="1" dirty="0" smtClean="0">
                      <a:solidFill>
                        <a:srgbClr val="000000"/>
                      </a:solidFill>
                      <a:latin typeface="Arial Black" panose="020B0A04020102020204" pitchFamily="34" charset="0"/>
                      <a:ea typeface="HY헤드라인M" panose="02030600000101010101" pitchFamily="18" charset="-127"/>
                    </a:rPr>
                    <a:t> 0 PPM</a:t>
                  </a:r>
                  <a:endParaRPr lang="en-US" altLang="ko-KR" sz="1000" b="1" dirty="0">
                    <a:solidFill>
                      <a:srgbClr val="000000"/>
                    </a:solidFill>
                    <a:latin typeface="Arial Black" panose="020B0A04020102020204" pitchFamily="34" charset="0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107" name="AutoShape 13"/>
                <p:cNvSpPr>
                  <a:spLocks noChangeArrowheads="1"/>
                </p:cNvSpPr>
                <p:nvPr/>
              </p:nvSpPr>
              <p:spPr bwMode="auto">
                <a:xfrm>
                  <a:off x="5390512" y="6009297"/>
                  <a:ext cx="1855160" cy="218003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5D98B9"/>
                    </a:gs>
                    <a:gs pos="50000">
                      <a:srgbClr val="5D98B9">
                        <a:gamma/>
                        <a:shade val="66275"/>
                        <a:invGamma/>
                      </a:srgbClr>
                    </a:gs>
                    <a:gs pos="100000">
                      <a:srgbClr val="5D98B9"/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effectLst/>
                <a:scene3d>
                  <a:camera prst="legacyObliqueTopRigh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5D98B9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>
                    <a:defRPr/>
                  </a:pPr>
                  <a:r>
                    <a:rPr lang="en-US" altLang="ko-KR" sz="1000" b="1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 Black" pitchFamily="34" charset="0"/>
                      <a:ea typeface="HY헤드라인M" pitchFamily="18" charset="-127"/>
                    </a:rPr>
                    <a:t> </a:t>
                  </a:r>
                  <a:r>
                    <a:rPr lang="en-US" altLang="ko-KR" sz="1000" b="1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 Black" pitchFamily="34" charset="0"/>
                      <a:ea typeface="HY헤드라인M" pitchFamily="18" charset="-127"/>
                    </a:rPr>
                    <a:t>       2.0 PPM</a:t>
                  </a:r>
                  <a:endParaRPr lang="ko-KR" altLang="en-US" sz="10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 Black" pitchFamily="34" charset="0"/>
                    <a:ea typeface="HY헤드라인M" pitchFamily="18" charset="-127"/>
                  </a:endParaRPr>
                </a:p>
              </p:txBody>
            </p:sp>
            <p:sp>
              <p:nvSpPr>
                <p:cNvPr id="108" name="모서리가 둥근 직사각형 27">
                  <a:extLst>
                    <a:ext uri="{FF2B5EF4-FFF2-40B4-BE49-F238E27FC236}">
                      <a16:creationId xmlns:a16="http://schemas.microsoft.com/office/drawing/2014/main" xmlns="" id="{65086914-EBAD-4FAD-800D-5D2996BDCA6D}"/>
                    </a:ext>
                  </a:extLst>
                </p:cNvPr>
                <p:cNvSpPr/>
                <p:nvPr/>
              </p:nvSpPr>
              <p:spPr>
                <a:xfrm flipH="1">
                  <a:off x="5102479" y="4293097"/>
                  <a:ext cx="387832" cy="2210648"/>
                </a:xfrm>
                <a:prstGeom prst="roundRect">
                  <a:avLst>
                    <a:gd name="adj" fmla="val 35148"/>
                  </a:avLst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en-US" altLang="ko-KR" sz="1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AutoShape 13"/>
                <p:cNvSpPr>
                  <a:spLocks noChangeArrowheads="1"/>
                </p:cNvSpPr>
                <p:nvPr/>
              </p:nvSpPr>
              <p:spPr bwMode="auto">
                <a:xfrm>
                  <a:off x="10289244" y="6037318"/>
                  <a:ext cx="846411" cy="218003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5D98B9"/>
                    </a:gs>
                    <a:gs pos="50000">
                      <a:srgbClr val="5D98B9">
                        <a:gamma/>
                        <a:shade val="66275"/>
                        <a:invGamma/>
                      </a:srgbClr>
                    </a:gs>
                    <a:gs pos="100000">
                      <a:srgbClr val="5D98B9"/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effectLst/>
                <a:scene3d>
                  <a:camera prst="legacyObliqueTopRigh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5D98B9"/>
                  </a:extrusionClr>
                </a:sp3d>
              </p:spPr>
              <p:txBody>
                <a:bodyPr wrap="none" anchor="ctr">
                  <a:flatTx/>
                </a:bodyPr>
                <a:lstStyle/>
                <a:p>
                  <a:pPr algn="ctr">
                    <a:defRPr/>
                  </a:pPr>
                  <a:r>
                    <a:rPr lang="en-US" altLang="ko-KR" sz="800" b="1" dirty="0" smtClean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Arial Black" pitchFamily="34" charset="0"/>
                      <a:ea typeface="HY헤드라인M" pitchFamily="18" charset="-127"/>
                    </a:rPr>
                    <a:t>MQIS</a:t>
                  </a:r>
                  <a:endParaRPr lang="ko-KR" altLang="en-US" sz="800" b="1" dirty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Arial Black" pitchFamily="34" charset="0"/>
                    <a:ea typeface="HY헤드라인M" pitchFamily="18" charset="-127"/>
                  </a:endParaRPr>
                </a:p>
              </p:txBody>
            </p:sp>
            <p:sp>
              <p:nvSpPr>
                <p:cNvPr id="117" name="AutoShape 9"/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10289244" y="6308378"/>
                  <a:ext cx="867742" cy="229021"/>
                </a:xfrm>
                <a:prstGeom prst="roundRect">
                  <a:avLst>
                    <a:gd name="adj" fmla="val 50000"/>
                  </a:avLst>
                </a:prstGeom>
                <a:gradFill rotWithShape="0">
                  <a:gsLst>
                    <a:gs pos="0">
                      <a:srgbClr val="FFFFFF"/>
                    </a:gs>
                    <a:gs pos="100000">
                      <a:srgbClr val="C0C0C0">
                        <a:alpha val="70000"/>
                      </a:srgbClr>
                    </a:gs>
                  </a:gsLst>
                  <a:lin ang="2700000" scaled="1"/>
                </a:gradFill>
                <a:ln w="9525">
                  <a:round/>
                  <a:headEnd/>
                  <a:tailEnd/>
                </a:ln>
                <a:scene3d>
                  <a:camera prst="legacyObliqueTopRight"/>
                  <a:lightRig rig="legacyFlat3" dir="b"/>
                </a:scene3d>
                <a:sp3d extrusionH="100000" prstMaterial="legacyMatte">
                  <a:bevelT w="13500" h="13500" prst="angle"/>
                  <a:bevelB w="13500" h="13500" prst="angle"/>
                  <a:extrusionClr>
                    <a:srgbClr val="C0C0C0"/>
                  </a:extrusionClr>
                  <a:contourClr>
                    <a:srgbClr val="FFFFFF"/>
                  </a:contourClr>
                </a:sp3d>
              </p:spPr>
              <p:txBody>
                <a:bodyPr wrap="none" anchor="ctr">
                  <a:flatTx/>
                </a:bodyPr>
                <a:lstStyle>
                  <a:lvl1pPr marL="2286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marL="0" indent="0" algn="ctr" eaLnBrk="1" hangingPunct="1">
                    <a:lnSpc>
                      <a:spcPct val="120000"/>
                    </a:lnSpc>
                    <a:spcBef>
                      <a:spcPct val="10000"/>
                    </a:spcBef>
                  </a:pPr>
                  <a:r>
                    <a:rPr lang="en-US" altLang="ko-KR" sz="800" b="1" dirty="0" smtClean="0">
                      <a:solidFill>
                        <a:srgbClr val="000000"/>
                      </a:solidFill>
                      <a:latin typeface="Arial Black" panose="020B0A04020102020204" pitchFamily="34" charset="0"/>
                      <a:ea typeface="HY헤드라인M" panose="02030600000101010101" pitchFamily="18" charset="-127"/>
                    </a:rPr>
                    <a:t>No Power</a:t>
                  </a:r>
                  <a:endParaRPr lang="en-US" altLang="ko-KR" sz="800" b="1" dirty="0">
                    <a:solidFill>
                      <a:srgbClr val="000000"/>
                    </a:solidFill>
                    <a:latin typeface="Arial Black" panose="020B0A04020102020204" pitchFamily="34" charset="0"/>
                    <a:ea typeface="HY헤드라인M" panose="02030600000101010101" pitchFamily="18" charset="-127"/>
                  </a:endParaRPr>
                </a:p>
              </p:txBody>
            </p:sp>
            <p:sp>
              <p:nvSpPr>
                <p:cNvPr id="118" name="직사각형 117"/>
                <p:cNvSpPr/>
                <p:nvPr/>
              </p:nvSpPr>
              <p:spPr>
                <a:xfrm>
                  <a:off x="5114887" y="4487654"/>
                  <a:ext cx="375424" cy="3462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50" b="1" dirty="0" smtClean="0"/>
                    <a:t>DY</a:t>
                  </a:r>
                  <a:endParaRPr lang="ko-KR" altLang="en-US" sz="1050" b="1" dirty="0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>
                  <a:off x="5092684" y="4993281"/>
                  <a:ext cx="423651" cy="375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5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S</a:t>
                  </a:r>
                  <a:r>
                    <a:rPr lang="ko-KR" altLang="en-US" sz="105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社</a:t>
                  </a:r>
                  <a:endParaRPr lang="ko-KR" altLang="en-US" sz="105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0" name="직사각형 119"/>
                <p:cNvSpPr/>
                <p:nvPr/>
              </p:nvSpPr>
              <p:spPr>
                <a:xfrm>
                  <a:off x="5092296" y="5506682"/>
                  <a:ext cx="435648" cy="375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5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R</a:t>
                  </a:r>
                  <a:r>
                    <a:rPr lang="ko-KR" altLang="en-US" sz="105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社</a:t>
                  </a:r>
                  <a:endParaRPr lang="ko-KR" altLang="en-US" sz="105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1" name="직사각형 120"/>
                <p:cNvSpPr/>
                <p:nvPr/>
              </p:nvSpPr>
              <p:spPr>
                <a:xfrm>
                  <a:off x="5075712" y="6009284"/>
                  <a:ext cx="452786" cy="3754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105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H</a:t>
                  </a:r>
                  <a:r>
                    <a:rPr lang="ko-KR" altLang="en-US" sz="1050" b="1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社</a:t>
                  </a:r>
                  <a:endParaRPr lang="ko-KR" altLang="en-US" sz="1050" b="1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122" name="모서리가 둥근 직사각형 121"/>
                <p:cNvSpPr/>
                <p:nvPr/>
              </p:nvSpPr>
              <p:spPr>
                <a:xfrm>
                  <a:off x="5097279" y="4332677"/>
                  <a:ext cx="2475085" cy="570527"/>
                </a:xfrm>
                <a:prstGeom prst="roundRect">
                  <a:avLst/>
                </a:prstGeom>
                <a:solidFill>
                  <a:srgbClr val="FF99CC">
                    <a:alpha val="40000"/>
                  </a:srgbClr>
                </a:solidFill>
                <a:ln w="6350"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4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7" name="모서리가 둥근 직사각형 76"/>
              <p:cNvSpPr/>
              <p:nvPr/>
            </p:nvSpPr>
            <p:spPr>
              <a:xfrm>
                <a:off x="6860265" y="4507256"/>
                <a:ext cx="1398874" cy="225216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100" b="1" dirty="0" smtClean="0">
                    <a:solidFill>
                      <a:schemeClr val="tx1"/>
                    </a:solidFill>
                  </a:rPr>
                  <a:t>MQIS </a:t>
                </a:r>
                <a:r>
                  <a:rPr lang="ko-KR" altLang="en-US" sz="1100" b="1" dirty="0" smtClean="0">
                    <a:solidFill>
                      <a:schemeClr val="tx1"/>
                    </a:solidFill>
                  </a:rPr>
                  <a:t>발생율</a:t>
                </a:r>
                <a:endParaRPr lang="en-US" altLang="ko-KR" sz="1100" b="1" dirty="0" smtClean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0" name="모서리가 둥근 직사각형 139"/>
          <p:cNvSpPr/>
          <p:nvPr/>
        </p:nvSpPr>
        <p:spPr>
          <a:xfrm>
            <a:off x="555564" y="866577"/>
            <a:ext cx="1682125" cy="1949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/>
                </a:solidFill>
              </a:rPr>
              <a:t>납품 실적 </a:t>
            </a:r>
            <a:r>
              <a:rPr lang="en-US" altLang="ko-KR" sz="700" b="1" dirty="0" smtClean="0">
                <a:solidFill>
                  <a:schemeClr val="tx1"/>
                </a:solidFill>
              </a:rPr>
              <a:t>(1</a:t>
            </a:r>
            <a:r>
              <a:rPr lang="ko-KR" altLang="en-US" sz="700" b="1" dirty="0" smtClean="0">
                <a:solidFill>
                  <a:schemeClr val="tx1"/>
                </a:solidFill>
              </a:rPr>
              <a:t>월 </a:t>
            </a:r>
            <a:r>
              <a:rPr lang="en-US" altLang="ko-KR" sz="700" b="1" dirty="0" smtClean="0">
                <a:solidFill>
                  <a:schemeClr val="tx1"/>
                </a:solidFill>
              </a:rPr>
              <a:t>~</a:t>
            </a:r>
            <a:r>
              <a:rPr lang="en-US" altLang="ko-KR" sz="700" b="1" dirty="0">
                <a:solidFill>
                  <a:schemeClr val="tx1"/>
                </a:solidFill>
              </a:rPr>
              <a:t>6</a:t>
            </a:r>
            <a:r>
              <a:rPr lang="ko-KR" altLang="en-US" sz="700" b="1" dirty="0" smtClean="0">
                <a:solidFill>
                  <a:schemeClr val="tx1"/>
                </a:solidFill>
              </a:rPr>
              <a:t>월</a:t>
            </a:r>
            <a:r>
              <a:rPr lang="en-US" altLang="ko-KR" sz="700" b="1" dirty="0" smtClean="0">
                <a:solidFill>
                  <a:schemeClr val="tx1"/>
                </a:solidFill>
              </a:rPr>
              <a:t>/7</a:t>
            </a:r>
            <a:r>
              <a:rPr lang="ko-KR" altLang="en-US" sz="700" b="1" dirty="0" smtClean="0">
                <a:solidFill>
                  <a:schemeClr val="tx1"/>
                </a:solidFill>
              </a:rPr>
              <a:t>일</a:t>
            </a:r>
            <a:r>
              <a:rPr lang="en-US" altLang="ko-KR" sz="700" b="1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0" y="1042699"/>
            <a:ext cx="2052997" cy="1489083"/>
          </a:xfrm>
          <a:prstGeom prst="rect">
            <a:avLst/>
          </a:prstGeom>
        </p:spPr>
      </p:pic>
      <p:grpSp>
        <p:nvGrpSpPr>
          <p:cNvPr id="142" name="그룹 141"/>
          <p:cNvGrpSpPr/>
          <p:nvPr/>
        </p:nvGrpSpPr>
        <p:grpSpPr>
          <a:xfrm>
            <a:off x="353290" y="2600127"/>
            <a:ext cx="1684895" cy="1228059"/>
            <a:chOff x="353290" y="2600127"/>
            <a:chExt cx="1684895" cy="1228059"/>
          </a:xfrm>
        </p:grpSpPr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90" y="2757517"/>
              <a:ext cx="1684895" cy="1070669"/>
            </a:xfrm>
            <a:prstGeom prst="rect">
              <a:avLst/>
            </a:prstGeom>
          </p:spPr>
        </p:pic>
        <p:sp>
          <p:nvSpPr>
            <p:cNvPr id="144" name="모서리가 둥근 직사각형 143"/>
            <p:cNvSpPr/>
            <p:nvPr/>
          </p:nvSpPr>
          <p:spPr>
            <a:xfrm>
              <a:off x="381927" y="2600127"/>
              <a:ext cx="877705" cy="19493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dirty="0" smtClean="0">
                  <a:solidFill>
                    <a:schemeClr val="tx1"/>
                  </a:solidFill>
                </a:rPr>
                <a:t>[ T2510 ]</a:t>
              </a:r>
              <a:endParaRPr lang="en-US" altLang="ko-KR" sz="700" b="1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45" name="TextBox 23"/>
          <p:cNvSpPr txBox="1"/>
          <p:nvPr/>
        </p:nvSpPr>
        <p:spPr>
          <a:xfrm>
            <a:off x="2740041" y="3595981"/>
            <a:ext cx="5885310" cy="32620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b="1" dirty="0" smtClean="0">
                <a:latin typeface="+mn-ea"/>
              </a:rPr>
              <a:t>고객 </a:t>
            </a:r>
            <a:r>
              <a:rPr lang="en-US" altLang="ko-KR" b="1" dirty="0" smtClean="0">
                <a:latin typeface="+mn-ea"/>
              </a:rPr>
              <a:t>VOC </a:t>
            </a:r>
            <a:r>
              <a:rPr lang="en-US" altLang="ko-KR" b="1" dirty="0" smtClean="0"/>
              <a:t> </a:t>
            </a:r>
            <a:r>
              <a:rPr lang="en-US" altLang="ko-KR" b="1" dirty="0" smtClean="0">
                <a:latin typeface="+mn-ea"/>
              </a:rPr>
              <a:t>[ </a:t>
            </a:r>
            <a:r>
              <a:rPr lang="ko-KR" altLang="en-US" b="1" dirty="0" smtClean="0">
                <a:latin typeface="+mn-ea"/>
              </a:rPr>
              <a:t>공정 자동화를 통한 무결점 제품 생산 </a:t>
            </a:r>
            <a:r>
              <a:rPr lang="en-US" altLang="ko-KR" b="1" dirty="0" smtClean="0">
                <a:latin typeface="+mn-ea"/>
              </a:rPr>
              <a:t>]</a:t>
            </a:r>
            <a:endParaRPr lang="ko-KR" b="1" i="0" u="none" strike="noStrike" dirty="0">
              <a:latin typeface="+mn-ea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2680949" y="2948654"/>
            <a:ext cx="5973646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/>
              <a:t>▷</a:t>
            </a:r>
            <a:r>
              <a:rPr lang="en-US" altLang="ko-KR" sz="1400" b="1" u="sng" dirty="0" smtClean="0"/>
              <a:t>  </a:t>
            </a:r>
            <a:r>
              <a:rPr lang="ko-KR" altLang="en-US" sz="1400" b="1" u="sng" dirty="0" smtClean="0"/>
              <a:t>납품 대비 불량율  </a:t>
            </a:r>
            <a:r>
              <a:rPr lang="en-US" altLang="ko-KR" sz="1400" b="1" u="sng" dirty="0" smtClean="0"/>
              <a:t>1.8 PPM 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◁        </a:t>
            </a:r>
            <a:r>
              <a:rPr lang="en-US" altLang="ko-KR" sz="1400" b="1" dirty="0" smtClean="0"/>
              <a:t>▷ </a:t>
            </a:r>
            <a:r>
              <a:rPr lang="en-US" altLang="ko-KR" sz="1400" b="1" u="sng" dirty="0" smtClean="0"/>
              <a:t> </a:t>
            </a:r>
            <a:r>
              <a:rPr lang="ko-KR" altLang="en-US" sz="1400" b="1" u="sng" dirty="0" smtClean="0"/>
              <a:t>전압 불량 </a:t>
            </a:r>
            <a:r>
              <a:rPr lang="en-US" altLang="ko-KR" sz="1400" b="1" u="sng" dirty="0" smtClean="0"/>
              <a:t>0.6 PPM  </a:t>
            </a:r>
            <a:r>
              <a:rPr lang="en-US" altLang="ko-KR" sz="1400" b="1" dirty="0" smtClean="0">
                <a:latin typeface="맑은 고딕" panose="020B0503020000020004" pitchFamily="50" charset="-127"/>
              </a:rPr>
              <a:t>◁</a:t>
            </a:r>
            <a:endParaRPr lang="en-US" altLang="ko-KR" sz="1400" b="1" dirty="0" smtClean="0"/>
          </a:p>
        </p:txBody>
      </p:sp>
      <p:sp>
        <p:nvSpPr>
          <p:cNvPr id="147" name="직사각형 146"/>
          <p:cNvSpPr/>
          <p:nvPr/>
        </p:nvSpPr>
        <p:spPr>
          <a:xfrm>
            <a:off x="346669" y="5952740"/>
            <a:ext cx="83942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/>
              <a:t> ▷ </a:t>
            </a:r>
            <a:r>
              <a:rPr lang="ko-KR" altLang="en-US" sz="1200" b="1" dirty="0" smtClean="0"/>
              <a:t>공정 자동화 현황 </a:t>
            </a:r>
            <a:r>
              <a:rPr lang="en-US" altLang="ko-KR" sz="1200" b="1" dirty="0" smtClean="0"/>
              <a:t>__ </a:t>
            </a:r>
            <a:r>
              <a:rPr lang="ko-KR" altLang="en-US" sz="1200" b="1" dirty="0" smtClean="0"/>
              <a:t>업체별 공정 자동화 확대 적용중 </a:t>
            </a:r>
            <a:r>
              <a:rPr lang="en-US" altLang="ko-KR" sz="1200" b="1" dirty="0" smtClean="0"/>
              <a:t>( R</a:t>
            </a:r>
            <a:r>
              <a:rPr lang="ko-KR" altLang="en-US" sz="1200" b="1" dirty="0" smtClean="0"/>
              <a:t>사 별매자동화 </a:t>
            </a:r>
            <a:r>
              <a:rPr lang="en-US" altLang="ko-KR" sz="1200" b="1" dirty="0" smtClean="0"/>
              <a:t>/ Aging </a:t>
            </a:r>
            <a:r>
              <a:rPr lang="ko-KR" altLang="en-US" sz="1200" b="1" dirty="0" smtClean="0"/>
              <a:t>자동화 적용으로 효과 검증중 </a:t>
            </a:r>
            <a:r>
              <a:rPr lang="en-US" altLang="ko-KR" sz="1200" b="1" dirty="0" smtClean="0"/>
              <a:t>)</a:t>
            </a:r>
          </a:p>
          <a:p>
            <a:r>
              <a:rPr lang="en-US" altLang="ko-KR" sz="1200" b="1" dirty="0" smtClean="0"/>
              <a:t> ▷ S</a:t>
            </a:r>
            <a:r>
              <a:rPr lang="ko-KR" altLang="en-US" sz="1200" b="1" dirty="0" smtClean="0"/>
              <a:t>사 수삽 자동화 적용중 </a:t>
            </a:r>
            <a:r>
              <a:rPr lang="en-US" altLang="ko-KR" sz="1200" b="1" dirty="0" smtClean="0"/>
              <a:t>/ H</a:t>
            </a:r>
            <a:r>
              <a:rPr lang="ko-KR" altLang="en-US" sz="1200" b="1" dirty="0" smtClean="0"/>
              <a:t>사 수삽 자동화 </a:t>
            </a:r>
            <a:r>
              <a:rPr lang="en-US" altLang="ko-KR" sz="1200" b="1" dirty="0" smtClean="0"/>
              <a:t>25</a:t>
            </a:r>
            <a:r>
              <a:rPr lang="ko-KR" altLang="en-US" sz="1200" b="1" dirty="0" smtClean="0"/>
              <a:t>년 상반기 도입</a:t>
            </a:r>
            <a:r>
              <a:rPr lang="en-US" altLang="ko-KR" sz="1200" b="1" dirty="0" smtClean="0"/>
              <a:t>.</a:t>
            </a:r>
            <a:endParaRPr lang="en-US" altLang="ko-KR" sz="1200" b="1" dirty="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211929" y="4086634"/>
            <a:ext cx="2516673" cy="23729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◌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경쟁사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대비 공정 자동화 </a:t>
            </a:r>
            <a:r>
              <a:rPr lang="ko-KR" altLang="en-US" sz="1200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현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황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26" y="4405086"/>
            <a:ext cx="7892883" cy="15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26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2-5.</a:t>
            </a:r>
            <a:r>
              <a:rPr lang="ko-KR" altLang="en-US" sz="2400" b="1" dirty="0" smtClean="0">
                <a:latin typeface="+mn-ea"/>
              </a:rPr>
              <a:t> 하반기 법인 </a:t>
            </a:r>
            <a:r>
              <a:rPr lang="en-US" altLang="ko-KR" sz="2400" b="1" dirty="0" smtClean="0">
                <a:latin typeface="+mn-ea"/>
              </a:rPr>
              <a:t>Lay Out</a:t>
            </a:r>
            <a:r>
              <a:rPr lang="ko-KR" altLang="en-US" sz="2400" b="1" dirty="0" smtClean="0">
                <a:latin typeface="+mn-ea"/>
              </a:rPr>
              <a:t> 운영 최적화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자동화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공정 현장 환경 개선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95536" y="1146521"/>
            <a:ext cx="1168016" cy="307777"/>
            <a:chOff x="342535" y="807065"/>
            <a:chExt cx="1168016" cy="307777"/>
          </a:xfrm>
        </p:grpSpPr>
        <p:sp>
          <p:nvSpPr>
            <p:cNvPr id="8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07433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개선 목적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: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9" name="타원 8"/>
            <p:cNvSpPr/>
            <p:nvPr/>
          </p:nvSpPr>
          <p:spPr bwMode="auto">
            <a:xfrm>
              <a:off x="342535" y="897743"/>
              <a:ext cx="93683" cy="12534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19"/>
          <p:cNvSpPr txBox="1"/>
          <p:nvPr/>
        </p:nvSpPr>
        <p:spPr>
          <a:xfrm>
            <a:off x="3963645" y="2968074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1" spc="-300" dirty="0">
                <a:solidFill>
                  <a:schemeClr val="bg1"/>
                </a:solidFill>
                <a:latin typeface="Pretendard ExtraBold"/>
              </a:rPr>
              <a:t>3</a:t>
            </a:r>
            <a:endParaRPr lang="en-US" sz="1200" b="1" i="0" u="none" strike="noStrike" spc="-300" dirty="0">
              <a:solidFill>
                <a:schemeClr val="bg1"/>
              </a:solidFill>
              <a:latin typeface="Pretendard ExtraBold"/>
            </a:endParaRPr>
          </a:p>
        </p:txBody>
      </p:sp>
      <p:sp>
        <p:nvSpPr>
          <p:cNvPr id="11" name="TextBox 5"/>
          <p:cNvSpPr txBox="1"/>
          <p:nvPr/>
        </p:nvSpPr>
        <p:spPr>
          <a:xfrm>
            <a:off x="1610739" y="1186838"/>
            <a:ext cx="7137725" cy="239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34460"/>
              </a:lnSpc>
            </a:pPr>
            <a:r>
              <a:rPr lang="ko-KR" altLang="en-US" sz="1200" b="1" dirty="0" smtClean="0">
                <a:solidFill>
                  <a:schemeClr val="tx2">
                    <a:lumMod val="75000"/>
                    <a:alpha val="90980"/>
                  </a:schemeClr>
                </a:solidFill>
                <a:latin typeface="+mn-ea"/>
              </a:rPr>
              <a:t>설비 이동으로 공정 변화에 따른 </a:t>
            </a:r>
            <a:r>
              <a:rPr lang="en-US" altLang="ko-KR" sz="1200" b="1" dirty="0" smtClean="0">
                <a:solidFill>
                  <a:schemeClr val="tx2">
                    <a:lumMod val="75000"/>
                    <a:alpha val="90980"/>
                  </a:schemeClr>
                </a:solidFill>
                <a:latin typeface="+mn-ea"/>
              </a:rPr>
              <a:t>LINE </a:t>
            </a:r>
            <a:r>
              <a:rPr lang="ko-KR" altLang="en-US" sz="1200" b="1" dirty="0" smtClean="0">
                <a:solidFill>
                  <a:schemeClr val="tx2">
                    <a:lumMod val="75000"/>
                    <a:alpha val="90980"/>
                  </a:schemeClr>
                </a:solidFill>
                <a:latin typeface="+mn-ea"/>
              </a:rPr>
              <a:t>최적화 재배치 운영 및 </a:t>
            </a:r>
            <a:r>
              <a:rPr lang="en-US" altLang="ko-KR" sz="1200" b="1" dirty="0" smtClean="0">
                <a:solidFill>
                  <a:schemeClr val="tx2">
                    <a:lumMod val="75000"/>
                    <a:alpha val="90980"/>
                  </a:schemeClr>
                </a:solidFill>
                <a:latin typeface="+mn-ea"/>
              </a:rPr>
              <a:t>SMD </a:t>
            </a:r>
            <a:r>
              <a:rPr lang="ko-KR" altLang="en-US" sz="1200" b="1" dirty="0" smtClean="0">
                <a:solidFill>
                  <a:schemeClr val="tx2">
                    <a:lumMod val="75000"/>
                    <a:alpha val="90980"/>
                  </a:schemeClr>
                </a:solidFill>
                <a:latin typeface="+mn-ea"/>
              </a:rPr>
              <a:t>공정 현장 환경 개선  </a:t>
            </a:r>
            <a:endParaRPr lang="en-US" sz="1200" b="1" i="0" u="none" strike="noStrike" dirty="0">
              <a:solidFill>
                <a:schemeClr val="tx2">
                  <a:lumMod val="75000"/>
                  <a:alpha val="90980"/>
                </a:schemeClr>
              </a:solidFill>
              <a:latin typeface="+mn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28" y="1513032"/>
            <a:ext cx="3101410" cy="2321290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204273" y="1492111"/>
            <a:ext cx="854480" cy="22460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현황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683" y="1464540"/>
            <a:ext cx="5838317" cy="236978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474810" y="1499938"/>
            <a:ext cx="1376252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  <a:alpha val="62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변경 </a:t>
            </a:r>
            <a:r>
              <a:rPr lang="en-US" altLang="ko-KR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LAY OUT </a:t>
            </a: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개선안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787533"/>
              </p:ext>
            </p:extLst>
          </p:nvPr>
        </p:nvGraphicFramePr>
        <p:xfrm>
          <a:off x="251520" y="4135030"/>
          <a:ext cx="4869119" cy="2323963"/>
        </p:xfrm>
        <a:graphic>
          <a:graphicData uri="http://schemas.openxmlformats.org/drawingml/2006/table">
            <a:tbl>
              <a:tblPr/>
              <a:tblGrid>
                <a:gridCol w="542404"/>
                <a:gridCol w="542404"/>
                <a:gridCol w="542404"/>
                <a:gridCol w="1660216"/>
                <a:gridCol w="444526"/>
                <a:gridCol w="661622"/>
                <a:gridCol w="475543"/>
              </a:tblGrid>
              <a:tr h="2747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재배치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REFLOW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1922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YS24+YS24+YS12+YG12F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YS24+YS24+</a:t>
                      </a:r>
                      <a:r>
                        <a:rPr 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+YG12F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YG12+YG12+YG12F+</a:t>
                      </a:r>
                      <a:r>
                        <a:rPr lang="en-US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YG12F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YS24+YS24+YG12+YS12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YS24+YS24+YG12+YS12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호치민</a:t>
                      </a:r>
                      <a:r>
                        <a:rPr lang="en-US" sz="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en-US" sz="8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YS24+YS24+YS12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7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YG12+YG12+YG12F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YG12+YG12+YG12+YG12F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유휴관리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주기적 점검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호치민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YG12+YG12+YG12</a:t>
                      </a:r>
                      <a:r>
                        <a:rPr lang="en-US" sz="800" b="0" i="0" u="none" strike="noStrike">
                          <a:solidFill>
                            <a:srgbClr val="BFBFB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+YG12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AIR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22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YG12+YG12+YG12</a:t>
                      </a:r>
                      <a:r>
                        <a:rPr lang="en-US" sz="800" b="0" i="0" u="none" strike="noStrike">
                          <a:solidFill>
                            <a:srgbClr val="BFBFB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+YG12F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0360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280748" y="3810495"/>
            <a:ext cx="1149798" cy="301228"/>
            <a:chOff x="280748" y="3770035"/>
            <a:chExt cx="1149798" cy="301228"/>
          </a:xfrm>
        </p:grpSpPr>
        <p:sp>
          <p:nvSpPr>
            <p:cNvPr id="18" name="Text 4"/>
            <p:cNvSpPr/>
            <p:nvPr/>
          </p:nvSpPr>
          <p:spPr>
            <a:xfrm>
              <a:off x="395536" y="3770035"/>
              <a:ext cx="1035010" cy="30122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ko-KR" altLang="en-US" sz="1000" b="1" dirty="0" smtClean="0">
                  <a:solidFill>
                    <a:srgbClr val="1E3063"/>
                  </a:solidFill>
                  <a:latin typeface="Artifakt Element" panose="020B0503050000020004" pitchFamily="34" charset="0"/>
                  <a:ea typeface="Artifakt Element" panose="020B0503050000020004" pitchFamily="34" charset="0"/>
                </a:rPr>
                <a:t>설비 재배치 개선 방향</a:t>
              </a:r>
              <a:endParaRPr lang="en-US" sz="1000" b="1" dirty="0">
                <a:latin typeface="Artifakt Element" panose="020B0503050000020004" pitchFamily="34" charset="0"/>
                <a:ea typeface="Artifakt Element" panose="020B0503050000020004" pitchFamily="34" charset="0"/>
              </a:endParaRPr>
            </a:p>
          </p:txBody>
        </p:sp>
        <p:sp>
          <p:nvSpPr>
            <p:cNvPr id="19" name="타원 18"/>
            <p:cNvSpPr/>
            <p:nvPr/>
          </p:nvSpPr>
          <p:spPr bwMode="auto">
            <a:xfrm>
              <a:off x="280748" y="3911633"/>
              <a:ext cx="85395" cy="9279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263" y="4111722"/>
            <a:ext cx="423955" cy="594364"/>
          </a:xfrm>
          <a:prstGeom prst="rect">
            <a:avLst/>
          </a:prstGeom>
        </p:spPr>
      </p:pic>
      <p:sp>
        <p:nvSpPr>
          <p:cNvPr id="21" name="Text 2"/>
          <p:cNvSpPr/>
          <p:nvPr/>
        </p:nvSpPr>
        <p:spPr>
          <a:xfrm>
            <a:off x="5844750" y="4037908"/>
            <a:ext cx="1392640" cy="154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000" b="1" u="sng" dirty="0">
                <a:solidFill>
                  <a:srgbClr val="272525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Inter Bold" pitchFamily="34" charset="-120"/>
              </a:rPr>
              <a:t>계획 수립</a:t>
            </a:r>
            <a:endParaRPr lang="en-US" sz="1000" u="sng" dirty="0">
              <a:solidFill>
                <a:prstClr val="black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22" name="Text 3"/>
          <p:cNvSpPr/>
          <p:nvPr/>
        </p:nvSpPr>
        <p:spPr>
          <a:xfrm>
            <a:off x="5844750" y="4329624"/>
            <a:ext cx="3058176" cy="15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7</a:t>
            </a:r>
            <a:r>
              <a:rPr lang="ko-KR" alt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월</a:t>
            </a:r>
            <a:r>
              <a:rPr lang="en-US" altLang="ko-KR" sz="1000" dirty="0">
                <a:solidFill>
                  <a:srgbClr val="272525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~</a:t>
            </a:r>
            <a:r>
              <a:rPr lang="ko-KR" alt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 </a:t>
            </a:r>
            <a:r>
              <a:rPr lang="en-US" altLang="ko-KR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LAY OUT</a:t>
            </a:r>
            <a:r>
              <a:rPr lang="ko-KR" alt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 </a:t>
            </a:r>
            <a:r>
              <a:rPr lang="en-US" altLang="ko-KR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(1EA LINE 3</a:t>
            </a:r>
            <a:r>
              <a:rPr lang="ko-KR" alt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일</a:t>
            </a:r>
            <a:r>
              <a:rPr lang="en-US" altLang="ko-KR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) 30</a:t>
            </a:r>
            <a:r>
              <a:rPr lang="ko-KR" alt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일 소요 예정 계획</a:t>
            </a:r>
            <a:endParaRPr lang="en-US" altLang="ko-KR" sz="1000" dirty="0" smtClean="0">
              <a:solidFill>
                <a:srgbClr val="FF0000"/>
              </a:solidFill>
              <a:latin typeface="Artifakt Element" panose="020B0503050000020004" pitchFamily="34" charset="0"/>
              <a:ea typeface="Artifakt Element Black" panose="020B0A03050000020004" pitchFamily="34" charset="0"/>
            </a:endParaRPr>
          </a:p>
          <a:p>
            <a:r>
              <a:rPr lang="en-US" altLang="ko-KR" sz="1000" dirty="0" smtClean="0">
                <a:solidFill>
                  <a:srgbClr val="FF0000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1EA LINE</a:t>
            </a:r>
            <a:r>
              <a:rPr lang="ko-KR" altLang="en-US" sz="1000" dirty="0" smtClean="0">
                <a:solidFill>
                  <a:srgbClr val="FF0000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씩 전체 이동 설치</a:t>
            </a:r>
            <a:r>
              <a:rPr lang="ko-KR" alt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 </a:t>
            </a:r>
            <a:endParaRPr lang="en-US" sz="1000" dirty="0">
              <a:solidFill>
                <a:prstClr val="black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263" y="4706086"/>
            <a:ext cx="423955" cy="594364"/>
          </a:xfrm>
          <a:prstGeom prst="rect">
            <a:avLst/>
          </a:prstGeom>
        </p:spPr>
      </p:pic>
      <p:sp>
        <p:nvSpPr>
          <p:cNvPr id="24" name="Text 4"/>
          <p:cNvSpPr/>
          <p:nvPr/>
        </p:nvSpPr>
        <p:spPr>
          <a:xfrm>
            <a:off x="5844750" y="4646613"/>
            <a:ext cx="1392640" cy="154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000" b="1" u="sng" dirty="0" smtClean="0">
                <a:solidFill>
                  <a:srgbClr val="272525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설비 재배치</a:t>
            </a:r>
            <a:endParaRPr lang="en-US" sz="1000" u="sng" dirty="0">
              <a:solidFill>
                <a:prstClr val="black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25" name="Text 5"/>
          <p:cNvSpPr/>
          <p:nvPr/>
        </p:nvSpPr>
        <p:spPr>
          <a:xfrm>
            <a:off x="5844750" y="4861011"/>
            <a:ext cx="3058176" cy="15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ko-KR" altLang="en-US" sz="1000" dirty="0" err="1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호치민</a:t>
            </a:r>
            <a:r>
              <a:rPr lang="ko-KR" alt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 이동 유휴설비 </a:t>
            </a:r>
            <a:r>
              <a:rPr lang="en-US" altLang="ko-KR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LINE </a:t>
            </a:r>
            <a:r>
              <a:rPr lang="ko-KR" alt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활용 주력</a:t>
            </a:r>
            <a:r>
              <a:rPr lang="en-US" altLang="ko-KR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/</a:t>
            </a:r>
            <a:r>
              <a:rPr lang="ko-KR" alt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유휴 구분 재배치 </a:t>
            </a:r>
            <a:endParaRPr lang="en-US" sz="1000" dirty="0">
              <a:solidFill>
                <a:prstClr val="black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263" y="5300450"/>
            <a:ext cx="423955" cy="594364"/>
          </a:xfrm>
          <a:prstGeom prst="rect">
            <a:avLst/>
          </a:prstGeom>
        </p:spPr>
      </p:pic>
      <p:sp>
        <p:nvSpPr>
          <p:cNvPr id="27" name="Text 6"/>
          <p:cNvSpPr/>
          <p:nvPr/>
        </p:nvSpPr>
        <p:spPr>
          <a:xfrm>
            <a:off x="5844750" y="5223071"/>
            <a:ext cx="1392640" cy="154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ko-KR" altLang="en-US" sz="1000" b="1" u="sng" dirty="0" smtClean="0">
                <a:solidFill>
                  <a:srgbClr val="272525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환경개선</a:t>
            </a:r>
            <a:endParaRPr lang="en-US" sz="1000" u="sng" dirty="0">
              <a:solidFill>
                <a:prstClr val="black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28" name="Text 7"/>
          <p:cNvSpPr/>
          <p:nvPr/>
        </p:nvSpPr>
        <p:spPr>
          <a:xfrm>
            <a:off x="5844750" y="5473060"/>
            <a:ext cx="3058176" cy="15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ko-KR" alt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설비이동 바닥 및 택스 부적합 현상 개선 적용</a:t>
            </a:r>
            <a:endParaRPr lang="en-US" sz="1000" dirty="0">
              <a:solidFill>
                <a:prstClr val="black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2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263" y="5894813"/>
            <a:ext cx="423955" cy="594364"/>
          </a:xfrm>
          <a:prstGeom prst="rect">
            <a:avLst/>
          </a:prstGeom>
        </p:spPr>
      </p:pic>
      <p:sp>
        <p:nvSpPr>
          <p:cNvPr id="30" name="Text 8"/>
          <p:cNvSpPr/>
          <p:nvPr/>
        </p:nvSpPr>
        <p:spPr>
          <a:xfrm>
            <a:off x="5844750" y="5855623"/>
            <a:ext cx="1392640" cy="154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000" b="1" u="sng" dirty="0">
                <a:solidFill>
                  <a:srgbClr val="272525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  <a:cs typeface="Inter Bold" pitchFamily="34" charset="-120"/>
              </a:rPr>
              <a:t>최종 완료</a:t>
            </a:r>
            <a:endParaRPr lang="en-US" sz="1000" u="sng" dirty="0">
              <a:solidFill>
                <a:prstClr val="black"/>
              </a:solidFill>
              <a:latin typeface="Artifakt Element Black" panose="020B0A03050000020004" pitchFamily="34" charset="0"/>
              <a:ea typeface="Artifakt Element Black" panose="020B0A03050000020004" pitchFamily="34" charset="0"/>
            </a:endParaRPr>
          </a:p>
        </p:txBody>
      </p:sp>
      <p:sp>
        <p:nvSpPr>
          <p:cNvPr id="31" name="Text 9"/>
          <p:cNvSpPr/>
          <p:nvPr/>
        </p:nvSpPr>
        <p:spPr>
          <a:xfrm>
            <a:off x="5844750" y="6075927"/>
            <a:ext cx="3058176" cy="15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8</a:t>
            </a:r>
            <a:r>
              <a:rPr lang="ko-KR" altLang="en-US" sz="1000" dirty="0" smtClean="0">
                <a:solidFill>
                  <a:srgbClr val="272525"/>
                </a:solidFill>
                <a:latin typeface="Artifakt Element" panose="020B0503050000020004" pitchFamily="34" charset="0"/>
                <a:ea typeface="Artifakt Element Black" panose="020B0A03050000020004" pitchFamily="34" charset="0"/>
              </a:rPr>
              <a:t>월 말 이내 완료 및 개선 평가</a:t>
            </a:r>
            <a:endParaRPr lang="en-US" sz="1000" dirty="0">
              <a:solidFill>
                <a:prstClr val="black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912821" y="1840595"/>
            <a:ext cx="931929" cy="952481"/>
          </a:xfrm>
          <a:prstGeom prst="rect">
            <a:avLst/>
          </a:prstGeom>
          <a:solidFill>
            <a:schemeClr val="accent2">
              <a:lumMod val="60000"/>
              <a:lumOff val="40000"/>
              <a:alpha val="29000"/>
            </a:schemeClr>
          </a:solidFill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b="1" dirty="0">
              <a:solidFill>
                <a:srgbClr val="0000FF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54624" y="1774831"/>
            <a:ext cx="1141725" cy="2308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59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solidFill>
                  <a:schemeClr val="tx2">
                    <a:lumMod val="75000"/>
                  </a:schemeClr>
                </a:solidFill>
              </a:rPr>
              <a:t>충전기</a:t>
            </a:r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</a:rPr>
              <a:t> BOT/TOP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54208" y="1774831"/>
            <a:ext cx="506732" cy="2308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59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</a:rPr>
              <a:t>SMPS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56708" y="1777126"/>
            <a:ext cx="413245" cy="2308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59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tx2">
                    <a:lumMod val="75000"/>
                  </a:schemeClr>
                </a:solidFill>
              </a:rPr>
              <a:t>ADT</a:t>
            </a:r>
            <a:endParaRPr lang="ko-KR" altLang="en-US" sz="9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89467" y="1785439"/>
            <a:ext cx="704751" cy="23083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59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smtClean="0">
                <a:solidFill>
                  <a:srgbClr val="FF0000"/>
                </a:solidFill>
              </a:rPr>
              <a:t>유휴 관리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0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2-5.</a:t>
            </a:r>
            <a:r>
              <a:rPr lang="ko-KR" altLang="en-US" sz="2400" b="1" dirty="0" smtClean="0">
                <a:latin typeface="+mn-ea"/>
              </a:rPr>
              <a:t> 하반기 법인 </a:t>
            </a:r>
            <a:r>
              <a:rPr lang="en-US" altLang="ko-KR" sz="2400" b="1" dirty="0" smtClean="0">
                <a:latin typeface="+mn-ea"/>
              </a:rPr>
              <a:t>Lay Out</a:t>
            </a:r>
            <a:r>
              <a:rPr lang="ko-KR" altLang="en-US" sz="2400" b="1" dirty="0" smtClean="0">
                <a:latin typeface="+mn-ea"/>
              </a:rPr>
              <a:t> 운영 최적화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자동화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공정 현장 환경 개선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44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260" y="4669576"/>
            <a:ext cx="2035519" cy="1781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73" y="4669575"/>
            <a:ext cx="2035519" cy="1781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342" y="4669576"/>
            <a:ext cx="2035519" cy="1781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567" y="4661263"/>
            <a:ext cx="2035519" cy="17810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8" name="Text 1"/>
          <p:cNvSpPr/>
          <p:nvPr/>
        </p:nvSpPr>
        <p:spPr>
          <a:xfrm>
            <a:off x="451814" y="1104404"/>
            <a:ext cx="51074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00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공정 환경 개선의 목적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: 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작업 환경의 개선을 통해 생산성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,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품질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,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직원 만족도</a:t>
            </a:r>
            <a:r>
              <a:rPr lang="en-US" altLang="ko-KR" sz="1000" dirty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향상으로 지속 가능한 제조 경쟁력 강화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endParaRPr lang="en-US" sz="100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pic>
        <p:nvPicPr>
          <p:cNvPr id="4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90" y="1412776"/>
            <a:ext cx="2708472" cy="1797769"/>
          </a:xfrm>
          <a:prstGeom prst="rect">
            <a:avLst/>
          </a:prstGeom>
        </p:spPr>
      </p:pic>
      <p:pic>
        <p:nvPicPr>
          <p:cNvPr id="5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830" y="1412776"/>
            <a:ext cx="2708472" cy="1797769"/>
          </a:xfrm>
          <a:prstGeom prst="rect">
            <a:avLst/>
          </a:prstGeom>
        </p:spPr>
      </p:pic>
      <p:sp>
        <p:nvSpPr>
          <p:cNvPr id="51" name="Text 4"/>
          <p:cNvSpPr/>
          <p:nvPr/>
        </p:nvSpPr>
        <p:spPr>
          <a:xfrm>
            <a:off x="451814" y="3192897"/>
            <a:ext cx="10350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000" b="1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개선 항목 현상</a:t>
            </a:r>
            <a:endParaRPr lang="en-US" sz="1000" b="1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52" name="Text 5"/>
          <p:cNvSpPr/>
          <p:nvPr/>
        </p:nvSpPr>
        <p:spPr>
          <a:xfrm>
            <a:off x="314090" y="3388320"/>
            <a:ext cx="270847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바닥 습기로 인한 설비내부 바닥 및 주변 훼손</a:t>
            </a:r>
            <a:endParaRPr lang="en-US" altLang="ko-KR" sz="1000" dirty="0" smtClean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ko-KR" altLang="en-US" sz="1000" dirty="0" err="1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천장택스</a:t>
            </a:r>
            <a:r>
              <a:rPr lang="ko-KR" altLang="en-US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en-US" altLang="ko-KR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REFLOW </a:t>
            </a:r>
            <a:r>
              <a:rPr lang="ko-KR" altLang="en-US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열 변화 및 노후에 따른 </a:t>
            </a:r>
            <a:endParaRPr lang="en-US" altLang="ko-KR" sz="1000" dirty="0" smtClean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ko-KR" altLang="en-US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변색 부분 다량 발생</a:t>
            </a:r>
            <a:endParaRPr lang="en-US" sz="100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337026" y="3334495"/>
            <a:ext cx="85395" cy="9279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91230" y="4494426"/>
            <a:ext cx="8664212" cy="542585"/>
            <a:chOff x="793790" y="7314783"/>
            <a:chExt cx="13042821" cy="795219"/>
          </a:xfrm>
        </p:grpSpPr>
        <p:sp>
          <p:nvSpPr>
            <p:cNvPr id="55" name="Shape 10"/>
            <p:cNvSpPr/>
            <p:nvPr/>
          </p:nvSpPr>
          <p:spPr>
            <a:xfrm>
              <a:off x="793790" y="7531656"/>
              <a:ext cx="13042821" cy="22860"/>
            </a:xfrm>
            <a:prstGeom prst="roundRect">
              <a:avLst>
                <a:gd name="adj" fmla="val 759068"/>
              </a:avLst>
            </a:prstGeom>
            <a:solidFill>
              <a:srgbClr val="B4CCE3"/>
            </a:solidFill>
            <a:ln/>
          </p:spPr>
        </p:sp>
        <p:sp>
          <p:nvSpPr>
            <p:cNvPr id="56" name="Shape 11"/>
            <p:cNvSpPr/>
            <p:nvPr/>
          </p:nvSpPr>
          <p:spPr>
            <a:xfrm>
              <a:off x="2322195" y="7531596"/>
              <a:ext cx="22860" cy="578406"/>
            </a:xfrm>
            <a:prstGeom prst="roundRect">
              <a:avLst>
                <a:gd name="adj" fmla="val 759068"/>
              </a:avLst>
            </a:prstGeom>
            <a:solidFill>
              <a:srgbClr val="B3C0E0"/>
            </a:solidFill>
            <a:ln/>
          </p:spPr>
        </p:sp>
        <p:sp>
          <p:nvSpPr>
            <p:cNvPr id="57" name="Shape 12"/>
            <p:cNvSpPr/>
            <p:nvPr/>
          </p:nvSpPr>
          <p:spPr>
            <a:xfrm>
              <a:off x="2116812" y="7314783"/>
              <a:ext cx="433745" cy="433745"/>
            </a:xfrm>
            <a:prstGeom prst="roundRect">
              <a:avLst>
                <a:gd name="adj" fmla="val 40006"/>
              </a:avLst>
            </a:prstGeom>
            <a:solidFill>
              <a:srgbClr val="CDDAFA"/>
            </a:solidFill>
            <a:ln/>
          </p:spPr>
        </p:sp>
        <p:pic>
          <p:nvPicPr>
            <p:cNvPr id="58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89024" y="7350859"/>
              <a:ext cx="289203" cy="361474"/>
            </a:xfrm>
            <a:prstGeom prst="rect">
              <a:avLst/>
            </a:prstGeom>
          </p:spPr>
        </p:pic>
        <p:sp>
          <p:nvSpPr>
            <p:cNvPr id="59" name="Shape 15"/>
            <p:cNvSpPr/>
            <p:nvPr/>
          </p:nvSpPr>
          <p:spPr>
            <a:xfrm>
              <a:off x="5643086" y="7531596"/>
              <a:ext cx="22860" cy="578406"/>
            </a:xfrm>
            <a:prstGeom prst="roundRect">
              <a:avLst>
                <a:gd name="adj" fmla="val 759068"/>
              </a:avLst>
            </a:prstGeom>
            <a:solidFill>
              <a:srgbClr val="B4CCE3"/>
            </a:solidFill>
            <a:ln/>
          </p:spPr>
        </p:sp>
        <p:sp>
          <p:nvSpPr>
            <p:cNvPr id="60" name="Shape 16"/>
            <p:cNvSpPr/>
            <p:nvPr/>
          </p:nvSpPr>
          <p:spPr>
            <a:xfrm>
              <a:off x="5437703" y="7314783"/>
              <a:ext cx="433745" cy="433745"/>
            </a:xfrm>
            <a:prstGeom prst="roundRect">
              <a:avLst>
                <a:gd name="adj" fmla="val 40006"/>
              </a:avLst>
            </a:prstGeom>
            <a:solidFill>
              <a:srgbClr val="CEE6FD"/>
            </a:solidFill>
            <a:ln/>
          </p:spPr>
        </p:sp>
        <p:pic>
          <p:nvPicPr>
            <p:cNvPr id="61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09915" y="7350859"/>
              <a:ext cx="289203" cy="361474"/>
            </a:xfrm>
            <a:prstGeom prst="rect">
              <a:avLst/>
            </a:prstGeom>
          </p:spPr>
        </p:pic>
        <p:sp>
          <p:nvSpPr>
            <p:cNvPr id="62" name="Shape 20"/>
            <p:cNvSpPr/>
            <p:nvPr/>
          </p:nvSpPr>
          <p:spPr>
            <a:xfrm>
              <a:off x="8964097" y="7531596"/>
              <a:ext cx="22860" cy="578406"/>
            </a:xfrm>
            <a:prstGeom prst="roundRect">
              <a:avLst>
                <a:gd name="adj" fmla="val 759068"/>
              </a:avLst>
            </a:prstGeom>
            <a:solidFill>
              <a:srgbClr val="B4CCE3"/>
            </a:solidFill>
            <a:ln/>
          </p:spPr>
        </p:sp>
        <p:sp>
          <p:nvSpPr>
            <p:cNvPr id="63" name="Shape 21"/>
            <p:cNvSpPr/>
            <p:nvPr/>
          </p:nvSpPr>
          <p:spPr>
            <a:xfrm>
              <a:off x="8758714" y="7314783"/>
              <a:ext cx="433745" cy="433745"/>
            </a:xfrm>
            <a:prstGeom prst="roundRect">
              <a:avLst>
                <a:gd name="adj" fmla="val 40006"/>
              </a:avLst>
            </a:prstGeom>
            <a:solidFill>
              <a:srgbClr val="CEE6FD"/>
            </a:solidFill>
            <a:ln/>
          </p:spPr>
        </p:sp>
        <p:pic>
          <p:nvPicPr>
            <p:cNvPr id="64" name="Image 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0925" y="7350859"/>
              <a:ext cx="289203" cy="361474"/>
            </a:xfrm>
            <a:prstGeom prst="rect">
              <a:avLst/>
            </a:prstGeom>
          </p:spPr>
        </p:pic>
        <p:sp>
          <p:nvSpPr>
            <p:cNvPr id="65" name="Shape 25"/>
            <p:cNvSpPr/>
            <p:nvPr/>
          </p:nvSpPr>
          <p:spPr>
            <a:xfrm>
              <a:off x="12284988" y="7531596"/>
              <a:ext cx="22860" cy="578406"/>
            </a:xfrm>
            <a:prstGeom prst="roundRect">
              <a:avLst>
                <a:gd name="adj" fmla="val 759068"/>
              </a:avLst>
            </a:prstGeom>
            <a:solidFill>
              <a:srgbClr val="6AA7E0"/>
            </a:solidFill>
            <a:ln/>
          </p:spPr>
        </p:sp>
        <p:sp>
          <p:nvSpPr>
            <p:cNvPr id="66" name="Shape 26"/>
            <p:cNvSpPr/>
            <p:nvPr/>
          </p:nvSpPr>
          <p:spPr>
            <a:xfrm>
              <a:off x="12079605" y="7314783"/>
              <a:ext cx="433745" cy="433745"/>
            </a:xfrm>
            <a:prstGeom prst="roundRect">
              <a:avLst>
                <a:gd name="adj" fmla="val 40006"/>
              </a:avLst>
            </a:prstGeom>
            <a:solidFill>
              <a:srgbClr val="84C1FA"/>
            </a:solidFill>
            <a:ln/>
          </p:spPr>
        </p:sp>
        <p:pic>
          <p:nvPicPr>
            <p:cNvPr id="67" name="Image 6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51816" y="7350859"/>
              <a:ext cx="289203" cy="361474"/>
            </a:xfrm>
            <a:prstGeom prst="rect">
              <a:avLst/>
            </a:prstGeom>
          </p:spPr>
        </p:pic>
      </p:grpSp>
      <p:sp>
        <p:nvSpPr>
          <p:cNvPr id="68" name="Text 13"/>
          <p:cNvSpPr/>
          <p:nvPr/>
        </p:nvSpPr>
        <p:spPr>
          <a:xfrm>
            <a:off x="521107" y="4956313"/>
            <a:ext cx="158603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200" b="1" dirty="0">
                <a:solidFill>
                  <a:srgbClr val="1E3063"/>
                </a:solidFill>
                <a:latin typeface="Montserrat Black" pitchFamily="2" charset="0"/>
                <a:ea typeface="Artifakt Element" panose="020B0503050000020004" pitchFamily="34" charset="0"/>
                <a:cs typeface="Instrument Sans Semi Bold" pitchFamily="34" charset="-120"/>
              </a:rPr>
              <a:t>LINE 재배치 검토</a:t>
            </a:r>
            <a:endParaRPr lang="en-US" sz="1200" b="1" dirty="0">
              <a:latin typeface="Montserrat Black" pitchFamily="2" charset="0"/>
              <a:ea typeface="Artifakt Element" panose="020B0503050000020004" pitchFamily="34" charset="0"/>
            </a:endParaRPr>
          </a:p>
        </p:txBody>
      </p:sp>
      <p:sp>
        <p:nvSpPr>
          <p:cNvPr id="69" name="Text 14"/>
          <p:cNvSpPr/>
          <p:nvPr/>
        </p:nvSpPr>
        <p:spPr>
          <a:xfrm>
            <a:off x="354684" y="5604525"/>
            <a:ext cx="192201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  <a:cs typeface="Instrument Sans Medium" pitchFamily="34" charset="-120"/>
              </a:rPr>
              <a:t>-주 </a:t>
            </a:r>
            <a:r>
              <a:rPr lang="en-US" sz="1000" dirty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  <a:cs typeface="Instrument Sans Medium" pitchFamily="34" charset="-120"/>
              </a:rPr>
              <a:t>LINE </a:t>
            </a:r>
            <a:r>
              <a:rPr lang="en-US" sz="1000" dirty="0" err="1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  <a:cs typeface="Instrument Sans Medium" pitchFamily="34" charset="-120"/>
              </a:rPr>
              <a:t>제품군별</a:t>
            </a:r>
            <a:r>
              <a:rPr lang="en-US" sz="1000" dirty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  <a:cs typeface="Instrument Sans Medium" pitchFamily="34" charset="-120"/>
              </a:rPr>
              <a:t> </a:t>
            </a:r>
            <a:r>
              <a:rPr lang="en-US" sz="1000" dirty="0" err="1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  <a:cs typeface="Instrument Sans Medium" pitchFamily="34" charset="-120"/>
              </a:rPr>
              <a:t>최적화</a:t>
            </a:r>
            <a:endParaRPr lang="en-US" sz="1000" dirty="0">
              <a:solidFill>
                <a:srgbClr val="1E3063"/>
              </a:solidFill>
              <a:latin typeface="Artifakt Element" panose="020B0503050000020004" pitchFamily="34" charset="0"/>
              <a:ea typeface="Artifakt Element" panose="020B0503050000020004" pitchFamily="34" charset="0"/>
              <a:cs typeface="Instrument Sans Medium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-</a:t>
            </a:r>
            <a:r>
              <a:rPr lang="ko-KR" altLang="en-US" sz="1000" dirty="0" err="1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호치민</a:t>
            </a:r>
            <a:r>
              <a:rPr lang="ko-KR" altLang="en-US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 이동설비 배치 구성</a:t>
            </a:r>
            <a:endParaRPr lang="en-US" altLang="ko-KR" sz="1000" dirty="0" smtClean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-IMT </a:t>
            </a:r>
            <a:r>
              <a:rPr lang="ko-KR" altLang="en-US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설비 공간 활용</a:t>
            </a:r>
            <a:endParaRPr lang="en-US" sz="100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70" name="Text 13"/>
          <p:cNvSpPr/>
          <p:nvPr/>
        </p:nvSpPr>
        <p:spPr>
          <a:xfrm>
            <a:off x="2636872" y="4956313"/>
            <a:ext cx="158603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200" b="1" dirty="0" smtClean="0">
                <a:solidFill>
                  <a:schemeClr val="tx2"/>
                </a:solidFill>
                <a:latin typeface="Montserrat Black" pitchFamily="2" charset="0"/>
                <a:ea typeface="Artifakt Element" panose="020B0503050000020004" pitchFamily="34" charset="0"/>
              </a:rPr>
              <a:t>SMD </a:t>
            </a:r>
            <a:r>
              <a:rPr lang="ko-KR" altLang="en-US" sz="1200" b="1" dirty="0" smtClean="0">
                <a:solidFill>
                  <a:schemeClr val="tx2"/>
                </a:solidFill>
                <a:latin typeface="Montserrat Black" pitchFamily="2" charset="0"/>
                <a:ea typeface="Artifakt Element" panose="020B0503050000020004" pitchFamily="34" charset="0"/>
              </a:rPr>
              <a:t>환경개선</a:t>
            </a:r>
            <a:endParaRPr lang="en-US" sz="1200" b="1" dirty="0">
              <a:solidFill>
                <a:schemeClr val="tx2"/>
              </a:solidFill>
              <a:latin typeface="Montserrat Black" pitchFamily="2" charset="0"/>
              <a:ea typeface="Artifakt Element" panose="020B0503050000020004" pitchFamily="34" charset="0"/>
            </a:endParaRPr>
          </a:p>
        </p:txBody>
      </p:sp>
      <p:sp>
        <p:nvSpPr>
          <p:cNvPr id="71" name="Text 14"/>
          <p:cNvSpPr/>
          <p:nvPr/>
        </p:nvSpPr>
        <p:spPr>
          <a:xfrm>
            <a:off x="2538978" y="5589345"/>
            <a:ext cx="2012223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-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전체 설비이동 및 바닥 방습개선</a:t>
            </a:r>
            <a:endParaRPr lang="en-US" altLang="ko-KR" sz="1000" dirty="0" smtClean="0">
              <a:solidFill>
                <a:srgbClr val="1E3063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-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천장 </a:t>
            </a:r>
            <a:r>
              <a:rPr lang="ko-KR" altLang="en-US" sz="1000" dirty="0" err="1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택스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교체 현장 조도 개선</a:t>
            </a:r>
            <a:endParaRPr lang="en-US" altLang="ko-KR" sz="1000" dirty="0" smtClean="0">
              <a:solidFill>
                <a:srgbClr val="1E3063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-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업체 검토 및 품의 계획</a:t>
            </a:r>
            <a:endParaRPr lang="en-US" sz="100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72" name="Text 13"/>
          <p:cNvSpPr/>
          <p:nvPr/>
        </p:nvSpPr>
        <p:spPr>
          <a:xfrm>
            <a:off x="4923827" y="4957177"/>
            <a:ext cx="158603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00"/>
              </a:lnSpc>
            </a:pPr>
            <a:r>
              <a:rPr lang="ko-KR" altLang="en-US" sz="1200" b="1" dirty="0">
                <a:solidFill>
                  <a:srgbClr val="1E3063"/>
                </a:solidFill>
                <a:latin typeface="Montserrat Black" pitchFamily="2" charset="0"/>
                <a:ea typeface="Artifakt Element" panose="020B0503050000020004" pitchFamily="34" charset="0"/>
                <a:cs typeface="Instrument Sans Semi Bold" pitchFamily="34" charset="-120"/>
              </a:rPr>
              <a:t>설비운영</a:t>
            </a:r>
            <a:r>
              <a:rPr lang="en-US" altLang="ko-KR" sz="1200" b="1" dirty="0">
                <a:solidFill>
                  <a:srgbClr val="1E3063"/>
                </a:solidFill>
                <a:latin typeface="Montserrat Black" pitchFamily="2" charset="0"/>
                <a:ea typeface="Artifakt Element" panose="020B0503050000020004" pitchFamily="34" charset="0"/>
                <a:cs typeface="Instrument Sans Semi Bold" pitchFamily="34" charset="-120"/>
              </a:rPr>
              <a:t>&amp;</a:t>
            </a:r>
            <a:r>
              <a:rPr lang="ko-KR" altLang="en-US" sz="1200" b="1" dirty="0">
                <a:solidFill>
                  <a:srgbClr val="1E3063"/>
                </a:solidFill>
                <a:latin typeface="Montserrat Black" pitchFamily="2" charset="0"/>
                <a:ea typeface="Artifakt Element" panose="020B0503050000020004" pitchFamily="34" charset="0"/>
                <a:cs typeface="Instrument Sans Semi Bold" pitchFamily="34" charset="-120"/>
              </a:rPr>
              <a:t>유지관리</a:t>
            </a:r>
            <a:endParaRPr lang="en-US" sz="1200" b="1" dirty="0">
              <a:solidFill>
                <a:srgbClr val="1E3063"/>
              </a:solidFill>
              <a:latin typeface="Montserrat Black" pitchFamily="2" charset="0"/>
              <a:ea typeface="Artifakt Element" panose="020B0503050000020004" pitchFamily="34" charset="0"/>
              <a:cs typeface="Instrument Sans Semi Bold" pitchFamily="34" charset="-120"/>
            </a:endParaRPr>
          </a:p>
        </p:txBody>
      </p:sp>
      <p:sp>
        <p:nvSpPr>
          <p:cNvPr id="73" name="Text 14"/>
          <p:cNvSpPr/>
          <p:nvPr/>
        </p:nvSpPr>
        <p:spPr>
          <a:xfrm>
            <a:off x="4695907" y="5589345"/>
            <a:ext cx="223766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-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주력생산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/</a:t>
            </a:r>
            <a:r>
              <a:rPr lang="ko-KR" altLang="en-US" sz="1000" dirty="0" err="1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비가동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유휴라인 구분</a:t>
            </a:r>
            <a:endParaRPr lang="en-US" altLang="ko-KR" sz="1000" dirty="0" smtClean="0">
              <a:solidFill>
                <a:srgbClr val="1E3063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>
              <a:lnSpc>
                <a:spcPts val="2400"/>
              </a:lnSpc>
            </a:pP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-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정기점검 신속한 가동 전환체계 구축</a:t>
            </a:r>
            <a:endParaRPr lang="en-US" altLang="ko-KR" sz="1000" dirty="0" smtClean="0">
              <a:solidFill>
                <a:srgbClr val="1E3063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>
              <a:lnSpc>
                <a:spcPts val="2400"/>
              </a:lnSpc>
            </a:pPr>
            <a:endParaRPr lang="en-US" sz="100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74" name="Text 13"/>
          <p:cNvSpPr/>
          <p:nvPr/>
        </p:nvSpPr>
        <p:spPr>
          <a:xfrm>
            <a:off x="7114754" y="4956313"/>
            <a:ext cx="1586039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ko-KR" altLang="en-US" sz="1200" b="1" dirty="0" smtClean="0">
                <a:solidFill>
                  <a:schemeClr val="tx2"/>
                </a:solidFill>
                <a:latin typeface="Merriweather 120pt Black" pitchFamily="2" charset="0"/>
                <a:ea typeface="Artifakt Element" panose="020B0503050000020004" pitchFamily="34" charset="0"/>
                <a:cs typeface="Merriweather 120pt Black" pitchFamily="2" charset="0"/>
              </a:rPr>
              <a:t>기대 효과</a:t>
            </a:r>
            <a:endParaRPr lang="en-US" sz="1200" b="1" dirty="0">
              <a:solidFill>
                <a:schemeClr val="tx2"/>
              </a:solidFill>
              <a:latin typeface="Merriweather 120pt Black" pitchFamily="2" charset="0"/>
              <a:ea typeface="Merriweather 120pt Black" pitchFamily="2" charset="0"/>
              <a:cs typeface="Merriweather 120pt Black" pitchFamily="2" charset="0"/>
            </a:endParaRPr>
          </a:p>
        </p:txBody>
      </p:sp>
      <p:sp>
        <p:nvSpPr>
          <p:cNvPr id="75" name="Text 14"/>
          <p:cNvSpPr/>
          <p:nvPr/>
        </p:nvSpPr>
        <p:spPr>
          <a:xfrm>
            <a:off x="7114754" y="5438165"/>
            <a:ext cx="197260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err="1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제품군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이동 최적화</a:t>
            </a:r>
            <a:endParaRPr lang="en-US" altLang="ko-KR" sz="1000" dirty="0" smtClean="0">
              <a:solidFill>
                <a:srgbClr val="1E3063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설비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C/T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단축 생산증대</a:t>
            </a:r>
            <a:endParaRPr lang="en-US" altLang="ko-KR" sz="1000" dirty="0" smtClean="0">
              <a:solidFill>
                <a:srgbClr val="1E3063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환경개선 고객 경쟁력 확보</a:t>
            </a:r>
            <a:endParaRPr lang="en-US" altLang="ko-KR" sz="1000" dirty="0" smtClean="0">
              <a:solidFill>
                <a:srgbClr val="1E3063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작업자 만족도 ↑ 효율 ↑</a:t>
            </a:r>
            <a:endParaRPr lang="en-US" altLang="ko-KR" sz="1000" dirty="0" smtClean="0">
              <a:solidFill>
                <a:srgbClr val="1E3063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76" name="Text 4"/>
          <p:cNvSpPr/>
          <p:nvPr/>
        </p:nvSpPr>
        <p:spPr>
          <a:xfrm>
            <a:off x="3429684" y="3191064"/>
            <a:ext cx="10350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000" b="1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SMD </a:t>
            </a:r>
            <a:r>
              <a:rPr lang="ko-KR" altLang="en-US" sz="1000" b="1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공정 </a:t>
            </a:r>
            <a:endParaRPr lang="en-US" sz="1000" b="1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77" name="Text 5"/>
          <p:cNvSpPr/>
          <p:nvPr/>
        </p:nvSpPr>
        <p:spPr>
          <a:xfrm>
            <a:off x="3291960" y="3386487"/>
            <a:ext cx="279295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바닥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,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천장 부적합 현상에 따른 공정 전체적으로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LED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형광등 </a:t>
            </a:r>
            <a:r>
              <a:rPr lang="ko-KR" altLang="en-US" sz="1000" dirty="0" err="1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조도등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저하 현상  개선 필요성</a:t>
            </a:r>
            <a:endParaRPr lang="en-US" altLang="ko-KR" sz="1000" dirty="0" smtClean="0">
              <a:solidFill>
                <a:srgbClr val="1E3063"/>
              </a:solidFill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78" name="타원 77"/>
          <p:cNvSpPr/>
          <p:nvPr/>
        </p:nvSpPr>
        <p:spPr bwMode="auto">
          <a:xfrm>
            <a:off x="3314896" y="3332662"/>
            <a:ext cx="85395" cy="9279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79" name="Text 4"/>
          <p:cNvSpPr/>
          <p:nvPr/>
        </p:nvSpPr>
        <p:spPr>
          <a:xfrm>
            <a:off x="6407554" y="3188713"/>
            <a:ext cx="1035010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ko-KR" altLang="en-US" sz="100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개선 효과 예상</a:t>
            </a:r>
            <a:endParaRPr lang="en-US" sz="1000" b="1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80" name="Text 5"/>
          <p:cNvSpPr/>
          <p:nvPr/>
        </p:nvSpPr>
        <p:spPr>
          <a:xfrm>
            <a:off x="6269830" y="3384136"/>
            <a:ext cx="270847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임의 개선 예상 시각화 </a:t>
            </a:r>
            <a:endParaRPr lang="en-US" altLang="ko-KR" sz="1000" dirty="0" smtClean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ko-KR" altLang="en-US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장기적인 제조 경쟁력 확보 및 고객 </a:t>
            </a:r>
            <a:r>
              <a:rPr lang="en-US" altLang="ko-KR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Needs </a:t>
            </a:r>
            <a:r>
              <a:rPr lang="ko-KR" altLang="en-US" sz="1000" dirty="0" smtClean="0">
                <a:latin typeface="Artifakt Element" panose="020B0503050000020004" pitchFamily="34" charset="0"/>
                <a:ea typeface="Artifakt Element" panose="020B0503050000020004" pitchFamily="34" charset="0"/>
              </a:rPr>
              <a:t>만족 </a:t>
            </a:r>
            <a:endParaRPr lang="en-US" sz="100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81" name="타원 80"/>
          <p:cNvSpPr/>
          <p:nvPr/>
        </p:nvSpPr>
        <p:spPr bwMode="auto">
          <a:xfrm>
            <a:off x="6292766" y="3330311"/>
            <a:ext cx="85395" cy="9279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82" name="Shape 2"/>
          <p:cNvSpPr/>
          <p:nvPr/>
        </p:nvSpPr>
        <p:spPr>
          <a:xfrm>
            <a:off x="268370" y="1163006"/>
            <a:ext cx="45719" cy="243564"/>
          </a:xfrm>
          <a:prstGeom prst="rect">
            <a:avLst/>
          </a:prstGeom>
          <a:solidFill>
            <a:srgbClr val="84C1FA"/>
          </a:solidFill>
          <a:ln/>
        </p:spPr>
      </p:sp>
      <p:pic>
        <p:nvPicPr>
          <p:cNvPr id="83" name="Image 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1960" y="1412776"/>
            <a:ext cx="2708472" cy="179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2-5.</a:t>
            </a:r>
            <a:r>
              <a:rPr lang="ko-KR" altLang="en-US" sz="2400" b="1" dirty="0" smtClean="0">
                <a:latin typeface="+mn-ea"/>
              </a:rPr>
              <a:t> 하반기 법인 </a:t>
            </a:r>
            <a:r>
              <a:rPr lang="en-US" altLang="ko-KR" sz="2400" b="1" dirty="0" smtClean="0">
                <a:latin typeface="+mn-ea"/>
              </a:rPr>
              <a:t>Lay Out</a:t>
            </a:r>
            <a:r>
              <a:rPr lang="ko-KR" altLang="en-US" sz="2400" b="1" dirty="0" smtClean="0">
                <a:latin typeface="+mn-ea"/>
              </a:rPr>
              <a:t> 운영 최적화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251520" y="723387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en-US" altLang="ko-KR" b="1" dirty="0" smtClean="0">
                <a:latin typeface="+mn-ea"/>
              </a:rPr>
              <a:t>Main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Line </a:t>
            </a:r>
            <a:r>
              <a:rPr lang="ko-KR" altLang="en-US" b="1" dirty="0" smtClean="0">
                <a:latin typeface="+mn-ea"/>
              </a:rPr>
              <a:t>라인 운영</a:t>
            </a:r>
            <a:endParaRPr lang="en-US" altLang="ko-KR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421" y="1118625"/>
            <a:ext cx="3528392" cy="49026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156862" y="3677046"/>
            <a:ext cx="439544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/>
            </a:pPr>
            <a:r>
              <a:rPr lang="en-US" altLang="ko-KR" sz="14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</a:rPr>
              <a:t>VD</a:t>
            </a:r>
          </a:p>
        </p:txBody>
      </p:sp>
      <p:sp>
        <p:nvSpPr>
          <p:cNvPr id="7" name="오른쪽 대괄호 6"/>
          <p:cNvSpPr/>
          <p:nvPr/>
        </p:nvSpPr>
        <p:spPr>
          <a:xfrm>
            <a:off x="8075433" y="3351619"/>
            <a:ext cx="601022" cy="936892"/>
          </a:xfrm>
          <a:prstGeom prst="rightBracket">
            <a:avLst>
              <a:gd name="adj" fmla="val 51107"/>
            </a:avLst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C00000"/>
              </a:solidFill>
            </a:endParaRPr>
          </a:p>
        </p:txBody>
      </p:sp>
      <p:sp>
        <p:nvSpPr>
          <p:cNvPr id="8" name="오른쪽 대괄호 7"/>
          <p:cNvSpPr/>
          <p:nvPr/>
        </p:nvSpPr>
        <p:spPr>
          <a:xfrm>
            <a:off x="8102299" y="4299061"/>
            <a:ext cx="574156" cy="988130"/>
          </a:xfrm>
          <a:prstGeom prst="rightBracket">
            <a:avLst>
              <a:gd name="adj" fmla="val 40417"/>
            </a:avLst>
          </a:prstGeom>
          <a:ln w="12700">
            <a:solidFill>
              <a:srgbClr val="0000CC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CC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165636" y="4595789"/>
            <a:ext cx="401906" cy="32932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/>
            </a:pPr>
            <a:r>
              <a:rPr lang="en-US" altLang="ko-KR" sz="1400" b="1" dirty="0" smtClean="0">
                <a:solidFill>
                  <a:srgbClr val="0000CC"/>
                </a:solidFill>
                <a:latin typeface="맑은 고딕" pitchFamily="50" charset="-127"/>
              </a:rPr>
              <a:t>TA</a:t>
            </a:r>
          </a:p>
        </p:txBody>
      </p:sp>
      <p:sp>
        <p:nvSpPr>
          <p:cNvPr id="10" name="오른쪽 대괄호 9"/>
          <p:cNvSpPr/>
          <p:nvPr/>
        </p:nvSpPr>
        <p:spPr>
          <a:xfrm>
            <a:off x="8056724" y="2902235"/>
            <a:ext cx="619731" cy="438834"/>
          </a:xfrm>
          <a:prstGeom prst="rightBracket">
            <a:avLst>
              <a:gd name="adj" fmla="val 23220"/>
            </a:avLst>
          </a:prstGeom>
          <a:ln w="127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B05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82900" y="2824620"/>
            <a:ext cx="587469" cy="6229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/>
            </a:pPr>
            <a:r>
              <a:rPr lang="en-US" altLang="ko-KR" sz="1400" b="1" dirty="0" smtClean="0">
                <a:solidFill>
                  <a:srgbClr val="00B050"/>
                </a:solidFill>
                <a:latin typeface="맑은 고딕" pitchFamily="50" charset="-127"/>
              </a:rPr>
              <a:t>Burn</a:t>
            </a:r>
          </a:p>
          <a:p>
            <a:pPr lvl="0"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/>
            </a:pPr>
            <a:r>
              <a:rPr lang="en-US" altLang="ko-KR" sz="1400" b="1" dirty="0" smtClean="0">
                <a:solidFill>
                  <a:srgbClr val="00B050"/>
                </a:solidFill>
                <a:latin typeface="맑은 고딕" pitchFamily="50" charset="-127"/>
              </a:rPr>
              <a:t>In</a:t>
            </a:r>
          </a:p>
        </p:txBody>
      </p:sp>
      <p:sp>
        <p:nvSpPr>
          <p:cNvPr id="12" name="오른쪽 대괄호 11"/>
          <p:cNvSpPr/>
          <p:nvPr/>
        </p:nvSpPr>
        <p:spPr>
          <a:xfrm>
            <a:off x="8106671" y="5309040"/>
            <a:ext cx="569784" cy="675648"/>
          </a:xfrm>
          <a:prstGeom prst="rightBracket">
            <a:avLst>
              <a:gd name="adj" fmla="val 41313"/>
            </a:avLst>
          </a:prstGeom>
          <a:ln w="127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084494" y="5421799"/>
            <a:ext cx="607859" cy="464743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lvl="0"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/>
            </a:pPr>
            <a:r>
              <a:rPr lang="ko-KR" altLang="en-US" sz="1100" b="1" dirty="0" smtClean="0">
                <a:solidFill>
                  <a:srgbClr val="00B050"/>
                </a:solidFill>
                <a:latin typeface="맑은 고딕" pitchFamily="50" charset="-127"/>
              </a:rPr>
              <a:t>수리실</a:t>
            </a:r>
            <a:endParaRPr lang="en-US" altLang="ko-KR" sz="1100" b="1" dirty="0" smtClean="0">
              <a:solidFill>
                <a:srgbClr val="00B050"/>
              </a:solidFill>
              <a:latin typeface="맑은 고딕" pitchFamily="50" charset="-127"/>
            </a:endParaRPr>
          </a:p>
          <a:p>
            <a:pPr lvl="0"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/>
            </a:pPr>
            <a:r>
              <a:rPr lang="ko-KR" altLang="en-US" sz="1100" b="1" dirty="0" smtClean="0">
                <a:solidFill>
                  <a:srgbClr val="00B050"/>
                </a:solidFill>
                <a:latin typeface="맑은 고딕" pitchFamily="50" charset="-127"/>
              </a:rPr>
              <a:t>준비</a:t>
            </a:r>
            <a:endParaRPr lang="en-US" altLang="ko-KR" sz="1100" b="1" dirty="0" smtClean="0">
              <a:solidFill>
                <a:srgbClr val="00B050"/>
              </a:solidFill>
              <a:latin typeface="맑은 고딕" pitchFamily="50" charset="-127"/>
            </a:endParaRPr>
          </a:p>
        </p:txBody>
      </p:sp>
      <p:sp>
        <p:nvSpPr>
          <p:cNvPr id="14" name="오른쪽 대괄호 13"/>
          <p:cNvSpPr/>
          <p:nvPr/>
        </p:nvSpPr>
        <p:spPr>
          <a:xfrm>
            <a:off x="8069636" y="1118625"/>
            <a:ext cx="606820" cy="1761761"/>
          </a:xfrm>
          <a:prstGeom prst="rightBracket">
            <a:avLst>
              <a:gd name="adj" fmla="val 98037"/>
            </a:avLst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02299" y="1836139"/>
            <a:ext cx="543739" cy="32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/>
            </a:pPr>
            <a:r>
              <a:rPr lang="ko-KR" altLang="en-US" sz="1400" b="1" dirty="0" smtClean="0">
                <a:solidFill>
                  <a:schemeClr val="accent6">
                    <a:lumMod val="50000"/>
                  </a:schemeClr>
                </a:solidFill>
                <a:latin typeface="맑은 고딕" pitchFamily="50" charset="-127"/>
              </a:rPr>
              <a:t>구동</a:t>
            </a:r>
            <a:endParaRPr lang="en-US" altLang="ko-KR" sz="1400" b="1" dirty="0" smtClean="0">
              <a:solidFill>
                <a:schemeClr val="accent6">
                  <a:lumMod val="50000"/>
                </a:schemeClr>
              </a:solidFill>
              <a:latin typeface="맑은 고딕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548421" y="4270261"/>
            <a:ext cx="3574179" cy="0"/>
          </a:xfrm>
          <a:prstGeom prst="line">
            <a:avLst/>
          </a:prstGeom>
          <a:ln w="381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설명선 1(강조선) 17"/>
          <p:cNvSpPr/>
          <p:nvPr/>
        </p:nvSpPr>
        <p:spPr>
          <a:xfrm>
            <a:off x="309652" y="2169603"/>
            <a:ext cx="3556042" cy="899357"/>
          </a:xfrm>
          <a:prstGeom prst="accentCallout1">
            <a:avLst>
              <a:gd name="adj1" fmla="val 54823"/>
              <a:gd name="adj2" fmla="val 103881"/>
              <a:gd name="adj3" fmla="val 101945"/>
              <a:gd name="adj4" fmla="val 132694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  <a:prstDash val="sysDot"/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solidFill>
                  <a:schemeClr val="tx1"/>
                </a:solidFill>
              </a:rPr>
              <a:t>[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Burn In Room ]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-.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ADT Burn In Room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확장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_ADT Capa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확보</a:t>
            </a:r>
            <a:endParaRPr lang="en-US" altLang="ko-KR" sz="1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-.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TA_ Guan Da/ Missum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설비 주력 운영        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9" name="설명선 1(강조선) 18"/>
          <p:cNvSpPr/>
          <p:nvPr/>
        </p:nvSpPr>
        <p:spPr>
          <a:xfrm>
            <a:off x="309652" y="5162708"/>
            <a:ext cx="3556042" cy="861220"/>
          </a:xfrm>
          <a:prstGeom prst="accentCallout1">
            <a:avLst>
              <a:gd name="adj1" fmla="val 54823"/>
              <a:gd name="adj2" fmla="val 103881"/>
              <a:gd name="adj3" fmla="val -18899"/>
              <a:gd name="adj4" fmla="val 126885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  <a:prstDash val="sysDot"/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solidFill>
                  <a:schemeClr val="tx1"/>
                </a:solidFill>
              </a:rPr>
              <a:t>[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융착 자동화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Line ]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-.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Auto Molding +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융착 자동화 설비 연결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-. Auto Assembly Line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개조 추진중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(4Q)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0" name="양쪽 중괄호 19"/>
          <p:cNvSpPr/>
          <p:nvPr/>
        </p:nvSpPr>
        <p:spPr>
          <a:xfrm>
            <a:off x="4479795" y="1370314"/>
            <a:ext cx="3665644" cy="1522548"/>
          </a:xfrm>
          <a:prstGeom prst="bracePair">
            <a:avLst>
              <a:gd name="adj" fmla="val 3323"/>
            </a:avLst>
          </a:prstGeom>
          <a:solidFill>
            <a:srgbClr val="FFCC66">
              <a:alpha val="14118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양쪽 중괄호 20"/>
          <p:cNvSpPr/>
          <p:nvPr/>
        </p:nvSpPr>
        <p:spPr>
          <a:xfrm>
            <a:off x="5004048" y="2944987"/>
            <a:ext cx="2002392" cy="406632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양쪽 중괄호 21"/>
          <p:cNvSpPr/>
          <p:nvPr/>
        </p:nvSpPr>
        <p:spPr>
          <a:xfrm>
            <a:off x="4788023" y="4665500"/>
            <a:ext cx="576065" cy="455194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설명선 1(강조선) 23"/>
          <p:cNvSpPr/>
          <p:nvPr/>
        </p:nvSpPr>
        <p:spPr>
          <a:xfrm>
            <a:off x="309652" y="1159014"/>
            <a:ext cx="3556042" cy="895287"/>
          </a:xfrm>
          <a:prstGeom prst="accentCallout1">
            <a:avLst>
              <a:gd name="adj1" fmla="val 54823"/>
              <a:gd name="adj2" fmla="val 103881"/>
              <a:gd name="adj3" fmla="val 109240"/>
              <a:gd name="adj4" fmla="val 118277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  <a:prstDash val="sysDot"/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 smtClean="0">
                <a:solidFill>
                  <a:schemeClr val="tx1"/>
                </a:solidFill>
              </a:rPr>
              <a:t>[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구동 여유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Space ]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-. TA &lt;&gt; VD Line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통합 운영 이후 여유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Space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-.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유휴 설비 보관중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5" name="설명선 1(강조선) 24"/>
          <p:cNvSpPr/>
          <p:nvPr/>
        </p:nvSpPr>
        <p:spPr>
          <a:xfrm>
            <a:off x="309652" y="4202798"/>
            <a:ext cx="3556042" cy="844608"/>
          </a:xfrm>
          <a:prstGeom prst="accentCallout1">
            <a:avLst>
              <a:gd name="adj1" fmla="val 54823"/>
              <a:gd name="adj2" fmla="val 103881"/>
              <a:gd name="adj3" fmla="val 35306"/>
              <a:gd name="adj4" fmla="val 128505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  <a:prstDash val="sysDot"/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solidFill>
                  <a:schemeClr val="tx1"/>
                </a:solidFill>
              </a:rPr>
              <a:t>[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별매 자동화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Line ]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-.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부문별 자동화 추진 진행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_ 3Q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완료 예정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tx1"/>
                </a:solidFill>
              </a:rPr>
              <a:t>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  . Seal Label + Label</a:t>
            </a:r>
            <a:r>
              <a:rPr lang="ko-KR" altLang="en-US" sz="900" b="1" dirty="0" smtClean="0">
                <a:solidFill>
                  <a:schemeClr val="tx1"/>
                </a:solidFill>
              </a:rPr>
              <a:t> 발행</a:t>
            </a:r>
            <a:r>
              <a:rPr lang="en-US" altLang="ko-KR" sz="900" b="1" dirty="0" smtClean="0">
                <a:solidFill>
                  <a:schemeClr val="tx1"/>
                </a:solidFill>
              </a:rPr>
              <a:t>/</a:t>
            </a:r>
            <a:r>
              <a:rPr lang="ko-KR" altLang="en-US" sz="900" b="1" dirty="0" smtClean="0">
                <a:solidFill>
                  <a:schemeClr val="tx1"/>
                </a:solidFill>
              </a:rPr>
              <a:t>부착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+ Vision</a:t>
            </a:r>
            <a:r>
              <a:rPr lang="ko-KR" altLang="en-US" sz="900" b="1" dirty="0" smtClean="0">
                <a:solidFill>
                  <a:schemeClr val="tx1"/>
                </a:solidFill>
              </a:rPr>
              <a:t>검사 </a:t>
            </a:r>
            <a:r>
              <a:rPr lang="en-US" altLang="ko-KR" sz="900" b="1" dirty="0" smtClean="0">
                <a:solidFill>
                  <a:schemeClr val="tx1"/>
                </a:solidFill>
              </a:rPr>
              <a:t>+ Inner Pad </a:t>
            </a:r>
            <a:r>
              <a:rPr lang="en-US" altLang="ko-KR" sz="1050" b="1" dirty="0" smtClean="0">
                <a:solidFill>
                  <a:schemeClr val="bg1"/>
                </a:solidFill>
              </a:rPr>
              <a:t>..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26" name="양쪽 중괄호 25"/>
          <p:cNvSpPr/>
          <p:nvPr/>
        </p:nvSpPr>
        <p:spPr>
          <a:xfrm>
            <a:off x="4860032" y="4305255"/>
            <a:ext cx="936104" cy="290534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설명선 1(강조선) 26"/>
          <p:cNvSpPr/>
          <p:nvPr/>
        </p:nvSpPr>
        <p:spPr>
          <a:xfrm>
            <a:off x="309652" y="3184262"/>
            <a:ext cx="3556042" cy="903234"/>
          </a:xfrm>
          <a:prstGeom prst="accentCallout1">
            <a:avLst>
              <a:gd name="adj1" fmla="val 54823"/>
              <a:gd name="adj2" fmla="val 103881"/>
              <a:gd name="adj3" fmla="val 52843"/>
              <a:gd name="adj4" fmla="val 177908"/>
            </a:avLst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  <a:prstDash val="sysDot"/>
          </a:ln>
          <a:effectLst>
            <a:glow rad="635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u="sng" dirty="0">
                <a:solidFill>
                  <a:schemeClr val="tx1"/>
                </a:solidFill>
              </a:rPr>
              <a:t>[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SMPS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수삽 자동화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]</a:t>
            </a:r>
            <a:endParaRPr lang="en-US" altLang="ko-KR" sz="1400" b="1" u="sng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-.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SMPS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수삽 자동화 설비 검토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28" name="양쪽 중괄호 27"/>
          <p:cNvSpPr/>
          <p:nvPr/>
        </p:nvSpPr>
        <p:spPr>
          <a:xfrm>
            <a:off x="6631253" y="3520478"/>
            <a:ext cx="936104" cy="290534"/>
          </a:xfrm>
          <a:prstGeom prst="bracePair">
            <a:avLst/>
          </a:prstGeom>
          <a:solidFill>
            <a:srgbClr val="FFCC66">
              <a:alpha val="30196"/>
            </a:srgbClr>
          </a:solidFill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09984" y="6119296"/>
            <a:ext cx="8582495" cy="32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/>
            </a:pPr>
            <a:r>
              <a:rPr lang="ko-KR" altLang="en-US" sz="1400" b="1" u="sng" dirty="0" smtClean="0">
                <a:solidFill>
                  <a:prstClr val="black"/>
                </a:solidFill>
                <a:latin typeface="맑은 고딕" pitchFamily="50" charset="-127"/>
              </a:rPr>
              <a:t>운영 효율성 향상 </a:t>
            </a:r>
            <a:r>
              <a:rPr lang="en-US" altLang="ko-KR" sz="1400" b="1" u="sng" dirty="0" smtClean="0">
                <a:solidFill>
                  <a:prstClr val="black"/>
                </a:solidFill>
                <a:latin typeface="맑은 고딕" pitchFamily="50" charset="-127"/>
              </a:rPr>
              <a:t>▷ TA &lt;&gt; VD </a:t>
            </a:r>
            <a:r>
              <a:rPr lang="ko-KR" altLang="en-US" sz="1400" b="1" u="sng" dirty="0" smtClean="0">
                <a:solidFill>
                  <a:prstClr val="black"/>
                </a:solidFill>
                <a:latin typeface="맑은 고딕" pitchFamily="50" charset="-127"/>
              </a:rPr>
              <a:t>구분 운영</a:t>
            </a:r>
            <a:endParaRPr lang="en-US" altLang="ko-KR" sz="1400" b="1" u="sng" dirty="0">
              <a:solidFill>
                <a:prstClr val="black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40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5696" y="1196752"/>
            <a:ext cx="6511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3. </a:t>
            </a:r>
            <a:r>
              <a:rPr lang="en-US" altLang="ko-KR" sz="4000" b="1" dirty="0" smtClean="0"/>
              <a:t>’25</a:t>
            </a:r>
            <a:r>
              <a:rPr lang="ko-KR" altLang="en-US" sz="4000" b="1" dirty="0" smtClean="0"/>
              <a:t>년도 하반기 경영전략</a:t>
            </a:r>
            <a:endParaRPr lang="ko-KR" altLang="en-US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339752" y="1988840"/>
            <a:ext cx="56166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3-1.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’25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법인 추진 전략</a:t>
            </a:r>
            <a:endParaRPr lang="en-US" altLang="ko-KR" sz="20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3-2. ’25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정량 목표 및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KPI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목표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3-3. ’25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핵심 추진 과제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3-4. ’25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품질 혁신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3-5. ’25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제조 혁신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[ Main/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공정 자동화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3-6 ‘25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자동화 혁신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3-7.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‘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25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직구매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재고 혁신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3-8. 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‘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25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법인 조직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인력 운영 방안</a:t>
            </a:r>
          </a:p>
        </p:txBody>
      </p:sp>
    </p:spTree>
    <p:extLst>
      <p:ext uri="{BB962C8B-B14F-4D97-AF65-F5344CB8AC3E}">
        <p14:creationId xmlns:p14="http://schemas.microsoft.com/office/powerpoint/2010/main" val="10545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7"/>
          <p:cNvSpPr>
            <a:spLocks noChangeArrowheads="1"/>
          </p:cNvSpPr>
          <p:nvPr/>
        </p:nvSpPr>
        <p:spPr bwMode="auto">
          <a:xfrm>
            <a:off x="251520" y="248727"/>
            <a:ext cx="712879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defRPr/>
            </a:pPr>
            <a:r>
              <a:rPr lang="en-US" altLang="ko-KR" sz="2400" b="1" dirty="0" smtClean="0">
                <a:latin typeface="+mn-ea"/>
              </a:rPr>
              <a:t>3-1.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’</a:t>
            </a:r>
            <a:r>
              <a:rPr lang="en-US" altLang="ko-KR" sz="2400" b="1" dirty="0" smtClean="0">
                <a:latin typeface="+mn-ea"/>
              </a:rPr>
              <a:t>25</a:t>
            </a:r>
            <a:r>
              <a:rPr lang="ko-KR" altLang="en-US" sz="2400" b="1" dirty="0" smtClean="0">
                <a:latin typeface="+mn-ea"/>
              </a:rPr>
              <a:t>년 법인 추진 전략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326517" y="3718133"/>
            <a:ext cx="2754789" cy="27352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72000" rIns="72000" bIns="7200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altLang="ko-KR" sz="1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자동화 설비 효율 관리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  <a:p>
            <a:pPr lvl="0"/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.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SMD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91%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, AXIAL/RADIAL 85%</a:t>
            </a: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. PART 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교체주기 예측 관리</a:t>
            </a:r>
          </a:p>
          <a:p>
            <a:pPr lvl="0"/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  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. MOUNT </a:t>
            </a:r>
            <a:r>
              <a:rPr lang="ko-KR" altLang="en-US" sz="1000" dirty="0">
                <a:solidFill>
                  <a:prstClr val="black"/>
                </a:solidFill>
                <a:latin typeface="+mn-ea"/>
              </a:rPr>
              <a:t>성능유지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/ IMT PART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</a:rPr>
              <a:t>개선</a:t>
            </a:r>
            <a:endParaRPr lang="en-US" altLang="ko-KR" sz="1000" dirty="0" smtClean="0">
              <a:solidFill>
                <a:prstClr val="black"/>
              </a:solidFill>
              <a:latin typeface="+mn-ea"/>
            </a:endParaRPr>
          </a:p>
          <a:p>
            <a:pPr lvl="0"/>
            <a:endParaRPr lang="en-US" altLang="ko-KR" sz="300" dirty="0">
              <a:solidFill>
                <a:prstClr val="black"/>
              </a:solidFill>
              <a:latin typeface="+mn-ea"/>
            </a:endParaRPr>
          </a:p>
          <a:p>
            <a:pPr lvl="0"/>
            <a:endParaRPr lang="en-US" altLang="ko-KR" sz="300" b="1" dirty="0" smtClean="0">
              <a:solidFill>
                <a:srgbClr val="0000FF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직행율 개선</a:t>
            </a:r>
            <a:endParaRPr lang="en-US" altLang="ko-KR" sz="1200" b="1" dirty="0">
              <a:solidFill>
                <a:srgbClr val="0000FF"/>
              </a:solidFill>
              <a:latin typeface="+mn-ea"/>
            </a:endParaRPr>
          </a:p>
          <a:p>
            <a:pPr lvl="0"/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  </a:t>
            </a:r>
            <a:r>
              <a:rPr lang="en-US" altLang="ko-KR" sz="1000" dirty="0" smtClean="0">
                <a:latin typeface="+mn-ea"/>
              </a:rPr>
              <a:t>. SMP SPI 99%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↑, TA FT2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직행율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97%</a:t>
            </a:r>
            <a:r>
              <a:rPr lang="en-US" altLang="ko-KR" sz="1000" dirty="0">
                <a:latin typeface="맑은 고딕" panose="020B0503020000020004" pitchFamily="50" charset="-127"/>
              </a:rPr>
              <a:t> ↑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/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. AOI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직행율 ▷ 자동화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dirty="0" smtClean="0">
                <a:latin typeface="맑은 고딕" panose="020B0503020000020004" pitchFamily="50" charset="-127"/>
              </a:rPr>
              <a:t>92%) ,Main(95%)</a:t>
            </a:r>
            <a:endParaRPr lang="ko-KR" altLang="en-US" sz="1000" dirty="0"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endParaRPr lang="en-US" altLang="ko-KR" sz="300" b="1" dirty="0" smtClean="0">
              <a:solidFill>
                <a:srgbClr val="0000FF"/>
              </a:solidFill>
              <a:latin typeface="+mn-ea"/>
            </a:endParaRPr>
          </a:p>
          <a:p>
            <a:pPr lvl="0"/>
            <a:endParaRPr lang="en-US" altLang="ko-KR" sz="3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공정 자동화 추진 및 운영 최적화</a:t>
            </a:r>
            <a:endParaRPr lang="en-US" altLang="ko-KR" sz="1050" dirty="0" smtClean="0">
              <a:solidFill>
                <a:srgbClr val="0000FF"/>
              </a:solidFill>
              <a:latin typeface="+mn-ea"/>
            </a:endParaRP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 .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TA Case Visual Automation</a:t>
            </a: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  .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별매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Manual Line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부분 자동화 추진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  . TA Bonding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자동화 확대 적용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  . TA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융착 자동화 </a:t>
            </a:r>
            <a:endParaRPr lang="en-US" altLang="ko-KR" sz="10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326516" y="3096890"/>
            <a:ext cx="2754790" cy="5454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36000" tIns="72000" rIns="36000" bIns="7200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ea typeface="맑은 고딕" pitchFamily="50" charset="-127"/>
              </a:rPr>
              <a:t>생산성 향상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ea typeface="맑은 고딕" pitchFamily="50" charset="-127"/>
              </a:rPr>
              <a:t>10%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uLnTx/>
                <a:uFillTx/>
                <a:ea typeface="맑은 고딕" pitchFamily="50" charset="-127"/>
              </a:rPr>
              <a:t>향상</a:t>
            </a:r>
            <a:endParaRPr kumimoji="0" lang="en-US" altLang="ko-KR" sz="1400" b="1" i="0" u="none" strike="noStrike" kern="0" cap="none" spc="0" normalizeH="0" noProof="0" dirty="0" smtClean="0">
              <a:ln>
                <a:noFill/>
              </a:ln>
              <a:uLnTx/>
              <a:uFillTx/>
              <a:ea typeface="맑은 고딕" pitchFamily="50" charset="-127"/>
            </a:endParaRPr>
          </a:p>
          <a:p>
            <a:pPr algn="ctr"/>
            <a:r>
              <a:rPr lang="en-US" altLang="ko-KR" sz="1400" b="1" dirty="0" smtClean="0">
                <a:latin typeface="+mn-ea"/>
              </a:rPr>
              <a:t>ST</a:t>
            </a:r>
            <a:r>
              <a:rPr lang="ko-KR" altLang="en-US" sz="1400" b="1" dirty="0" smtClean="0">
                <a:latin typeface="+mn-ea"/>
              </a:rPr>
              <a:t>효율 </a:t>
            </a:r>
            <a:r>
              <a:rPr lang="en-US" altLang="ko-KR" sz="1400" b="1" dirty="0" smtClean="0">
                <a:latin typeface="+mn-ea"/>
              </a:rPr>
              <a:t>116% </a:t>
            </a:r>
            <a:r>
              <a:rPr lang="ko-KR" altLang="en-US" sz="1400" b="1" dirty="0">
                <a:latin typeface="+mn-ea"/>
              </a:rPr>
              <a:t>초과 달성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526083" y="3105999"/>
            <a:ext cx="2754790" cy="5372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36000" tIns="72000" rIns="36000" bIns="7200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맑은 고딕" pitchFamily="50" charset="-127"/>
              </a:rPr>
              <a:t>고객 유출 품질 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맑은 고딕" pitchFamily="50" charset="-127"/>
              </a:rPr>
              <a:t>ZERO</a:t>
            </a:r>
            <a:endParaRPr lang="en-US" altLang="ko-KR" sz="1400" b="1" kern="0" dirty="0" smtClean="0">
              <a:solidFill>
                <a:sysClr val="windowText" lastClr="000000"/>
              </a:solidFill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맑은 고딕" pitchFamily="50" charset="-127"/>
              </a:rPr>
              <a:t>공정 품질</a:t>
            </a:r>
            <a:r>
              <a:rPr kumimoji="0" lang="ko-KR" altLang="en-US" sz="14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맑은 고딕" pitchFamily="50" charset="-127"/>
              </a:rPr>
              <a:t> 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ea typeface="맑은 고딕" pitchFamily="50" charset="-127"/>
              </a:rPr>
              <a:t>개선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uLnTx/>
              <a:uFillTx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136396" y="3093060"/>
            <a:ext cx="2750858" cy="55439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lIns="36000" tIns="72000" rIns="36000" bIns="72000" anchor="ctr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kern="0" noProof="0" dirty="0" smtClean="0">
                <a:solidFill>
                  <a:sysClr val="windowText" lastClr="000000"/>
                </a:solidFill>
                <a:ea typeface="맑은 고딕" pitchFamily="50" charset="-127"/>
              </a:rPr>
              <a:t>재공</a:t>
            </a:r>
            <a:r>
              <a:rPr lang="en-US" altLang="ko-KR" sz="1400" b="1" kern="0" noProof="0" dirty="0" smtClean="0">
                <a:solidFill>
                  <a:sysClr val="windowText" lastClr="000000"/>
                </a:solidFill>
                <a:ea typeface="맑은 고딕" pitchFamily="50" charset="-127"/>
              </a:rPr>
              <a:t>/</a:t>
            </a:r>
            <a:r>
              <a:rPr lang="ko-KR" altLang="en-US" sz="1400" b="1" kern="0" noProof="0" dirty="0" smtClean="0">
                <a:solidFill>
                  <a:sysClr val="windowText" lastClr="000000"/>
                </a:solidFill>
                <a:ea typeface="맑은 고딕" pitchFamily="50" charset="-127"/>
              </a:rPr>
              <a:t>재고 일수 단축</a:t>
            </a:r>
            <a:endParaRPr lang="en-US" altLang="ko-KR" sz="1400" b="1" kern="0" noProof="0" dirty="0" smtClean="0">
              <a:solidFill>
                <a:sysClr val="windowText" lastClr="000000"/>
              </a:solidFill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kern="0" dirty="0" smtClean="0">
                <a:solidFill>
                  <a:sysClr val="windowText" lastClr="000000"/>
                </a:solidFill>
                <a:ea typeface="맑은 고딕" pitchFamily="50" charset="-127"/>
              </a:rPr>
              <a:t>COPQ </a:t>
            </a:r>
            <a:r>
              <a:rPr lang="ko-KR" altLang="en-US" sz="1400" b="1" kern="0" dirty="0" smtClean="0">
                <a:solidFill>
                  <a:sysClr val="windowText" lastClr="000000"/>
                </a:solidFill>
                <a:ea typeface="맑은 고딕" pitchFamily="50" charset="-127"/>
              </a:rPr>
              <a:t>절감 </a:t>
            </a:r>
            <a:r>
              <a:rPr lang="en-US" altLang="ko-KR" sz="1400" b="1" kern="0" dirty="0" smtClean="0">
                <a:solidFill>
                  <a:sysClr val="windowText" lastClr="000000"/>
                </a:solidFill>
                <a:ea typeface="맑은 고딕" pitchFamily="50" charset="-127"/>
              </a:rPr>
              <a:t>, </a:t>
            </a:r>
            <a:r>
              <a:rPr lang="ko-KR" altLang="en-US" sz="1400" b="1" kern="0" dirty="0" smtClean="0">
                <a:solidFill>
                  <a:sysClr val="windowText" lastClr="000000"/>
                </a:solidFill>
                <a:ea typeface="맑은 고딕" pitchFamily="50" charset="-127"/>
              </a:rPr>
              <a:t>경비 절감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uLnTx/>
              <a:uFillTx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23704" y="3718133"/>
            <a:ext cx="2757169" cy="27352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72000" rIns="72000" bIns="7200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MQIS </a:t>
            </a: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하반기 건수 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_ 5</a:t>
            </a: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건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↓</a:t>
            </a:r>
            <a:endParaRPr lang="en-US" altLang="ko-KR" sz="1050" b="1" dirty="0">
              <a:solidFill>
                <a:srgbClr val="0000FF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  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. 9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월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, 10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월 등록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Zero Day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추진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   . IN BOX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모델 외관 불량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Zero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도전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endParaRPr lang="en-US" altLang="ko-KR" sz="10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   .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중량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,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이음 유출 품질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Zero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화 유지</a:t>
            </a:r>
            <a:r>
              <a:rPr lang="en-US" altLang="ko-KR" sz="1050" dirty="0">
                <a:solidFill>
                  <a:prstClr val="black"/>
                </a:solidFill>
                <a:latin typeface="맑은 고딕" panose="020B0503020000020004" pitchFamily="50" charset="-127"/>
              </a:rPr>
              <a:t>.</a:t>
            </a:r>
          </a:p>
          <a:p>
            <a:pPr lvl="0"/>
            <a:endParaRPr lang="en-US" altLang="ko-KR" sz="500" b="1" dirty="0" smtClean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월 단위 개선 활동 유지</a:t>
            </a:r>
            <a:endParaRPr lang="en-US" altLang="ko-KR" sz="1200" b="1" dirty="0">
              <a:solidFill>
                <a:srgbClr val="0000FF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1000" dirty="0">
                <a:solidFill>
                  <a:srgbClr val="0000FF"/>
                </a:solidFill>
              </a:rPr>
              <a:t>   </a:t>
            </a:r>
            <a:r>
              <a:rPr lang="en-US" altLang="ko-KR" sz="1000" dirty="0">
                <a:solidFill>
                  <a:srgbClr val="0000FF"/>
                </a:solidFill>
                <a:latin typeface="맑은 고딕" panose="020B0503020000020004" pitchFamily="50" charset="-127"/>
              </a:rPr>
              <a:t>.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Case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입고 품질 개선 활동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[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500PPM]</a:t>
            </a: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. 2SHOT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검사 활동을 통한 금형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PM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활동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 .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외관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TF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활동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[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매주 수요일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]</a:t>
            </a: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  .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공정 불량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Trend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분석 및 개선 활동</a:t>
            </a:r>
            <a:endParaRPr lang="en-US" altLang="ko-KR" sz="1000" dirty="0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/>
            <a:endParaRPr lang="en-US" altLang="ko-KR" sz="300" dirty="0">
              <a:solidFill>
                <a:srgbClr val="0000FF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ko-KR" altLang="en-US" sz="300" b="1" dirty="0" smtClean="0">
                <a:solidFill>
                  <a:prstClr val="black"/>
                </a:solidFill>
                <a:latin typeface="돋움" panose="020B0600000101010101" pitchFamily="50" charset="-127"/>
                <a:ea typeface="돋움" panose="020B0600000101010101" pitchFamily="50" charset="-127"/>
                <a:sym typeface="Wingdings" panose="05000000000000000000" pitchFamily="2" charset="2"/>
              </a:rPr>
              <a:t> </a:t>
            </a:r>
            <a:endParaRPr lang="en-US" altLang="ko-KR" sz="300" b="1" dirty="0" smtClean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0000FF"/>
                </a:solidFill>
                <a:latin typeface="+mn-ea"/>
              </a:rPr>
              <a:t>공정 불량율 개선</a:t>
            </a:r>
            <a:endParaRPr lang="ko-KR" altLang="en-US" sz="1200" b="1" dirty="0">
              <a:solidFill>
                <a:srgbClr val="0000FF"/>
              </a:solidFill>
              <a:latin typeface="+mn-ea"/>
            </a:endParaRPr>
          </a:p>
          <a:p>
            <a:pPr lvl="0"/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  </a:t>
            </a:r>
            <a:r>
              <a:rPr lang="en-US" altLang="ko-KR" sz="1000" dirty="0" smtClean="0">
                <a:latin typeface="+mn-ea"/>
              </a:rPr>
              <a:t>. TA </a:t>
            </a:r>
            <a:r>
              <a:rPr lang="ko-KR" altLang="en-US" sz="1000" dirty="0" smtClean="0">
                <a:latin typeface="+mn-ea"/>
              </a:rPr>
              <a:t>공정 불량 개선 </a:t>
            </a:r>
            <a:r>
              <a:rPr lang="en-US" altLang="ko-KR" sz="1000" dirty="0" smtClean="0">
                <a:latin typeface="+mn-ea"/>
              </a:rPr>
              <a:t>_  6,070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PPM</a:t>
            </a: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  . SMPS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</a:rPr>
              <a:t>공정 불량 개선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_ 3,012PPM</a:t>
            </a: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  . ADT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</a:rPr>
              <a:t>공정 불량 개선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_ 1,562PPM</a:t>
            </a:r>
          </a:p>
          <a:p>
            <a:pPr lvl="0"/>
            <a:endParaRPr lang="en-US" altLang="ko-KR" sz="200" b="1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141456" y="3718133"/>
            <a:ext cx="2763826" cy="27352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72000" tIns="72000" rIns="72000" bIns="7200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재공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재고 목표 달성</a:t>
            </a:r>
          </a:p>
          <a:p>
            <a:pPr lvl="0"/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  . </a:t>
            </a:r>
            <a:r>
              <a:rPr lang="ko-KR" altLang="en-US" sz="1000" b="1" dirty="0">
                <a:latin typeface="+mn-ea"/>
              </a:rPr>
              <a:t>원자재 </a:t>
            </a:r>
            <a:r>
              <a:rPr lang="en-US" altLang="ko-KR" sz="1000" b="1" dirty="0">
                <a:latin typeface="+mn-ea"/>
              </a:rPr>
              <a:t>10.4</a:t>
            </a:r>
            <a:r>
              <a:rPr lang="ko-KR" altLang="en-US" sz="1000" b="1" dirty="0">
                <a:latin typeface="+mn-ea"/>
              </a:rPr>
              <a:t>일↓ </a:t>
            </a:r>
            <a:r>
              <a:rPr lang="en-US" altLang="ko-KR" sz="1000" b="1" dirty="0">
                <a:latin typeface="+mn-ea"/>
              </a:rPr>
              <a:t>/ </a:t>
            </a:r>
            <a:r>
              <a:rPr lang="ko-KR" altLang="en-US" sz="1000" b="1" dirty="0">
                <a:latin typeface="+mn-ea"/>
              </a:rPr>
              <a:t>완제품 </a:t>
            </a:r>
            <a:r>
              <a:rPr lang="en-US" altLang="ko-KR" sz="1000" b="1" dirty="0">
                <a:latin typeface="+mn-ea"/>
              </a:rPr>
              <a:t>6.0</a:t>
            </a:r>
            <a:r>
              <a:rPr lang="ko-KR" altLang="en-US" sz="1000" b="1" dirty="0">
                <a:latin typeface="+mn-ea"/>
              </a:rPr>
              <a:t>일 ↓</a:t>
            </a:r>
            <a:endParaRPr lang="en-US" altLang="ko-KR" sz="1000" b="1" dirty="0">
              <a:latin typeface="+mn-ea"/>
            </a:endParaRPr>
          </a:p>
          <a:p>
            <a:pPr lvl="0"/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. 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공정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(4.2</a:t>
            </a:r>
            <a:r>
              <a:rPr lang="ko-KR" altLang="en-US" sz="1000" b="1" dirty="0">
                <a:solidFill>
                  <a:prstClr val="black"/>
                </a:solidFill>
                <a:latin typeface="+mn-ea"/>
              </a:rPr>
              <a:t>일</a:t>
            </a:r>
            <a:r>
              <a:rPr lang="ko-KR" altLang="en-US" sz="1000" b="1" dirty="0" smtClean="0">
                <a:solidFill>
                  <a:prstClr val="black"/>
                </a:solidFill>
                <a:latin typeface="+mn-ea"/>
              </a:rPr>
              <a:t>↓</a:t>
            </a:r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)_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</a:rPr>
              <a:t>자동화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</a:rPr>
              <a:t>1.8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</a:rPr>
              <a:t>일↓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</a:rPr>
              <a:t>반제품 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</a:rPr>
              <a:t>2.4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</a:rPr>
              <a:t>일↓</a:t>
            </a:r>
            <a:endParaRPr lang="en-US" altLang="ko-KR" sz="900" b="1" dirty="0" smtClean="0">
              <a:solidFill>
                <a:prstClr val="black"/>
              </a:solidFill>
              <a:latin typeface="+mn-ea"/>
            </a:endParaRPr>
          </a:p>
          <a:p>
            <a:pPr lvl="0"/>
            <a:r>
              <a:rPr lang="en-US" altLang="ko-KR" sz="9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</a:rPr>
              <a:t> . 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</a:rPr>
              <a:t>현장 환경 개선 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</a:rPr>
              <a:t>_ Lay Out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</a:rPr>
              <a:t>변경 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</a:rPr>
              <a:t>( </a:t>
            </a:r>
            <a:r>
              <a:rPr lang="ko-KR" altLang="en-US" sz="900" b="1" dirty="0" smtClean="0">
                <a:solidFill>
                  <a:prstClr val="black"/>
                </a:solidFill>
                <a:latin typeface="+mn-ea"/>
              </a:rPr>
              <a:t>선입선출 고려</a:t>
            </a:r>
            <a:r>
              <a:rPr lang="en-US" altLang="ko-KR" sz="900" b="1" dirty="0" smtClean="0">
                <a:solidFill>
                  <a:prstClr val="black"/>
                </a:solidFill>
                <a:latin typeface="+mn-ea"/>
              </a:rPr>
              <a:t>)</a:t>
            </a:r>
            <a:endParaRPr lang="en-US" altLang="ko-KR" sz="900" b="1" dirty="0">
              <a:solidFill>
                <a:prstClr val="black"/>
              </a:solidFill>
              <a:latin typeface="+mn-ea"/>
            </a:endParaRPr>
          </a:p>
          <a:p>
            <a:pPr lvl="0"/>
            <a:endParaRPr lang="en-US" altLang="ko-KR" sz="200" b="1" dirty="0">
              <a:solidFill>
                <a:prstClr val="black"/>
              </a:solidFill>
              <a:latin typeface="+mn-ea"/>
            </a:endParaRPr>
          </a:p>
          <a:p>
            <a:pPr lvl="0"/>
            <a:endParaRPr lang="en-US" altLang="ko-KR" sz="2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제조 경비 절감 </a:t>
            </a:r>
            <a:endParaRPr lang="en-US" altLang="ko-KR" sz="1000" b="1" dirty="0">
              <a:solidFill>
                <a:srgbClr val="0000FF"/>
              </a:solidFill>
              <a:latin typeface="+mn-ea"/>
            </a:endParaRPr>
          </a:p>
          <a:p>
            <a:pPr lvl="0"/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  </a:t>
            </a: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.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Infra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</a:rPr>
              <a:t>법인 자생력 확보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</a:rPr>
              <a:t>현지 제작 확대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</a:rPr>
              <a:t>)</a:t>
            </a:r>
          </a:p>
          <a:p>
            <a:pPr lvl="0"/>
            <a:r>
              <a:rPr lang="en-US" altLang="ko-KR" sz="1000" b="1" dirty="0" smtClean="0">
                <a:solidFill>
                  <a:prstClr val="black"/>
                </a:solidFill>
                <a:latin typeface="+mn-ea"/>
              </a:rPr>
              <a:t>   . </a:t>
            </a:r>
            <a:r>
              <a:rPr lang="en-US" altLang="ko-KR" sz="1000" dirty="0">
                <a:latin typeface="맑은 고딕" panose="020B0503020000020004" pitchFamily="50" charset="-127"/>
              </a:rPr>
              <a:t>MES/EMI </a:t>
            </a:r>
            <a:r>
              <a:rPr lang="ko-KR" altLang="en-US" sz="1000" dirty="0">
                <a:latin typeface="맑은 고딕" panose="020B0503020000020004" pitchFamily="50" charset="-127"/>
              </a:rPr>
              <a:t>실적 </a:t>
            </a:r>
            <a:r>
              <a:rPr lang="en-US" altLang="ko-KR" sz="1000" dirty="0">
                <a:latin typeface="맑은 고딕" panose="020B0503020000020004" pitchFamily="50" charset="-127"/>
              </a:rPr>
              <a:t>DATA </a:t>
            </a:r>
            <a:r>
              <a:rPr lang="ko-KR" altLang="en-US" sz="1000" dirty="0">
                <a:latin typeface="맑은 고딕" panose="020B0503020000020004" pitchFamily="50" charset="-127"/>
              </a:rPr>
              <a:t>정합성 강화 </a:t>
            </a:r>
            <a:r>
              <a:rPr lang="ko-KR" altLang="en-US" sz="1000" dirty="0" smtClean="0">
                <a:latin typeface="맑은 고딕" panose="020B0503020000020004" pitchFamily="50" charset="-127"/>
              </a:rPr>
              <a:t>개선</a:t>
            </a:r>
            <a:endParaRPr lang="en-US" altLang="ko-KR" sz="1000" dirty="0" smtClean="0">
              <a:latin typeface="맑은 고딕" panose="020B0503020000020004" pitchFamily="50" charset="-127"/>
            </a:endParaRPr>
          </a:p>
          <a:p>
            <a:pPr lvl="0" fontAlgn="ctr">
              <a:defRPr/>
            </a:pPr>
            <a:endParaRPr lang="ko-KR" altLang="en-US" sz="300" dirty="0">
              <a:latin typeface="맑은 고딕" panose="020B0503020000020004" pitchFamily="50" charset="-127"/>
            </a:endParaRPr>
          </a:p>
          <a:p>
            <a:pPr lvl="0"/>
            <a:endParaRPr lang="en-US" altLang="ko-KR" sz="200" b="1" dirty="0">
              <a:solidFill>
                <a:prstClr val="black"/>
              </a:solidFill>
              <a:latin typeface="+mn-ea"/>
            </a:endParaRPr>
          </a:p>
          <a:p>
            <a:pPr lvl="0"/>
            <a:endParaRPr lang="ko-KR" altLang="en-US" sz="200" b="1" dirty="0">
              <a:solidFill>
                <a:prstClr val="black"/>
              </a:solidFill>
              <a:latin typeface="+mn-ea"/>
            </a:endParaRPr>
          </a:p>
          <a:p>
            <a:pPr marL="36000" lvl="0" indent="-108000">
              <a:buFont typeface="Arial" panose="020B0604020202020204" pitchFamily="34" charset="0"/>
              <a:buChar char="•"/>
            </a:pPr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COPQ </a:t>
            </a: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개선</a:t>
            </a:r>
            <a:endParaRPr lang="en-US" altLang="ko-KR" sz="1200" b="1" dirty="0">
              <a:solidFill>
                <a:srgbClr val="0000FF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 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자동화 파손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부적합 폐기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_0.1%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↓</a:t>
            </a:r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/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   .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폐기율 </a:t>
            </a:r>
            <a:r>
              <a:rPr lang="en-US" altLang="ko-KR" sz="10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_ </a:t>
            </a:r>
            <a:r>
              <a:rPr lang="en-US" altLang="ko-KR" sz="10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140PPM </a:t>
            </a:r>
            <a:r>
              <a:rPr lang="ko-KR" altLang="en-US" sz="10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↓</a:t>
            </a:r>
            <a:endParaRPr lang="en-US" altLang="ko-KR" sz="10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45879" y="3068960"/>
            <a:ext cx="46679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smtClean="0">
                <a:latin typeface="+mn-ea"/>
                <a:ea typeface="+mn-ea"/>
              </a:rPr>
              <a:t>법인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r>
              <a:rPr lang="ko-KR" altLang="en-US" sz="1100" b="1" dirty="0" smtClean="0">
                <a:latin typeface="+mn-ea"/>
                <a:ea typeface="+mn-ea"/>
              </a:rPr>
              <a:t>전략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r>
              <a:rPr lang="ko-KR" altLang="en-US" sz="1100" b="1" dirty="0" smtClean="0">
                <a:latin typeface="+mn-ea"/>
                <a:ea typeface="+mn-ea"/>
              </a:rPr>
              <a:t>목표</a:t>
            </a:r>
            <a:endParaRPr lang="ko-KR" altLang="en-US" sz="1100" b="1" dirty="0">
              <a:latin typeface="+mn-ea"/>
              <a:ea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43029" y="3645024"/>
            <a:ext cx="46679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b="1" dirty="0" smtClean="0">
                <a:latin typeface="+mn-ea"/>
                <a:ea typeface="+mn-ea"/>
              </a:rPr>
              <a:t>핵심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r>
              <a:rPr lang="ko-KR" altLang="en-US" sz="1100" b="1" dirty="0" smtClean="0">
                <a:latin typeface="+mn-ea"/>
              </a:rPr>
              <a:t>추진</a:t>
            </a:r>
            <a:endParaRPr lang="en-US" altLang="ko-KR" sz="1100" b="1" dirty="0" smtClean="0">
              <a:latin typeface="+mn-ea"/>
            </a:endParaRPr>
          </a:p>
          <a:p>
            <a:r>
              <a:rPr lang="ko-KR" altLang="en-US" sz="1100" b="1" dirty="0" smtClean="0">
                <a:latin typeface="+mn-ea"/>
                <a:ea typeface="+mn-ea"/>
              </a:rPr>
              <a:t>과제</a:t>
            </a:r>
            <a:endParaRPr lang="ko-KR" altLang="en-US" sz="1100" b="1" dirty="0">
              <a:latin typeface="+mn-ea"/>
              <a:ea typeface="+mn-ea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1184888" y="816801"/>
            <a:ext cx="7072359" cy="1978566"/>
            <a:chOff x="1220888" y="867201"/>
            <a:chExt cx="7072359" cy="1978566"/>
          </a:xfrm>
        </p:grpSpPr>
        <p:pic>
          <p:nvPicPr>
            <p:cNvPr id="62" name="Picture 8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0888" y="2366088"/>
              <a:ext cx="1806575" cy="47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8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3129" y="2348880"/>
              <a:ext cx="1301750" cy="49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" name="Picture 8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526" y="2364657"/>
              <a:ext cx="1806575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5" name="그룹 64"/>
            <p:cNvGrpSpPr/>
            <p:nvPr/>
          </p:nvGrpSpPr>
          <p:grpSpPr>
            <a:xfrm>
              <a:off x="1275674" y="1359053"/>
              <a:ext cx="6919066" cy="1000131"/>
              <a:chOff x="1947475" y="89372"/>
              <a:chExt cx="7215238" cy="1000131"/>
            </a:xfrm>
          </p:grpSpPr>
          <p:sp>
            <p:nvSpPr>
              <p:cNvPr id="70" name="AutoShape 80"/>
              <p:cNvSpPr>
                <a:spLocks noChangeArrowheads="1"/>
              </p:cNvSpPr>
              <p:nvPr/>
            </p:nvSpPr>
            <p:spPr bwMode="auto">
              <a:xfrm>
                <a:off x="1947475" y="549482"/>
                <a:ext cx="7215238" cy="353127"/>
              </a:xfrm>
              <a:custGeom>
                <a:avLst/>
                <a:gdLst>
                  <a:gd name="G0" fmla="+- 737 0 0"/>
                  <a:gd name="G1" fmla="+- 21600 0 737"/>
                  <a:gd name="G2" fmla="*/ 737 1 2"/>
                  <a:gd name="G3" fmla="+- 21600 0 G2"/>
                  <a:gd name="G4" fmla="+/ 737 21600 2"/>
                  <a:gd name="G5" fmla="+/ G1 0 2"/>
                  <a:gd name="G6" fmla="*/ 21600 21600 737"/>
                  <a:gd name="G7" fmla="*/ G6 1 2"/>
                  <a:gd name="G8" fmla="+- 21600 0 G7"/>
                  <a:gd name="G9" fmla="*/ 21600 1 2"/>
                  <a:gd name="G10" fmla="+- 737 0 G9"/>
                  <a:gd name="G11" fmla="?: G10 G8 0"/>
                  <a:gd name="G12" fmla="?: G10 G7 21600"/>
                  <a:gd name="T0" fmla="*/ 21231 w 21600"/>
                  <a:gd name="T1" fmla="*/ 10800 h 21600"/>
                  <a:gd name="T2" fmla="*/ 10800 w 21600"/>
                  <a:gd name="T3" fmla="*/ 21600 h 21600"/>
                  <a:gd name="T4" fmla="*/ 369 w 21600"/>
                  <a:gd name="T5" fmla="*/ 10800 h 21600"/>
                  <a:gd name="T6" fmla="*/ 10800 w 21600"/>
                  <a:gd name="T7" fmla="*/ 0 h 21600"/>
                  <a:gd name="T8" fmla="*/ 2169 w 21600"/>
                  <a:gd name="T9" fmla="*/ 2169 h 21600"/>
                  <a:gd name="T10" fmla="*/ 19431 w 21600"/>
                  <a:gd name="T11" fmla="*/ 19431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737" y="21600"/>
                    </a:lnTo>
                    <a:lnTo>
                      <a:pt x="2086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1D1E1"/>
                  </a:gs>
                  <a:gs pos="50000">
                    <a:schemeClr val="bg1"/>
                  </a:gs>
                  <a:gs pos="100000">
                    <a:srgbClr val="C1D1E1"/>
                  </a:gs>
                </a:gsLst>
                <a:lin ang="0" scaled="1"/>
              </a:gra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71" name="Rectangle 81"/>
              <p:cNvSpPr>
                <a:spLocks noChangeArrowheads="1"/>
              </p:cNvSpPr>
              <p:nvPr/>
            </p:nvSpPr>
            <p:spPr bwMode="auto">
              <a:xfrm rot="10800000">
                <a:off x="1947475" y="515155"/>
                <a:ext cx="7215238" cy="45719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72" name="Freeform 66"/>
              <p:cNvSpPr>
                <a:spLocks/>
              </p:cNvSpPr>
              <p:nvPr/>
            </p:nvSpPr>
            <p:spPr bwMode="auto">
              <a:xfrm rot="10800000">
                <a:off x="3502773" y="89372"/>
                <a:ext cx="4089349" cy="957246"/>
              </a:xfrm>
              <a:custGeom>
                <a:avLst/>
                <a:gdLst/>
                <a:ahLst/>
                <a:cxnLst>
                  <a:cxn ang="0">
                    <a:pos x="1571" y="273"/>
                  </a:cxn>
                  <a:cxn ang="0">
                    <a:pos x="994" y="424"/>
                  </a:cxn>
                  <a:cxn ang="0">
                    <a:pos x="430" y="267"/>
                  </a:cxn>
                  <a:cxn ang="0">
                    <a:pos x="747" y="267"/>
                  </a:cxn>
                  <a:cxn ang="0">
                    <a:pos x="500" y="140"/>
                  </a:cxn>
                  <a:cxn ang="0">
                    <a:pos x="0" y="1"/>
                  </a:cxn>
                  <a:cxn ang="0">
                    <a:pos x="2022" y="0"/>
                  </a:cxn>
                  <a:cxn ang="0">
                    <a:pos x="1520" y="137"/>
                  </a:cxn>
                  <a:cxn ang="0">
                    <a:pos x="1260" y="267"/>
                  </a:cxn>
                  <a:cxn ang="0">
                    <a:pos x="1571" y="273"/>
                  </a:cxn>
                </a:cxnLst>
                <a:rect l="0" t="0" r="r" b="b"/>
                <a:pathLst>
                  <a:path w="2022" h="424">
                    <a:moveTo>
                      <a:pt x="1571" y="273"/>
                    </a:moveTo>
                    <a:lnTo>
                      <a:pt x="994" y="424"/>
                    </a:lnTo>
                    <a:lnTo>
                      <a:pt x="430" y="267"/>
                    </a:lnTo>
                    <a:lnTo>
                      <a:pt x="747" y="267"/>
                    </a:lnTo>
                    <a:cubicBezTo>
                      <a:pt x="747" y="267"/>
                      <a:pt x="635" y="188"/>
                      <a:pt x="500" y="140"/>
                    </a:cubicBezTo>
                    <a:cubicBezTo>
                      <a:pt x="257" y="47"/>
                      <a:pt x="0" y="1"/>
                      <a:pt x="0" y="1"/>
                    </a:cubicBezTo>
                    <a:lnTo>
                      <a:pt x="2022" y="0"/>
                    </a:lnTo>
                    <a:cubicBezTo>
                      <a:pt x="2022" y="0"/>
                      <a:pt x="1772" y="50"/>
                      <a:pt x="1520" y="137"/>
                    </a:cubicBezTo>
                    <a:cubicBezTo>
                      <a:pt x="1373" y="182"/>
                      <a:pt x="1260" y="267"/>
                      <a:pt x="1260" y="267"/>
                    </a:cubicBezTo>
                    <a:lnTo>
                      <a:pt x="1571" y="27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 rot="10800000">
                <a:off x="4320949" y="135320"/>
                <a:ext cx="2410177" cy="954183"/>
              </a:xfrm>
              <a:custGeom>
                <a:avLst/>
                <a:gdLst/>
                <a:ahLst/>
                <a:cxnLst>
                  <a:cxn ang="0">
                    <a:pos x="1147" y="272"/>
                  </a:cxn>
                  <a:cxn ang="0">
                    <a:pos x="570" y="423"/>
                  </a:cxn>
                  <a:cxn ang="0">
                    <a:pos x="6" y="266"/>
                  </a:cxn>
                  <a:cxn ang="0">
                    <a:pos x="323" y="266"/>
                  </a:cxn>
                  <a:cxn ang="0">
                    <a:pos x="200" y="143"/>
                  </a:cxn>
                  <a:cxn ang="0">
                    <a:pos x="0" y="0"/>
                  </a:cxn>
                  <a:cxn ang="0">
                    <a:pos x="1191" y="0"/>
                  </a:cxn>
                  <a:cxn ang="0">
                    <a:pos x="959" y="143"/>
                  </a:cxn>
                  <a:cxn ang="0">
                    <a:pos x="836" y="266"/>
                  </a:cxn>
                  <a:cxn ang="0">
                    <a:pos x="1147" y="272"/>
                  </a:cxn>
                </a:cxnLst>
                <a:rect l="0" t="0" r="r" b="b"/>
                <a:pathLst>
                  <a:path w="1191" h="423">
                    <a:moveTo>
                      <a:pt x="1147" y="272"/>
                    </a:moveTo>
                    <a:lnTo>
                      <a:pt x="570" y="423"/>
                    </a:lnTo>
                    <a:lnTo>
                      <a:pt x="6" y="266"/>
                    </a:lnTo>
                    <a:lnTo>
                      <a:pt x="323" y="266"/>
                    </a:lnTo>
                    <a:cubicBezTo>
                      <a:pt x="323" y="266"/>
                      <a:pt x="269" y="203"/>
                      <a:pt x="200" y="143"/>
                    </a:cubicBezTo>
                    <a:cubicBezTo>
                      <a:pt x="107" y="65"/>
                      <a:pt x="0" y="0"/>
                      <a:pt x="0" y="0"/>
                    </a:cubicBezTo>
                    <a:lnTo>
                      <a:pt x="1191" y="0"/>
                    </a:lnTo>
                    <a:cubicBezTo>
                      <a:pt x="1191" y="0"/>
                      <a:pt x="1070" y="62"/>
                      <a:pt x="959" y="143"/>
                    </a:cubicBezTo>
                    <a:cubicBezTo>
                      <a:pt x="893" y="191"/>
                      <a:pt x="836" y="266"/>
                      <a:pt x="836" y="266"/>
                    </a:cubicBezTo>
                    <a:lnTo>
                      <a:pt x="1147" y="27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EC2EA">
                      <a:gamma/>
                      <a:tint val="0"/>
                      <a:invGamma/>
                      <a:alpha val="0"/>
                    </a:srgbClr>
                  </a:gs>
                  <a:gs pos="100000">
                    <a:srgbClr val="9EC2EA"/>
                  </a:gs>
                </a:gsLst>
                <a:lin ang="5400000" scaled="1"/>
              </a:gradFill>
              <a:ln w="3175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5311437" y="1460245"/>
              <a:ext cx="2981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i="1" dirty="0" smtClean="0"/>
                <a:t>SMPS ▶</a:t>
              </a:r>
              <a:r>
                <a:rPr lang="en-US" altLang="ko-K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제조 경쟁력</a:t>
              </a: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1275674" y="1500826"/>
              <a:ext cx="28732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 ▶ </a:t>
              </a:r>
              <a:r>
                <a:rPr lang="ko-KR" altLang="en-US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고 품질</a:t>
              </a:r>
              <a:endParaRPr lang="en-US" altLang="ko-K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" name="AutoShape 17" descr="좁은 수평선"/>
            <p:cNvSpPr>
              <a:spLocks noChangeArrowheads="1"/>
            </p:cNvSpPr>
            <p:nvPr/>
          </p:nvSpPr>
          <p:spPr bwMode="auto">
            <a:xfrm>
              <a:off x="2447759" y="867201"/>
              <a:ext cx="4608513" cy="513113"/>
            </a:xfrm>
            <a:prstGeom prst="roundRect">
              <a:avLst>
                <a:gd name="adj" fmla="val 50000"/>
              </a:avLst>
            </a:prstGeom>
            <a:pattFill prst="narHorz">
              <a:fgClr>
                <a:srgbClr val="003399"/>
              </a:fgClr>
              <a:bgClr>
                <a:srgbClr val="0066CC"/>
              </a:bgClr>
            </a:pattFill>
            <a:ln w="9525">
              <a:solidFill>
                <a:srgbClr val="99CCFF"/>
              </a:solidFill>
              <a:round/>
              <a:headEnd/>
              <a:tailEnd/>
            </a:ln>
            <a:effectLst>
              <a:prstShdw prst="shdw17" dist="17961" dir="13500000">
                <a:srgbClr val="5C7A99"/>
              </a:prstShdw>
            </a:effectLst>
          </p:spPr>
          <p:txBody>
            <a:bodyPr wrap="none" anchor="ctr" anchorCtr="1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ko-KR" altLang="en-US" sz="2400" b="1" u="sng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HY헤드라인M" panose="02030600000101010101" pitchFamily="18" charset="-127"/>
                  <a:cs typeface="Times New Roman" panose="02020603050405020304" pitchFamily="18" charset="0"/>
                </a:rPr>
                <a:t>법인 운영의 최적화</a:t>
              </a:r>
              <a:endParaRPr kumimoji="0" lang="ko-KR" altLang="en-US" sz="1600" b="1" u="sng" dirty="0">
                <a:solidFill>
                  <a:srgbClr val="FFFF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282681" y="1428397"/>
              <a:ext cx="2824134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/>
                <a:t>공정 선진화</a:t>
              </a:r>
              <a:endParaRPr lang="en-US" altLang="ko-KR" sz="2000" b="1" dirty="0" smtClean="0"/>
            </a:p>
            <a:p>
              <a:pPr algn="ctr"/>
              <a:r>
                <a:rPr lang="en-US" altLang="ko-K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[ </a:t>
              </a:r>
              <a:r>
                <a:rPr lang="ko-KR" alt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자동화 </a:t>
              </a:r>
              <a:r>
                <a:rPr lang="en-US" altLang="ko-KR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]</a:t>
              </a:r>
              <a:endPara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74" name="AutoShape 20"/>
          <p:cNvSpPr>
            <a:spLocks noChangeArrowheads="1"/>
          </p:cNvSpPr>
          <p:nvPr/>
        </p:nvSpPr>
        <p:spPr bwMode="auto">
          <a:xfrm>
            <a:off x="3341324" y="2648045"/>
            <a:ext cx="2754790" cy="42226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75" name="AutoShape 23"/>
          <p:cNvSpPr>
            <a:spLocks noChangeArrowheads="1"/>
          </p:cNvSpPr>
          <p:nvPr/>
        </p:nvSpPr>
        <p:spPr bwMode="auto">
          <a:xfrm>
            <a:off x="6136218" y="2648045"/>
            <a:ext cx="2754790" cy="42226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76" name="AutoShape 75"/>
          <p:cNvSpPr>
            <a:spLocks noChangeArrowheads="1"/>
          </p:cNvSpPr>
          <p:nvPr/>
        </p:nvSpPr>
        <p:spPr bwMode="auto">
          <a:xfrm>
            <a:off x="526083" y="2646458"/>
            <a:ext cx="2754790" cy="422455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 sz="14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77" name="Text Box 26"/>
          <p:cNvSpPr txBox="1">
            <a:spLocks noChangeArrowheads="1"/>
          </p:cNvSpPr>
          <p:nvPr/>
        </p:nvSpPr>
        <p:spPr bwMode="auto">
          <a:xfrm>
            <a:off x="450750" y="2578077"/>
            <a:ext cx="27453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Q</a:t>
            </a:r>
            <a:r>
              <a:rPr lang="en-US" altLang="ko-KR" sz="12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uality </a:t>
            </a:r>
            <a:endParaRPr lang="en-US" altLang="ko-KR" sz="1200" b="1" dirty="0">
              <a:solidFill>
                <a:schemeClr val="bg1"/>
              </a:solidFill>
              <a:latin typeface="+mn-lt"/>
              <a:ea typeface="HY각헤드라인M" panose="02030600000101010101" pitchFamily="18" charset="-127"/>
            </a:endParaRPr>
          </a:p>
        </p:txBody>
      </p:sp>
      <p:sp>
        <p:nvSpPr>
          <p:cNvPr id="78" name="Text Box 26"/>
          <p:cNvSpPr txBox="1">
            <a:spLocks noChangeArrowheads="1"/>
          </p:cNvSpPr>
          <p:nvPr/>
        </p:nvSpPr>
        <p:spPr bwMode="auto">
          <a:xfrm>
            <a:off x="3366623" y="2588687"/>
            <a:ext cx="27041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P</a:t>
            </a:r>
            <a:r>
              <a:rPr lang="en-US" altLang="ko-KR" sz="12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roductivity</a:t>
            </a:r>
            <a:endParaRPr lang="en-US" altLang="ko-KR" sz="1200" b="1" dirty="0">
              <a:solidFill>
                <a:schemeClr val="bg1"/>
              </a:solidFill>
              <a:latin typeface="+mn-lt"/>
              <a:ea typeface="HY각헤드라인M" panose="02030600000101010101" pitchFamily="18" charset="-127"/>
            </a:endParaRPr>
          </a:p>
        </p:txBody>
      </p:sp>
      <p:sp>
        <p:nvSpPr>
          <p:cNvPr id="79" name="Text Box 26"/>
          <p:cNvSpPr txBox="1">
            <a:spLocks noChangeArrowheads="1"/>
          </p:cNvSpPr>
          <p:nvPr/>
        </p:nvSpPr>
        <p:spPr bwMode="auto">
          <a:xfrm>
            <a:off x="6195671" y="2578854"/>
            <a:ext cx="27096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defRPr/>
            </a:pPr>
            <a:r>
              <a:rPr lang="en-US" altLang="ko-KR" sz="28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I</a:t>
            </a:r>
            <a:r>
              <a:rPr lang="en-US" altLang="ko-KR" sz="14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nventory ,</a:t>
            </a:r>
            <a:r>
              <a:rPr lang="en-US" altLang="ko-KR" sz="28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C</a:t>
            </a:r>
            <a:r>
              <a:rPr lang="en-US" altLang="ko-KR" sz="1200" b="1" dirty="0" smtClean="0">
                <a:solidFill>
                  <a:schemeClr val="bg1"/>
                </a:solidFill>
                <a:latin typeface="+mn-lt"/>
                <a:ea typeface="HY각헤드라인M" panose="02030600000101010101" pitchFamily="18" charset="-127"/>
              </a:rPr>
              <a:t>ost</a:t>
            </a:r>
            <a:endParaRPr lang="en-US" altLang="ko-KR" sz="1200" dirty="0">
              <a:solidFill>
                <a:schemeClr val="bg1"/>
              </a:solidFill>
              <a:latin typeface="+mn-lt"/>
              <a:ea typeface="HY각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370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48727"/>
            <a:ext cx="712879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defRPr/>
            </a:pPr>
            <a:r>
              <a:rPr lang="en-US" altLang="ko-KR" sz="2400" b="1" dirty="0" smtClean="0">
                <a:latin typeface="+mn-ea"/>
              </a:rPr>
              <a:t>3-1.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’</a:t>
            </a:r>
            <a:r>
              <a:rPr lang="en-US" altLang="ko-KR" sz="2400" b="1" dirty="0" smtClean="0">
                <a:latin typeface="+mn-ea"/>
              </a:rPr>
              <a:t>25</a:t>
            </a:r>
            <a:r>
              <a:rPr lang="ko-KR" altLang="en-US" sz="2400" b="1" dirty="0" smtClean="0">
                <a:latin typeface="+mn-ea"/>
              </a:rPr>
              <a:t>년 중점 추진 전략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69" name="액자 68"/>
          <p:cNvSpPr/>
          <p:nvPr/>
        </p:nvSpPr>
        <p:spPr>
          <a:xfrm>
            <a:off x="330347" y="796238"/>
            <a:ext cx="1529771" cy="425067"/>
          </a:xfrm>
          <a:prstGeom prst="frame">
            <a:avLst>
              <a:gd name="adj1" fmla="val 17804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경 영 방 침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액자 69"/>
          <p:cNvSpPr/>
          <p:nvPr/>
        </p:nvSpPr>
        <p:spPr>
          <a:xfrm>
            <a:off x="2614402" y="794662"/>
            <a:ext cx="2016225" cy="425067"/>
          </a:xfrm>
          <a:prstGeom prst="frame">
            <a:avLst>
              <a:gd name="adj1" fmla="val 18063"/>
            </a:avLst>
          </a:prstGeom>
          <a:solidFill>
            <a:schemeClr val="tx2">
              <a:lumMod val="40000"/>
              <a:lumOff val="60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법인 핵심 전략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액자 70"/>
          <p:cNvSpPr/>
          <p:nvPr/>
        </p:nvSpPr>
        <p:spPr>
          <a:xfrm>
            <a:off x="6012160" y="796237"/>
            <a:ext cx="2592289" cy="425067"/>
          </a:xfrm>
          <a:prstGeom prst="frame">
            <a:avLst>
              <a:gd name="adj1" fmla="val 19918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세부 추진 전략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AutoShape 75"/>
          <p:cNvSpPr>
            <a:spLocks noChangeArrowheads="1"/>
          </p:cNvSpPr>
          <p:nvPr/>
        </p:nvSpPr>
        <p:spPr bwMode="auto">
          <a:xfrm>
            <a:off x="2267744" y="1568271"/>
            <a:ext cx="2709544" cy="654852"/>
          </a:xfrm>
          <a:prstGeom prst="roundRect">
            <a:avLst>
              <a:gd name="adj" fmla="val 14876"/>
            </a:avLst>
          </a:prstGeom>
          <a:solidFill>
            <a:schemeClr val="bg1"/>
          </a:solidFill>
          <a:ln w="12700">
            <a:solidFill>
              <a:srgbClr val="0000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◌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OH 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목표 달성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  <a:sym typeface="Wingdings" panose="05000000000000000000" pitchFamily="2" charset="2"/>
              </a:rPr>
              <a:t>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 5.1%</a:t>
            </a:r>
          </a:p>
          <a:p>
            <a:pPr eaLnBrk="1" hangingPunct="1"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   임율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/ 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가공비 목표 초과 달성</a:t>
            </a:r>
            <a:endParaRPr lang="en-US" altLang="ko-KR" sz="1200" b="1" dirty="0" smtClean="0">
              <a:solidFill>
                <a:prstClr val="black"/>
              </a:solidFill>
              <a:latin typeface="+mn-lt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     ( 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경비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수도광열비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소모품 비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)</a:t>
            </a:r>
          </a:p>
        </p:txBody>
      </p:sp>
      <p:sp>
        <p:nvSpPr>
          <p:cNvPr id="73" name="AutoShape 75"/>
          <p:cNvSpPr>
            <a:spLocks noChangeArrowheads="1"/>
          </p:cNvSpPr>
          <p:nvPr/>
        </p:nvSpPr>
        <p:spPr bwMode="auto">
          <a:xfrm>
            <a:off x="2267744" y="2481040"/>
            <a:ext cx="2709543" cy="617558"/>
          </a:xfrm>
          <a:prstGeom prst="roundRect">
            <a:avLst>
              <a:gd name="adj" fmla="val 14876"/>
            </a:avLst>
          </a:prstGeom>
          <a:solidFill>
            <a:schemeClr val="bg1"/>
          </a:solidFill>
          <a:ln w="1270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◌ 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효율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116%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달성</a:t>
            </a:r>
            <a:endParaRPr lang="en-US" altLang="ko-KR" sz="1200" b="1" dirty="0" smtClean="0">
              <a:solidFill>
                <a:prstClr val="black"/>
              </a:solidFill>
              <a:latin typeface="+mn-lt"/>
            </a:endParaRPr>
          </a:p>
          <a:p>
            <a:pPr eaLnBrk="1" hangingPunct="1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+mn-lt"/>
              </a:rPr>
              <a:t>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◌ 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Time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생산성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10%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향상</a:t>
            </a:r>
            <a:endParaRPr lang="ko-KR" altLang="en-US" sz="12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74" name="AutoShape 75"/>
          <p:cNvSpPr>
            <a:spLocks noChangeArrowheads="1"/>
          </p:cNvSpPr>
          <p:nvPr/>
        </p:nvSpPr>
        <p:spPr bwMode="auto">
          <a:xfrm>
            <a:off x="2267744" y="3334104"/>
            <a:ext cx="2709543" cy="644865"/>
          </a:xfrm>
          <a:prstGeom prst="roundRect">
            <a:avLst>
              <a:gd name="adj" fmla="val 14876"/>
            </a:avLst>
          </a:prstGeom>
          <a:solidFill>
            <a:schemeClr val="bg1"/>
          </a:solidFill>
          <a:ln w="12700">
            <a:solidFill>
              <a:schemeClr val="bg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◌ 재고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재공 보유일수 초과 달성</a:t>
            </a:r>
            <a:endParaRPr lang="en-US" altLang="ko-KR" sz="12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원자재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(10.4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일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)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완제품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(6.4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일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)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공정 재고 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( 4.2</a:t>
            </a:r>
            <a:r>
              <a:rPr lang="ko-KR" altLang="en-US" sz="1200" b="1" dirty="0" smtClean="0">
                <a:solidFill>
                  <a:prstClr val="black"/>
                </a:solidFill>
                <a:latin typeface="+mn-lt"/>
              </a:rPr>
              <a:t>일</a:t>
            </a:r>
            <a:r>
              <a:rPr lang="en-US" altLang="ko-KR" sz="1200" b="1" dirty="0" smtClean="0">
                <a:solidFill>
                  <a:prstClr val="black"/>
                </a:solidFill>
                <a:latin typeface="+mn-lt"/>
              </a:rPr>
              <a:t>)</a:t>
            </a:r>
            <a:endParaRPr lang="ko-KR" altLang="en-US" sz="12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75" name="AutoShape 75"/>
          <p:cNvSpPr>
            <a:spLocks noChangeArrowheads="1"/>
          </p:cNvSpPr>
          <p:nvPr/>
        </p:nvSpPr>
        <p:spPr bwMode="auto">
          <a:xfrm>
            <a:off x="2267745" y="4280584"/>
            <a:ext cx="2709542" cy="452443"/>
          </a:xfrm>
          <a:prstGeom prst="roundRect">
            <a:avLst>
              <a:gd name="adj" fmla="val 14876"/>
            </a:avLst>
          </a:prstGeom>
          <a:solidFill>
            <a:schemeClr val="bg1"/>
          </a:solidFill>
          <a:ln w="12700"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◌ 고객 유출 품질 관리</a:t>
            </a:r>
            <a:endParaRPr lang="en-US" altLang="ko-KR" sz="1200" b="1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hangingPunct="1"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공정불량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원자재불량 목표관리</a:t>
            </a:r>
            <a:endParaRPr lang="ko-KR" altLang="en-US" sz="1200" b="1" dirty="0">
              <a:solidFill>
                <a:prstClr val="black"/>
              </a:solidFill>
              <a:latin typeface="+mn-lt"/>
            </a:endParaRPr>
          </a:p>
        </p:txBody>
      </p:sp>
      <p:sp>
        <p:nvSpPr>
          <p:cNvPr id="76" name="AutoShape 75"/>
          <p:cNvSpPr>
            <a:spLocks noChangeArrowheads="1"/>
          </p:cNvSpPr>
          <p:nvPr/>
        </p:nvSpPr>
        <p:spPr bwMode="auto">
          <a:xfrm>
            <a:off x="2267745" y="5144680"/>
            <a:ext cx="2709542" cy="452443"/>
          </a:xfrm>
          <a:prstGeom prst="roundRect">
            <a:avLst>
              <a:gd name="adj" fmla="val 14876"/>
            </a:avLst>
          </a:prstGeom>
          <a:solidFill>
            <a:schemeClr val="bg1"/>
          </a:solidFill>
          <a:ln w="12700"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◌ 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COPQ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관리</a:t>
            </a:r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(61.4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백만원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0000FF"/>
              </a:solidFill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V="1">
            <a:off x="4965369" y="1427097"/>
            <a:ext cx="1064543" cy="453487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4965369" y="1637239"/>
            <a:ext cx="1076176" cy="243345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4965369" y="1880584"/>
            <a:ext cx="1076176" cy="2029877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>
            <a:off x="4965369" y="1880584"/>
            <a:ext cx="1076176" cy="0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/>
          <p:nvPr/>
        </p:nvCxnSpPr>
        <p:spPr>
          <a:xfrm>
            <a:off x="4965369" y="1880584"/>
            <a:ext cx="1076176" cy="219589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/>
          <p:nvPr/>
        </p:nvCxnSpPr>
        <p:spPr>
          <a:xfrm>
            <a:off x="4965369" y="1880584"/>
            <a:ext cx="1076176" cy="448831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4965369" y="1880584"/>
            <a:ext cx="1076176" cy="898365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4965369" y="1880584"/>
            <a:ext cx="1076176" cy="1110981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4965369" y="1880584"/>
            <a:ext cx="1076176" cy="663464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4965369" y="1880584"/>
            <a:ext cx="1076176" cy="1347656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4965369" y="1880584"/>
            <a:ext cx="1076176" cy="1574149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4965369" y="1880584"/>
            <a:ext cx="1076176" cy="2483713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4965369" y="1880584"/>
            <a:ext cx="1076176" cy="4327920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 flipV="1">
            <a:off x="4965368" y="1431753"/>
            <a:ext cx="1064544" cy="1342953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V="1">
            <a:off x="4965368" y="1885112"/>
            <a:ext cx="1064544" cy="889594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/>
          <p:nvPr/>
        </p:nvCxnSpPr>
        <p:spPr>
          <a:xfrm flipV="1">
            <a:off x="4965368" y="2098921"/>
            <a:ext cx="1076177" cy="675785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>
            <a:off x="4965368" y="2774706"/>
            <a:ext cx="1076177" cy="8770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4965368" y="2774706"/>
            <a:ext cx="1076177" cy="227120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4965368" y="2774706"/>
            <a:ext cx="1064544" cy="463898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 flipV="1">
            <a:off x="4965368" y="2554412"/>
            <a:ext cx="1064544" cy="220294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/>
          <p:nvPr/>
        </p:nvCxnSpPr>
        <p:spPr>
          <a:xfrm>
            <a:off x="4965368" y="2774706"/>
            <a:ext cx="1076177" cy="1135755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4965368" y="3641424"/>
            <a:ext cx="1076177" cy="712837"/>
          </a:xfrm>
          <a:prstGeom prst="straightConnector1">
            <a:avLst/>
          </a:prstGeom>
          <a:ln w="6350">
            <a:solidFill>
              <a:schemeClr val="bg2">
                <a:lumMod val="50000"/>
              </a:schemeClr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4965369" y="1880584"/>
            <a:ext cx="1076176" cy="2253383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4965368" y="4491693"/>
            <a:ext cx="1082670" cy="334270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 flipV="1">
            <a:off x="4965368" y="3228240"/>
            <a:ext cx="1064544" cy="1263453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V="1">
            <a:off x="4965368" y="3006655"/>
            <a:ext cx="1064544" cy="1485038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/>
          <p:cNvCxnSpPr/>
          <p:nvPr/>
        </p:nvCxnSpPr>
        <p:spPr>
          <a:xfrm>
            <a:off x="4965368" y="4491693"/>
            <a:ext cx="1064544" cy="1044352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/>
          <p:nvPr/>
        </p:nvCxnSpPr>
        <p:spPr>
          <a:xfrm flipV="1">
            <a:off x="4965368" y="2774046"/>
            <a:ext cx="1076177" cy="1717647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/>
          <p:nvPr/>
        </p:nvCxnSpPr>
        <p:spPr>
          <a:xfrm>
            <a:off x="4965368" y="4491693"/>
            <a:ext cx="1076177" cy="581231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>
            <a:off x="4965368" y="4491693"/>
            <a:ext cx="1064544" cy="792195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/>
          <p:nvPr/>
        </p:nvCxnSpPr>
        <p:spPr>
          <a:xfrm>
            <a:off x="4965368" y="5355789"/>
            <a:ext cx="1086152" cy="852715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/>
          <p:cNvCxnSpPr/>
          <p:nvPr/>
        </p:nvCxnSpPr>
        <p:spPr>
          <a:xfrm>
            <a:off x="4965368" y="5355789"/>
            <a:ext cx="1097057" cy="403766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/>
          <p:cNvCxnSpPr/>
          <p:nvPr/>
        </p:nvCxnSpPr>
        <p:spPr>
          <a:xfrm>
            <a:off x="4965368" y="5355789"/>
            <a:ext cx="1082670" cy="180256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flipV="1">
            <a:off x="4965368" y="5299922"/>
            <a:ext cx="1082670" cy="55867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/>
          <p:nvPr/>
        </p:nvCxnSpPr>
        <p:spPr>
          <a:xfrm>
            <a:off x="4965368" y="5355789"/>
            <a:ext cx="1091226" cy="641439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화살표 연결선 111"/>
          <p:cNvCxnSpPr>
            <a:stCxn id="118" idx="3"/>
            <a:endCxn id="72" idx="1"/>
          </p:cNvCxnSpPr>
          <p:nvPr/>
        </p:nvCxnSpPr>
        <p:spPr>
          <a:xfrm flipV="1">
            <a:off x="1863754" y="1895697"/>
            <a:ext cx="403990" cy="1087652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118" idx="3"/>
            <a:endCxn id="73" idx="1"/>
          </p:cNvCxnSpPr>
          <p:nvPr/>
        </p:nvCxnSpPr>
        <p:spPr>
          <a:xfrm flipV="1">
            <a:off x="1863754" y="2789819"/>
            <a:ext cx="403990" cy="19353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>
            <a:stCxn id="120" idx="3"/>
            <a:endCxn id="74" idx="1"/>
          </p:cNvCxnSpPr>
          <p:nvPr/>
        </p:nvCxnSpPr>
        <p:spPr>
          <a:xfrm flipV="1">
            <a:off x="1860119" y="3656537"/>
            <a:ext cx="407625" cy="261653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119" idx="3"/>
            <a:endCxn id="75" idx="1"/>
          </p:cNvCxnSpPr>
          <p:nvPr/>
        </p:nvCxnSpPr>
        <p:spPr>
          <a:xfrm>
            <a:off x="1866938" y="3443226"/>
            <a:ext cx="400807" cy="1063580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121" idx="3"/>
            <a:endCxn id="76" idx="1"/>
          </p:cNvCxnSpPr>
          <p:nvPr/>
        </p:nvCxnSpPr>
        <p:spPr>
          <a:xfrm>
            <a:off x="1860119" y="4379410"/>
            <a:ext cx="407626" cy="991492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23528" y="4676102"/>
            <a:ext cx="1536590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  <a:ea typeface="+mn-ea"/>
              </a:rPr>
              <a:t>재료비 절감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327164" y="2816076"/>
            <a:ext cx="1536590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O/H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  <a:ea typeface="+mn-ea"/>
              </a:rPr>
              <a:t>비율 개선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30348" y="3275953"/>
            <a:ext cx="1536590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+mn-ea"/>
              </a:rPr>
              <a:t>고객 체감 품질 향상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23529" y="3750917"/>
            <a:ext cx="1536590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  <a:ea typeface="+mn-ea"/>
              </a:rPr>
              <a:t>총 재고 일수 단축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323529" y="4212137"/>
            <a:ext cx="1536590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COPQ </a:t>
            </a:r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절감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31273" y="2356199"/>
            <a:ext cx="1536590" cy="334546"/>
          </a:xfrm>
          <a:prstGeom prst="rect">
            <a:avLst/>
          </a:prstGeom>
          <a:solidFill>
            <a:srgbClr val="0060B5"/>
          </a:solidFill>
          <a:ln>
            <a:solidFill>
              <a:srgbClr val="0060B5"/>
            </a:solidFill>
          </a:ln>
        </p:spPr>
        <p:txBody>
          <a:bodyPr wrap="none" lIns="36000" tIns="36000" rIns="36000" bIns="36000" anchor="ctr" anchorCtr="0">
            <a:no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  <a:latin typeface="+mn-ea"/>
                <a:ea typeface="+mn-ea"/>
              </a:rPr>
              <a:t>매출액 달성</a:t>
            </a:r>
            <a:endParaRPr lang="ko-KR" altLang="en-US" sz="800" b="1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23" name="직선 화살표 연결선 122"/>
          <p:cNvCxnSpPr>
            <a:stCxn id="122" idx="3"/>
            <a:endCxn id="73" idx="1"/>
          </p:cNvCxnSpPr>
          <p:nvPr/>
        </p:nvCxnSpPr>
        <p:spPr>
          <a:xfrm>
            <a:off x="1867863" y="2523472"/>
            <a:ext cx="399881" cy="266347"/>
          </a:xfrm>
          <a:prstGeom prst="straightConnector1">
            <a:avLst/>
          </a:prstGeom>
          <a:ln w="6350">
            <a:solidFill>
              <a:schemeClr val="tx1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4965369" y="1880584"/>
            <a:ext cx="1076176" cy="2753866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6007132" y="1278618"/>
            <a:ext cx="2879956" cy="5114665"/>
          </a:xfrm>
          <a:prstGeom prst="rect">
            <a:avLst/>
          </a:prstGeom>
          <a:noFill/>
          <a:ln w="9525">
            <a:noFill/>
            <a:prstDash val="sysDash"/>
          </a:ln>
        </p:spPr>
        <p:txBody>
          <a:bodyPr wrap="square" lIns="36000" tIns="0" rIns="36000" bIns="36000" anchor="t" anchorCtr="0">
            <a:spAutoFit/>
          </a:bodyPr>
          <a:lstStyle/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>
                <a:latin typeface="+mn-ea"/>
              </a:rPr>
              <a:t>SMD </a:t>
            </a:r>
            <a:r>
              <a:rPr lang="ko-KR" altLang="en-US" sz="1000" b="1" dirty="0" smtClean="0">
                <a:latin typeface="+mn-ea"/>
              </a:rPr>
              <a:t>효율 </a:t>
            </a:r>
            <a:r>
              <a:rPr lang="en-US" altLang="ko-KR" sz="1000" b="1" dirty="0" smtClean="0">
                <a:latin typeface="+mn-ea"/>
              </a:rPr>
              <a:t>91% </a:t>
            </a:r>
            <a:r>
              <a:rPr lang="ko-KR" altLang="en-US" sz="1000" b="1" dirty="0" smtClean="0">
                <a:latin typeface="+mn-ea"/>
              </a:rPr>
              <a:t>목표 개선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IMT </a:t>
            </a:r>
            <a:r>
              <a:rPr lang="ko-KR" altLang="en-US" sz="1000" b="1" dirty="0" smtClean="0">
                <a:latin typeface="+mn-ea"/>
              </a:rPr>
              <a:t>효율 </a:t>
            </a:r>
            <a:r>
              <a:rPr lang="en-US" altLang="ko-KR" sz="1000" b="1" dirty="0" smtClean="0">
                <a:latin typeface="+mn-ea"/>
              </a:rPr>
              <a:t>85% </a:t>
            </a:r>
            <a:r>
              <a:rPr lang="ko-KR" altLang="en-US" sz="1000" b="1" dirty="0" smtClean="0">
                <a:latin typeface="+mn-ea"/>
              </a:rPr>
              <a:t>유지 관리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MOUNT </a:t>
            </a:r>
            <a:r>
              <a:rPr lang="ko-KR" altLang="en-US" sz="1000" b="1" dirty="0" smtClean="0">
                <a:latin typeface="+mn-ea"/>
              </a:rPr>
              <a:t>성능유지 개선 운영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TA Case Visual Automation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별매 매뉴얼 라인 간이 자동화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TA Bonding </a:t>
            </a:r>
            <a:r>
              <a:rPr lang="ko-KR" altLang="en-US" sz="1000" b="1" dirty="0" smtClean="0">
                <a:latin typeface="+mn-ea"/>
              </a:rPr>
              <a:t>자동화 확대 적용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SMD AOI </a:t>
            </a:r>
            <a:r>
              <a:rPr lang="ko-KR" altLang="en-US" sz="1000" b="1" dirty="0" smtClean="0">
                <a:latin typeface="+mn-ea"/>
              </a:rPr>
              <a:t>직행율 개선</a:t>
            </a:r>
            <a:r>
              <a:rPr lang="en-US" altLang="ko-KR" sz="1000" b="1" dirty="0" smtClean="0">
                <a:latin typeface="+mn-ea"/>
              </a:rPr>
              <a:t>(87%-&gt;92%)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TA FT2 </a:t>
            </a:r>
            <a:r>
              <a:rPr lang="ko-KR" altLang="en-US" sz="1000" b="1" dirty="0" smtClean="0">
                <a:latin typeface="+mn-ea"/>
              </a:rPr>
              <a:t>직행율 향상</a:t>
            </a:r>
            <a:r>
              <a:rPr lang="en-US" altLang="ko-KR" sz="1000" b="1" dirty="0" smtClean="0">
                <a:latin typeface="+mn-ea"/>
              </a:rPr>
              <a:t>(95%</a:t>
            </a:r>
            <a:r>
              <a:rPr lang="en-US" altLang="ko-KR" sz="1000" b="1" dirty="0" smtClean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000" b="1" dirty="0" smtClean="0">
                <a:latin typeface="+mn-ea"/>
              </a:rPr>
              <a:t>97%)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수삽 </a:t>
            </a:r>
            <a:r>
              <a:rPr lang="en-US" altLang="ko-KR" sz="1000" b="1" dirty="0" smtClean="0">
                <a:latin typeface="+mn-ea"/>
              </a:rPr>
              <a:t>AOI</a:t>
            </a:r>
            <a:r>
              <a:rPr lang="ko-KR" altLang="en-US" sz="1000" b="1" dirty="0" smtClean="0">
                <a:latin typeface="+mn-ea"/>
              </a:rPr>
              <a:t>직행율 향상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PART </a:t>
            </a:r>
            <a:r>
              <a:rPr lang="ko-KR" altLang="en-US" sz="1000" b="1" dirty="0" smtClean="0">
                <a:latin typeface="+mn-ea"/>
              </a:rPr>
              <a:t>교체주기 예측 관리운영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MES/EMI </a:t>
            </a:r>
            <a:r>
              <a:rPr lang="ko-KR" altLang="en-US" sz="1000" b="1" dirty="0" smtClean="0">
                <a:latin typeface="+mn-ea"/>
              </a:rPr>
              <a:t>실적 </a:t>
            </a:r>
            <a:r>
              <a:rPr lang="en-US" altLang="ko-KR" sz="1000" b="1" dirty="0" smtClean="0">
                <a:latin typeface="+mn-ea"/>
              </a:rPr>
              <a:t>Data</a:t>
            </a:r>
            <a:r>
              <a:rPr lang="ko-KR" altLang="en-US" sz="1000" b="1" dirty="0" smtClean="0">
                <a:latin typeface="+mn-ea"/>
              </a:rPr>
              <a:t>정합성 강화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SMPS  </a:t>
            </a:r>
            <a:r>
              <a:rPr lang="ko-KR" altLang="en-US" sz="1000" b="1" dirty="0" smtClean="0">
                <a:latin typeface="+mn-ea"/>
              </a:rPr>
              <a:t>수삽 자동화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Infra  </a:t>
            </a:r>
            <a:r>
              <a:rPr lang="ko-KR" altLang="en-US" sz="1000" b="1" dirty="0" smtClean="0">
                <a:latin typeface="+mn-ea"/>
              </a:rPr>
              <a:t>법인 자생력 확보</a:t>
            </a:r>
            <a:r>
              <a:rPr lang="en-US" altLang="ko-KR" sz="1000" b="1" dirty="0" smtClean="0">
                <a:latin typeface="+mn-ea"/>
              </a:rPr>
              <a:t>(Infra </a:t>
            </a:r>
            <a:r>
              <a:rPr lang="ko-KR" altLang="en-US" sz="1000" b="1" dirty="0" smtClean="0">
                <a:latin typeface="+mn-ea"/>
              </a:rPr>
              <a:t>현지 제작</a:t>
            </a:r>
            <a:r>
              <a:rPr lang="en-US" altLang="ko-KR" sz="1000" b="1" dirty="0" smtClean="0">
                <a:latin typeface="+mn-ea"/>
              </a:rPr>
              <a:t>)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원자재 재고 일수 감축 </a:t>
            </a:r>
            <a:r>
              <a:rPr lang="en-US" altLang="ko-KR" sz="1000" b="1" dirty="0" smtClean="0">
                <a:latin typeface="+mn-ea"/>
              </a:rPr>
              <a:t>_ 10.4</a:t>
            </a:r>
            <a:r>
              <a:rPr lang="ko-KR" altLang="en-US" sz="1000" b="1" dirty="0">
                <a:latin typeface="+mn-ea"/>
              </a:rPr>
              <a:t>일</a:t>
            </a:r>
            <a:endParaRPr lang="en-US" altLang="ko-KR" sz="1000" b="1" dirty="0" smtClean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PCB </a:t>
            </a:r>
            <a:r>
              <a:rPr lang="ko-KR" altLang="en-US" sz="1000" b="1" dirty="0" smtClean="0">
                <a:latin typeface="+mn-ea"/>
              </a:rPr>
              <a:t>파손 폐기 유실 </a:t>
            </a:r>
            <a:r>
              <a:rPr lang="ko-KR" altLang="en-US" sz="1000" b="1" dirty="0">
                <a:latin typeface="+mn-ea"/>
              </a:rPr>
              <a:t>개</a:t>
            </a:r>
            <a:r>
              <a:rPr lang="ko-KR" altLang="en-US" sz="1000" b="1" dirty="0" smtClean="0">
                <a:latin typeface="+mn-ea"/>
              </a:rPr>
              <a:t>선 </a:t>
            </a:r>
            <a:r>
              <a:rPr lang="en-US" altLang="ko-KR" sz="1000" b="1" dirty="0" smtClean="0">
                <a:latin typeface="+mn-ea"/>
              </a:rPr>
              <a:t>( 0.01% )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MQIS </a:t>
            </a:r>
            <a:r>
              <a:rPr lang="en-US" altLang="ko-KR" sz="1000" b="1" dirty="0">
                <a:solidFill>
                  <a:srgbClr val="0000FF"/>
                </a:solidFill>
                <a:latin typeface="+mn-ea"/>
              </a:rPr>
              <a:t>5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건 미만 발생 관리 </a:t>
            </a:r>
            <a:endParaRPr lang="en-US" altLang="ko-KR" sz="1000" b="1" dirty="0" smtClean="0">
              <a:solidFill>
                <a:srgbClr val="0000FF"/>
              </a:solidFill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Case </a:t>
            </a:r>
            <a:r>
              <a:rPr lang="ko-KR" altLang="en-US" sz="1000" b="1" dirty="0" smtClean="0">
                <a:latin typeface="+mn-ea"/>
              </a:rPr>
              <a:t>원자재 불량율 개선 </a:t>
            </a:r>
            <a:r>
              <a:rPr lang="en-US" altLang="ko-KR" sz="1000" b="1" dirty="0" smtClean="0">
                <a:latin typeface="+mn-ea"/>
              </a:rPr>
              <a:t>_ 500PPM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000" b="1" dirty="0" smtClean="0">
                <a:latin typeface="+mn-ea"/>
              </a:rPr>
              <a:t>자동화 총공정 불량율 개선</a:t>
            </a:r>
            <a:r>
              <a:rPr lang="en-US" altLang="ko-KR" sz="1000" b="1" dirty="0" smtClean="0">
                <a:latin typeface="+mn-ea"/>
              </a:rPr>
              <a:t> _ 770PPM</a:t>
            </a:r>
            <a:endParaRPr lang="en-US" altLang="ko-KR" sz="1000" b="1" dirty="0">
              <a:latin typeface="+mn-ea"/>
            </a:endParaRP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TA </a:t>
            </a:r>
            <a:r>
              <a:rPr lang="ko-KR" altLang="en-US" sz="1000" b="1" dirty="0" smtClean="0">
                <a:latin typeface="+mn-ea"/>
              </a:rPr>
              <a:t>총공정 불량 개선</a:t>
            </a:r>
            <a:r>
              <a:rPr lang="en-US" altLang="ko-KR" sz="1000" b="1" dirty="0" smtClean="0">
                <a:latin typeface="+mn-ea"/>
              </a:rPr>
              <a:t>_ 6,070PPM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SMPS </a:t>
            </a:r>
            <a:r>
              <a:rPr lang="ko-KR" altLang="en-US" sz="1000" b="1" dirty="0" smtClean="0">
                <a:latin typeface="+mn-ea"/>
              </a:rPr>
              <a:t>총공정 불량 개선</a:t>
            </a:r>
            <a:r>
              <a:rPr lang="en-US" altLang="ko-KR" sz="1000" b="1" dirty="0" smtClean="0">
                <a:latin typeface="+mn-ea"/>
              </a:rPr>
              <a:t>_ 3,012PPM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ADT </a:t>
            </a:r>
            <a:r>
              <a:rPr lang="ko-KR" altLang="en-US" sz="1000" b="1" dirty="0" smtClean="0">
                <a:latin typeface="+mn-ea"/>
              </a:rPr>
              <a:t>총공정 불량 개선</a:t>
            </a:r>
            <a:r>
              <a:rPr lang="en-US" altLang="ko-KR" sz="1000" b="1" dirty="0" smtClean="0">
                <a:latin typeface="+mn-ea"/>
              </a:rPr>
              <a:t>_ 1,562PPM</a:t>
            </a:r>
          </a:p>
          <a:p>
            <a:pPr marL="171450" indent="-171450" fontAlgn="ctr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1000" b="1" dirty="0" smtClean="0">
                <a:latin typeface="+mn-ea"/>
              </a:rPr>
              <a:t>PBA </a:t>
            </a:r>
            <a:r>
              <a:rPr lang="ko-KR" altLang="en-US" sz="1000" b="1" dirty="0" smtClean="0">
                <a:latin typeface="+mn-ea"/>
              </a:rPr>
              <a:t>폐기 유실 개선 </a:t>
            </a:r>
            <a:r>
              <a:rPr lang="en-US" altLang="ko-KR" sz="1000" b="1" dirty="0" smtClean="0">
                <a:latin typeface="+mn-ea"/>
              </a:rPr>
              <a:t>_ 140PPM</a:t>
            </a:r>
          </a:p>
        </p:txBody>
      </p:sp>
      <p:cxnSp>
        <p:nvCxnSpPr>
          <p:cNvPr id="126" name="직선 화살표 연결선 125"/>
          <p:cNvCxnSpPr/>
          <p:nvPr/>
        </p:nvCxnSpPr>
        <p:spPr>
          <a:xfrm flipV="1">
            <a:off x="4965368" y="1632711"/>
            <a:ext cx="1064544" cy="1141995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>
            <a:off x="4965368" y="3641424"/>
            <a:ext cx="1064544" cy="48944"/>
          </a:xfrm>
          <a:prstGeom prst="straightConnector1">
            <a:avLst/>
          </a:prstGeom>
          <a:ln w="6350">
            <a:solidFill>
              <a:schemeClr val="bg2">
                <a:lumMod val="50000"/>
              </a:schemeClr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/>
          <p:nvPr/>
        </p:nvCxnSpPr>
        <p:spPr>
          <a:xfrm>
            <a:off x="4965368" y="4491693"/>
            <a:ext cx="1090097" cy="1250980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화살표 연결선 128"/>
          <p:cNvCxnSpPr/>
          <p:nvPr/>
        </p:nvCxnSpPr>
        <p:spPr>
          <a:xfrm>
            <a:off x="4965368" y="4491693"/>
            <a:ext cx="1097057" cy="1506165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 flipV="1">
            <a:off x="4965368" y="5077897"/>
            <a:ext cx="1082670" cy="277892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 flipV="1">
            <a:off x="4965368" y="4841078"/>
            <a:ext cx="1090244" cy="514711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 flipV="1">
            <a:off x="4965368" y="4620278"/>
            <a:ext cx="1090243" cy="735511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 flipV="1">
            <a:off x="4965368" y="3706148"/>
            <a:ext cx="1076177" cy="1649641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48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’</a:t>
            </a:r>
            <a:r>
              <a:rPr lang="en-US" altLang="ko-KR" sz="2400" b="1" dirty="0" smtClean="0">
                <a:latin typeface="+mn-ea"/>
              </a:rPr>
              <a:t>25</a:t>
            </a:r>
            <a:r>
              <a:rPr lang="ko-KR" altLang="en-US" sz="2400" b="1" dirty="0" smtClean="0">
                <a:latin typeface="+mn-ea"/>
              </a:rPr>
              <a:t>년 정량목표 및 </a:t>
            </a:r>
            <a:r>
              <a:rPr lang="en-US" altLang="ko-KR" sz="2400" b="1" dirty="0" smtClean="0">
                <a:latin typeface="+mn-ea"/>
              </a:rPr>
              <a:t>KPI </a:t>
            </a:r>
            <a:r>
              <a:rPr lang="ko-KR" altLang="en-US" sz="2400" b="1" dirty="0" smtClean="0">
                <a:latin typeface="+mn-ea"/>
              </a:rPr>
              <a:t>목표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609887"/>
              </p:ext>
            </p:extLst>
          </p:nvPr>
        </p:nvGraphicFramePr>
        <p:xfrm>
          <a:off x="301928" y="836711"/>
          <a:ext cx="8568952" cy="5497399"/>
        </p:xfrm>
        <a:graphic>
          <a:graphicData uri="http://schemas.openxmlformats.org/drawingml/2006/table">
            <a:tbl>
              <a:tblPr/>
              <a:tblGrid>
                <a:gridCol w="690039"/>
                <a:gridCol w="2173656"/>
                <a:gridCol w="376802"/>
                <a:gridCol w="517771"/>
                <a:gridCol w="655820"/>
                <a:gridCol w="720080"/>
                <a:gridCol w="792088"/>
                <a:gridCol w="576064"/>
                <a:gridCol w="2066632"/>
              </a:tblGrid>
              <a:tr h="3019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경영목표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KPI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</a:t>
                      </a:r>
                      <a:b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(11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~25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endParaRPr lang="en-US" altLang="ko-KR" sz="11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(06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~10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하반기 목표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증감율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642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실행목표</a:t>
                      </a:r>
                      <a:endParaRPr lang="en-US" altLang="ko-KR" sz="11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실행실적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723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가공비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 dirty="0">
                          <a:effectLst/>
                        </a:rPr>
                        <a:t>가공비율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망소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u="none" strike="noStrike" dirty="0">
                          <a:effectLst/>
                        </a:rPr>
                        <a:t>%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5.4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5.7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5.1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11%</a:t>
                      </a:r>
                      <a:r>
                        <a:rPr lang="en-US" altLang="ko-KR" sz="1200" b="1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 dirty="0">
                          <a:effectLst/>
                        </a:rPr>
                        <a:t>총임율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망소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VND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1,676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1.777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1,647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7.3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r>
                        <a:rPr lang="en-US" altLang="ko-KR" sz="1200" b="1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↓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</a:rPr>
                        <a:t>Axial </a:t>
                      </a:r>
                      <a:r>
                        <a:rPr lang="ko-KR" altLang="en-US" sz="1100" u="none" strike="noStrike" dirty="0">
                          <a:effectLst/>
                        </a:rPr>
                        <a:t>점당가공비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망소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VND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39.3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38.1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51.4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26%</a:t>
                      </a: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↑</a:t>
                      </a:r>
                      <a:endParaRPr lang="en-US" altLang="ko-KR" sz="1200" b="1" i="0" u="none" strike="noStrike" dirty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</a:rPr>
                        <a:t>Radial  </a:t>
                      </a:r>
                      <a:r>
                        <a:rPr lang="ko-KR" altLang="en-US" sz="1100" u="none" strike="noStrike" dirty="0">
                          <a:effectLst/>
                        </a:rPr>
                        <a:t>점당가공비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망소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VND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30.6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29.5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29.2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1%↓</a:t>
                      </a:r>
                      <a:endParaRPr lang="ko-KR" altLang="en-US" sz="1200" b="1" i="0" u="none" strike="noStrike" kern="1200" dirty="0" smtClean="0">
                        <a:solidFill>
                          <a:srgbClr val="0000FF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31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u="none" strike="noStrike" dirty="0">
                          <a:effectLst/>
                        </a:rPr>
                        <a:t>SMD  </a:t>
                      </a:r>
                      <a:r>
                        <a:rPr lang="ko-KR" altLang="en-US" sz="1100" u="none" strike="noStrike" dirty="0">
                          <a:effectLst/>
                        </a:rPr>
                        <a:t>점당가공비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u="none" strike="noStrike" dirty="0">
                          <a:effectLst/>
                        </a:rPr>
                        <a:t>망소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u="none" strike="noStrike" dirty="0">
                          <a:effectLst/>
                        </a:rPr>
                        <a:t>VND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7.3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7.1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6.8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4%</a:t>
                      </a:r>
                      <a:r>
                        <a:rPr lang="en-US" altLang="ko-KR" sz="1200" b="1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↓</a:t>
                      </a:r>
                      <a:endParaRPr lang="en-US" altLang="ko-KR" sz="1200" b="1" i="0" u="none" strike="noStrike" dirty="0">
                        <a:solidFill>
                          <a:srgbClr val="0000FF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원자재 재고일수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10.4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10.2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직구매 자재 집중관리 필요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Main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라인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재공 재고일수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2.4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2.9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2.4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ko-KR" altLang="en-US" sz="1200" b="1" i="0" u="none" strike="noStrike" dirty="0" smtClean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자동화 라인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재공 재고일수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1.8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2.1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1.8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-</a:t>
                      </a:r>
                      <a:endParaRPr lang="ko-KR" altLang="en-US" sz="1200" b="1" i="0" u="none" strike="noStrike" dirty="0" smtClean="0"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7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완제품 재고일수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완제품 집중관리 필요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품질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초도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개월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공정불량율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(PR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8,500</a:t>
                      </a:r>
                      <a:endParaRPr lang="ko-KR" altLang="en-US" sz="1200" b="1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8,500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8,500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25Y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 유지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고객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불량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(MQIS)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 건수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건수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하반기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∽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  <a:r>
                        <a:rPr lang="ko-KR" altLang="en-US" sz="1000" dirty="0" smtClean="0">
                          <a:solidFill>
                            <a:prstClr val="black"/>
                          </a:solidFill>
                          <a:latin typeface="+mn-ea"/>
                        </a:rPr>
                        <a:t>↓</a:t>
                      </a:r>
                      <a:endParaRPr lang="en-US" altLang="ko-KR" sz="1000" dirty="0" smtClean="0">
                        <a:solidFill>
                          <a:prstClr val="black"/>
                        </a:solidFill>
                        <a:latin typeface="+mn-ea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prstClr val="black"/>
                          </a:solidFill>
                          <a:effectLst/>
                          <a:latin typeface="+mn-ea"/>
                          <a:ea typeface="+mn-ea"/>
                        </a:rPr>
                        <a:t> 25Y</a:t>
                      </a:r>
                      <a:r>
                        <a:rPr lang="ko-KR" altLang="en-US" sz="1000" b="0" i="0" u="none" strike="noStrike" dirty="0" smtClean="0">
                          <a:solidFill>
                            <a:prstClr val="black"/>
                          </a:solidFill>
                          <a:effectLst/>
                          <a:latin typeface="+mn-ea"/>
                          <a:ea typeface="+mn-ea"/>
                        </a:rPr>
                        <a:t> 목표 </a:t>
                      </a:r>
                      <a:r>
                        <a:rPr lang="en-US" altLang="ko-KR" sz="1000" b="0" i="0" u="none" strike="noStrike" dirty="0" smtClean="0">
                          <a:solidFill>
                            <a:prstClr val="black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1000" b="0" i="0" u="none" strike="noStrike" dirty="0" smtClean="0">
                          <a:solidFill>
                            <a:prstClr val="black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  <a:r>
                        <a:rPr lang="ko-KR" altLang="en-US" sz="1000" dirty="0" smtClean="0">
                          <a:solidFill>
                            <a:prstClr val="black"/>
                          </a:solidFill>
                          <a:latin typeface="+mn-ea"/>
                        </a:rPr>
                        <a:t>↓</a:t>
                      </a:r>
                      <a:r>
                        <a:rPr lang="ko-KR" altLang="en-US" sz="1000" b="0" i="0" u="none" strike="noStrike" dirty="0" smtClean="0">
                          <a:solidFill>
                            <a:prstClr val="black"/>
                          </a:solidFill>
                          <a:effectLst/>
                          <a:latin typeface="+mn-ea"/>
                          <a:ea typeface="+mn-ea"/>
                        </a:rPr>
                        <a:t>달성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원자재 공정 불량률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685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1,233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685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i="0" u="none" strike="noStrike" dirty="0" smtClean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25Y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 유지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74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공정불량율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6,020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5,773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4,948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15%</a:t>
                      </a:r>
                      <a:r>
                        <a:rPr lang="en-US" altLang="ko-KR" sz="1200" b="1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↓</a:t>
                      </a:r>
                      <a:endParaRPr lang="ko-KR" altLang="en-US" sz="1200" b="1" i="0" u="none" strike="noStrike" dirty="0" smtClean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25Y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제품군별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(TA/SMPS/ADT)</a:t>
                      </a:r>
                    </a:p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구분 관리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300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COPQ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COPQ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금액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백만원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97.8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68.8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61.4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11%</a:t>
                      </a:r>
                      <a:r>
                        <a:rPr lang="en-US" altLang="ko-KR" sz="1200" b="1" i="0" u="none" strike="noStrike" kern="1200" dirty="0" smtClean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↓</a:t>
                      </a:r>
                      <a:endParaRPr lang="ko-KR" altLang="en-US" sz="1200" b="1" i="0" u="none" strike="noStrike" dirty="0" smtClean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25Y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하반기 경영 매출 반영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530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예외출고 폐기금액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백만원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159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목표관리 유지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예외출고 폐기비율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망소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목표관리 유지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6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직선 연결선 29"/>
          <p:cNvCxnSpPr/>
          <p:nvPr/>
        </p:nvCxnSpPr>
        <p:spPr>
          <a:xfrm>
            <a:off x="3995936" y="722313"/>
            <a:ext cx="0" cy="554461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1043608" y="1517032"/>
            <a:ext cx="2763861" cy="1357860"/>
            <a:chOff x="2123728" y="2996791"/>
            <a:chExt cx="2311390" cy="1357860"/>
          </a:xfrm>
        </p:grpSpPr>
        <p:sp>
          <p:nvSpPr>
            <p:cNvPr id="27" name="직사각형 26"/>
            <p:cNvSpPr/>
            <p:nvPr/>
          </p:nvSpPr>
          <p:spPr>
            <a:xfrm>
              <a:off x="2123984" y="3501008"/>
              <a:ext cx="2304000" cy="720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23728" y="3585210"/>
              <a:ext cx="230425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 smtClean="0">
                  <a:solidFill>
                    <a:srgbClr val="2E6CA4"/>
                  </a:solidFill>
                  <a:latin typeface="Gill Sans Ultra Bold" pitchFamily="34" charset="0"/>
                </a:rPr>
                <a:t>INDEX</a:t>
              </a:r>
              <a:endParaRPr lang="ko-KR" altLang="en-US" sz="4400" dirty="0">
                <a:solidFill>
                  <a:srgbClr val="2E6CA4"/>
                </a:solidFill>
                <a:latin typeface="Gill Sans Ultra Bold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30862" y="2996791"/>
              <a:ext cx="23042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333333"/>
                  </a:solidFill>
                  <a:latin typeface="+mn-ea"/>
                </a:rPr>
                <a:t>‘25</a:t>
              </a:r>
              <a:r>
                <a:rPr lang="ko-KR" altLang="en-US" sz="2400" b="1" dirty="0" smtClean="0">
                  <a:solidFill>
                    <a:srgbClr val="333333"/>
                  </a:solidFill>
                  <a:latin typeface="+mn-ea"/>
                </a:rPr>
                <a:t>년 경영전략</a:t>
              </a:r>
              <a:endParaRPr lang="ko-KR" altLang="en-US" sz="2400" b="1" dirty="0">
                <a:solidFill>
                  <a:srgbClr val="333333"/>
                </a:solidFill>
                <a:latin typeface="+mn-ea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213501" y="754239"/>
            <a:ext cx="277657" cy="2207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1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76644" y="663079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‘25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상반기 경영 실적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99992" y="1023119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1-1. ‘25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년 상반기 경영 목표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실적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+mj-ea"/>
              <a:ea typeface="+mj-ea"/>
            </a:endParaRPr>
          </a:p>
          <a:p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1-2.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</a:rPr>
              <a:t>‘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</a:rPr>
              <a:t>25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</a:rPr>
              <a:t>년 상반기 경영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성과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/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33333"/>
                </a:solidFill>
                <a:latin typeface="+mj-ea"/>
                <a:ea typeface="+mj-ea"/>
              </a:rPr>
              <a:t>반성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33333"/>
              </a:solidFill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213133" y="1714107"/>
            <a:ext cx="277657" cy="2207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2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76276" y="1628800"/>
            <a:ext cx="273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법인 경영 환경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213133" y="3160120"/>
            <a:ext cx="277657" cy="2207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latin typeface="+mj-ea"/>
                <a:ea typeface="+mj-ea"/>
              </a:rPr>
              <a:t>3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76276" y="306896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‘25</a:t>
            </a:r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경영 전략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211960" y="5248352"/>
            <a:ext cx="277657" cy="22072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+mj-ea"/>
                <a:ea typeface="+mj-ea"/>
              </a:rPr>
              <a:t>4</a:t>
            </a:r>
            <a:endParaRPr lang="ko-KR" altLang="en-US" sz="1400" b="1" dirty="0"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75103" y="5157192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주요 지표 요약 및 분석</a:t>
            </a:r>
            <a:endParaRPr lang="ko-KR" altLang="en-US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70462" y="3428834"/>
            <a:ext cx="3485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3-1. ’25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하반기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추진 전략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3-2. ’25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하반기 정량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목표 및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KPI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목표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3-3. ’25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하반기 핵심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추진 과제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3-4. ’25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하반기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품질 혁신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3-5. ’25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하반기 제조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혁신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[ Main/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공정 자동화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]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3-6 ‘25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하반기 자동화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혁신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3-7. ‘25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하반기 직구매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재고 혁신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3-8. ‘25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하반기 법인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조직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인력 운영 방안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89617" y="1949086"/>
            <a:ext cx="4330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2-1.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중장기 하노이 법인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Forecast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2-2. ‘25Y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경쟁사별 납품 실적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2-3. ’25Y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경영 환경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2-4. ’25Y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경영 환경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[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품질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제조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]</a:t>
            </a:r>
          </a:p>
          <a:p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2-5.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Lay Out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운영 최적화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70462" y="5485874"/>
            <a:ext cx="3773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defRPr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4-1. 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하반기 경영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&amp;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노동 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생산성 주요 지표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Trend</a:t>
            </a:r>
          </a:p>
          <a:p>
            <a:pPr eaLnBrk="0" latinLnBrk="0" hangingPunct="0">
              <a:defRPr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4-2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. `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25</a:t>
            </a:r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하반기 관리 계획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eaLnBrk="0" latinLnBrk="0" hangingPunct="0">
              <a:defRPr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4-3. `25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하반기 목표 계획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[O/H]</a:t>
            </a:r>
          </a:p>
          <a:p>
            <a:pPr eaLnBrk="0" latinLnBrk="0" hangingPunct="0">
              <a:defRPr/>
            </a:pP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4-4.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`25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하반기 비용 절감 계획</a:t>
            </a:r>
            <a:endParaRPr lang="en-US" altLang="ko-KR" sz="12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  <a:p>
            <a:pPr eaLnBrk="0" latinLnBrk="0" hangingPunct="0">
              <a:defRPr/>
            </a:pP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4-5.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`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24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하반기 관리계획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[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손익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]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192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3-3.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핵심 </a:t>
            </a:r>
            <a:r>
              <a:rPr lang="ko-KR" altLang="en-US" b="1" dirty="0" smtClean="0">
                <a:latin typeface="+mn-ea"/>
              </a:rPr>
              <a:t>추진 과제 요약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120794"/>
              </p:ext>
            </p:extLst>
          </p:nvPr>
        </p:nvGraphicFramePr>
        <p:xfrm>
          <a:off x="251520" y="1732097"/>
          <a:ext cx="8640960" cy="472181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4056"/>
                <a:gridCol w="504056"/>
                <a:gridCol w="288032"/>
                <a:gridCol w="2736304"/>
                <a:gridCol w="360040"/>
                <a:gridCol w="576064"/>
                <a:gridCol w="576064"/>
                <a:gridCol w="648072"/>
                <a:gridCol w="648072"/>
                <a:gridCol w="576064"/>
                <a:gridCol w="648072"/>
                <a:gridCol w="576064"/>
              </a:tblGrid>
              <a:tr h="16769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핵심과제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일정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재무성과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($)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담당자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6769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과제명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현수준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종료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투자비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효과비용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7699"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제조</a:t>
                      </a:r>
                      <a:endParaRPr lang="en-US" altLang="ko-KR" sz="10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설비</a:t>
                      </a:r>
                      <a:endParaRPr lang="en-US" altLang="ko-KR" sz="10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유실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MOUNT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성능유지 개선 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89.9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AXIAL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설비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PM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효율 관리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85.7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RADIAL </a:t>
                      </a:r>
                      <a:r>
                        <a:rPr lang="en-US" altLang="ko-KR" sz="9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PART </a:t>
                      </a:r>
                      <a:r>
                        <a:rPr lang="ko-KR" altLang="en-US" sz="9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개선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삽입률 향상 </a:t>
                      </a:r>
                      <a:endParaRPr lang="ko-KR" altLang="en-US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4,235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PART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교체주기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SYSTEM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운영화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성인화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별매 간이 자동화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12,444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김상국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TA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Bonding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자동화 확대 적용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9,481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김상국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Assembly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자동화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16,000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김상국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TA Case Visual Automation 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7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2025.06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김상국</a:t>
                      </a:r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생산성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AOI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직행율 향상 개선 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87%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FT2(TA)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공정 직행율 향상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95%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김상국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수삽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AOI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직행율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향상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89%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김상국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경비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MES/EMI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실적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DATA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정합성 강화 개선</a:t>
                      </a:r>
                      <a:endParaRPr lang="ko-KR" altLang="en-US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77%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현장 환경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개선 설비 재배치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Infra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법인 자생력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확보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(Infra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현지 제작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97,000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68,000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29,000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김상국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재공 재고 일수 관리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7699">
                <a:tc rowSpan="10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품질 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MQIS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건수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24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건 ↓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동은철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CASE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원자재 공정 불량율 개선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동은철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폐기유실 관리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1,401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공정 불량 개선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808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SPI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 향상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</a:t>
                      </a:r>
                      <a:r>
                        <a:rPr lang="en-US" altLang="ko-KR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REFLOW </a:t>
                      </a:r>
                      <a:r>
                        <a:rPr lang="ko-KR" altLang="en-US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유지 </a:t>
                      </a:r>
                      <a:r>
                        <a:rPr lang="en-US" altLang="ko-KR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공정 불량율 개선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7,388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6,070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  <a:r>
                        <a:rPr lang="en-US" altLang="ko-KR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공정 불량율 개선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3,358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공정 불량율 개선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 유실율 개선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강병선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구매 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원자재 재고일수 감축</a:t>
                      </a:r>
                    </a:p>
                  </a:txBody>
                  <a:tcPr marL="7958" marR="7958" marT="795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7958" marR="7958" marT="795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58" marR="7958" marT="795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58" marR="7958" marT="795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2024.11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958" marR="7958" marT="795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유진선</a:t>
                      </a:r>
                      <a:r>
                        <a:rPr lang="en-US" altLang="ko-KR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6397"/>
              </p:ext>
            </p:extLst>
          </p:nvPr>
        </p:nvGraphicFramePr>
        <p:xfrm>
          <a:off x="251522" y="1067136"/>
          <a:ext cx="8645790" cy="5772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0965"/>
                <a:gridCol w="1440965"/>
                <a:gridCol w="1440965"/>
                <a:gridCol w="1440965"/>
                <a:gridCol w="1440965"/>
                <a:gridCol w="1440965"/>
              </a:tblGrid>
              <a:tr h="19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법인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전략과제 현황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 smtClean="0">
                          <a:effectLst/>
                          <a:latin typeface="+mn-ea"/>
                          <a:ea typeface="+mn-ea"/>
                        </a:rPr>
                        <a:t>TOTAL</a:t>
                      </a:r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비고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9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제조 경쟁력</a:t>
                      </a:r>
                      <a:endParaRPr 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품질 경쟁력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구매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 smtClean="0">
                          <a:effectLst/>
                          <a:latin typeface="+mn-ea"/>
                          <a:ea typeface="+mn-ea"/>
                        </a:rPr>
                        <a:t>하노이 법인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57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하반기 품질 혁신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4" name="AutoShape 1919"/>
          <p:cNvSpPr>
            <a:spLocks noChangeArrowheads="1"/>
          </p:cNvSpPr>
          <p:nvPr/>
        </p:nvSpPr>
        <p:spPr bwMode="auto">
          <a:xfrm>
            <a:off x="4860032" y="908720"/>
            <a:ext cx="2492067" cy="361897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3175" algn="ctr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>
            <a:outerShdw dist="38100" dir="54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altLang="ko-KR" sz="1350" b="1" dirty="0" smtClean="0">
                <a:solidFill>
                  <a:prstClr val="black"/>
                </a:solidFill>
              </a:rPr>
              <a:t>25</a:t>
            </a:r>
            <a:r>
              <a:rPr lang="ko-KR" altLang="en-US" sz="1350" b="1" dirty="0" smtClean="0">
                <a:solidFill>
                  <a:prstClr val="black"/>
                </a:solidFill>
              </a:rPr>
              <a:t>년 하반기 수행 </a:t>
            </a:r>
            <a:r>
              <a:rPr lang="ko-KR" altLang="en-US" sz="1350" b="1" dirty="0">
                <a:solidFill>
                  <a:prstClr val="black"/>
                </a:solidFill>
              </a:rPr>
              <a:t>과제</a:t>
            </a:r>
            <a:endParaRPr lang="en-US" altLang="ko-KR" sz="1350" b="1" dirty="0">
              <a:solidFill>
                <a:prstClr val="black"/>
              </a:solidFill>
            </a:endParaRPr>
          </a:p>
        </p:txBody>
      </p:sp>
      <p:sp>
        <p:nvSpPr>
          <p:cNvPr id="5" name="AutoShape 1908"/>
          <p:cNvSpPr>
            <a:spLocks noChangeArrowheads="1"/>
          </p:cNvSpPr>
          <p:nvPr/>
        </p:nvSpPr>
        <p:spPr bwMode="auto">
          <a:xfrm>
            <a:off x="3563888" y="1362560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/>
              <a:t>◌  </a:t>
            </a:r>
            <a:r>
              <a:rPr lang="ko-KR" altLang="en-US" sz="1400" b="1" dirty="0"/>
              <a:t>고객 </a:t>
            </a:r>
            <a:r>
              <a:rPr lang="en-US" altLang="ko-KR" sz="1400" b="1" dirty="0"/>
              <a:t>MQIS </a:t>
            </a:r>
            <a:r>
              <a:rPr lang="ko-KR" altLang="en-US" sz="1400" b="1" dirty="0"/>
              <a:t>불량 등록 개선 활동   </a:t>
            </a:r>
            <a:r>
              <a:rPr lang="en-US" altLang="ko-KR" sz="1400" b="1" dirty="0" smtClean="0"/>
              <a:t>17</a:t>
            </a:r>
            <a:r>
              <a:rPr lang="ko-KR" altLang="en-US" sz="1400" b="1" dirty="0" smtClean="0"/>
              <a:t>건 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5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건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(25Y 24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건</a:t>
            </a:r>
            <a:r>
              <a:rPr lang="en-US" altLang="ko-KR" sz="1400" b="1" dirty="0" smtClean="0">
                <a:latin typeface="+mj-ea"/>
              </a:rPr>
              <a:t>↓)</a:t>
            </a:r>
            <a:endParaRPr lang="en-US" altLang="ko-KR" sz="1400" b="1" dirty="0"/>
          </a:p>
          <a:p>
            <a:r>
              <a:rPr lang="en-US" altLang="ko-KR" sz="1100" dirty="0">
                <a:sym typeface="Wingdings" panose="05000000000000000000" pitchFamily="2" charset="2"/>
              </a:rPr>
              <a:t>      </a:t>
            </a:r>
            <a:r>
              <a:rPr lang="en-US" altLang="ko-KR" sz="1000" dirty="0">
                <a:sym typeface="Wingdings" panose="05000000000000000000" pitchFamily="2" charset="2"/>
              </a:rPr>
              <a:t>.. </a:t>
            </a:r>
            <a:r>
              <a:rPr lang="ko-KR" altLang="en-US" sz="1000" dirty="0" smtClean="0">
                <a:sym typeface="Wingdings" panose="05000000000000000000" pitchFamily="2" charset="2"/>
              </a:rPr>
              <a:t>외관 </a:t>
            </a:r>
            <a:r>
              <a:rPr lang="en-US" altLang="ko-KR" sz="1000" dirty="0" smtClean="0">
                <a:sym typeface="Wingdings" panose="05000000000000000000" pitchFamily="2" charset="2"/>
              </a:rPr>
              <a:t>TF </a:t>
            </a:r>
            <a:r>
              <a:rPr lang="ko-KR" altLang="en-US" sz="1000" dirty="0" smtClean="0">
                <a:sym typeface="Wingdings" panose="05000000000000000000" pitchFamily="2" charset="2"/>
              </a:rPr>
              <a:t>활동 </a:t>
            </a:r>
            <a:r>
              <a:rPr lang="en-US" altLang="ko-KR" sz="1000" dirty="0" smtClean="0">
                <a:sym typeface="Wingdings" panose="05000000000000000000" pitchFamily="2" charset="2"/>
              </a:rPr>
              <a:t> 9</a:t>
            </a:r>
            <a:r>
              <a:rPr lang="ko-KR" altLang="en-US" sz="1000" dirty="0" smtClean="0">
                <a:sym typeface="Wingdings" panose="05000000000000000000" pitchFamily="2" charset="2"/>
              </a:rPr>
              <a:t>월</a:t>
            </a:r>
            <a:r>
              <a:rPr lang="en-US" altLang="ko-KR" sz="1000" dirty="0" smtClean="0">
                <a:sym typeface="Wingdings" panose="05000000000000000000" pitchFamily="2" charset="2"/>
              </a:rPr>
              <a:t>, 10</a:t>
            </a:r>
            <a:r>
              <a:rPr lang="ko-KR" altLang="en-US" sz="1000" dirty="0" smtClean="0">
                <a:sym typeface="Wingdings" panose="05000000000000000000" pitchFamily="2" charset="2"/>
              </a:rPr>
              <a:t>월 </a:t>
            </a:r>
            <a:r>
              <a:rPr lang="en-US" altLang="ko-KR" sz="1000" dirty="0" smtClean="0">
                <a:sym typeface="Wingdings" panose="05000000000000000000" pitchFamily="2" charset="2"/>
              </a:rPr>
              <a:t>‘</a:t>
            </a:r>
            <a:r>
              <a:rPr lang="en-US" altLang="ko-KR" sz="1000" dirty="0">
                <a:sym typeface="Wingdings" panose="05000000000000000000" pitchFamily="2" charset="2"/>
              </a:rPr>
              <a:t>ZERO</a:t>
            </a:r>
            <a:r>
              <a:rPr lang="ko-KR" altLang="en-US" sz="1000" dirty="0">
                <a:sym typeface="Wingdings" panose="05000000000000000000" pitchFamily="2" charset="2"/>
              </a:rPr>
              <a:t>화</a:t>
            </a:r>
            <a:r>
              <a:rPr lang="en-US" altLang="ko-KR" sz="1000" dirty="0">
                <a:sym typeface="Wingdings" panose="05000000000000000000" pitchFamily="2" charset="2"/>
              </a:rPr>
              <a:t>’ </a:t>
            </a:r>
            <a:r>
              <a:rPr lang="ko-KR" altLang="en-US" sz="1000" dirty="0" smtClean="0">
                <a:sym typeface="Wingdings" panose="05000000000000000000" pitchFamily="2" charset="2"/>
              </a:rPr>
              <a:t>도전</a:t>
            </a:r>
            <a:endParaRPr lang="en-US" altLang="ko-KR" sz="1000" b="1" dirty="0"/>
          </a:p>
        </p:txBody>
      </p:sp>
      <p:grpSp>
        <p:nvGrpSpPr>
          <p:cNvPr id="6" name="그룹 5"/>
          <p:cNvGrpSpPr/>
          <p:nvPr/>
        </p:nvGrpSpPr>
        <p:grpSpPr>
          <a:xfrm>
            <a:off x="323528" y="1341212"/>
            <a:ext cx="2923324" cy="1610560"/>
            <a:chOff x="444650" y="1243352"/>
            <a:chExt cx="2923324" cy="161056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444650" y="1243352"/>
              <a:ext cx="2923324" cy="1610560"/>
            </a:xfrm>
            <a:prstGeom prst="roundRect">
              <a:avLst>
                <a:gd name="adj" fmla="val 269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676276" y="2402781"/>
              <a:ext cx="2526011" cy="200591"/>
              <a:chOff x="611559" y="2525733"/>
              <a:chExt cx="8136905" cy="241509"/>
            </a:xfrm>
          </p:grpSpPr>
          <p:sp>
            <p:nvSpPr>
              <p:cNvPr id="18" name="Rectangle 81"/>
              <p:cNvSpPr>
                <a:spLocks noChangeArrowheads="1"/>
              </p:cNvSpPr>
              <p:nvPr/>
            </p:nvSpPr>
            <p:spPr bwMode="auto">
              <a:xfrm rot="10800000">
                <a:off x="611559" y="2721523"/>
                <a:ext cx="8007335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19" name="평행 사변형 18"/>
              <p:cNvSpPr/>
              <p:nvPr/>
            </p:nvSpPr>
            <p:spPr>
              <a:xfrm>
                <a:off x="611559" y="2525733"/>
                <a:ext cx="8136905" cy="182061"/>
              </a:xfrm>
              <a:prstGeom prst="parallelogram">
                <a:avLst>
                  <a:gd name="adj" fmla="val 6110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9" name="원통 8"/>
            <p:cNvSpPr/>
            <p:nvPr/>
          </p:nvSpPr>
          <p:spPr>
            <a:xfrm>
              <a:off x="996352" y="1799657"/>
              <a:ext cx="374487" cy="669382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b="1" dirty="0">
                <a:solidFill>
                  <a:srgbClr val="0000FF"/>
                </a:solidFill>
              </a:endParaRPr>
            </a:p>
          </p:txBody>
        </p:sp>
        <p:sp>
          <p:nvSpPr>
            <p:cNvPr id="10" name="원통 9"/>
            <p:cNvSpPr/>
            <p:nvPr/>
          </p:nvSpPr>
          <p:spPr>
            <a:xfrm>
              <a:off x="1763688" y="1916883"/>
              <a:ext cx="374487" cy="552157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1" name="AutoShape 1919"/>
            <p:cNvSpPr>
              <a:spLocks noChangeArrowheads="1"/>
            </p:cNvSpPr>
            <p:nvPr/>
          </p:nvSpPr>
          <p:spPr bwMode="auto">
            <a:xfrm>
              <a:off x="1099128" y="1282098"/>
              <a:ext cx="1700102" cy="2293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sz="1350" b="1" dirty="0">
                  <a:solidFill>
                    <a:prstClr val="black"/>
                  </a:solidFill>
                </a:rPr>
                <a:t>MQIS</a:t>
              </a: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03568" y="2605091"/>
              <a:ext cx="76014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kern="0" dirty="0" smtClean="0">
                  <a:solidFill>
                    <a:sysClr val="windowText" lastClr="000000"/>
                  </a:solidFill>
                  <a:latin typeface="+mn-ea"/>
                </a:rPr>
                <a:t>목표</a:t>
              </a:r>
              <a:r>
                <a:rPr lang="en-US" altLang="ko-KR" sz="1000" b="1" kern="0" dirty="0" smtClean="0">
                  <a:solidFill>
                    <a:sysClr val="windowText" lastClr="000000"/>
                  </a:solidFill>
                  <a:latin typeface="+mn-ea"/>
                </a:rPr>
                <a:t>(25Y)</a:t>
              </a:r>
              <a:endParaRPr lang="ko-KR" altLang="en-US" sz="1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506760" y="2605090"/>
              <a:ext cx="91884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kern="0" dirty="0" smtClean="0">
                  <a:solidFill>
                    <a:sysClr val="windowText" lastClr="000000"/>
                  </a:solidFill>
                  <a:latin typeface="+mn-ea"/>
                </a:rPr>
                <a:t>실적</a:t>
              </a:r>
              <a:r>
                <a:rPr lang="en-US" altLang="ko-KR" sz="1000" b="1" kern="0" dirty="0" smtClean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ko-KR" altLang="en-US" sz="1000" b="1" kern="0" dirty="0" smtClean="0">
                  <a:solidFill>
                    <a:sysClr val="windowText" lastClr="000000"/>
                  </a:solidFill>
                  <a:latin typeface="+mn-ea"/>
                </a:rPr>
                <a:t>상반기</a:t>
              </a:r>
              <a:r>
                <a:rPr lang="en-US" altLang="ko-KR" sz="1000" b="1" kern="0" dirty="0" smtClean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ko-KR" altLang="en-US" sz="1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404467" y="2605090"/>
              <a:ext cx="91884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00" b="1" kern="0" dirty="0" smtClean="0">
                  <a:solidFill>
                    <a:sysClr val="windowText" lastClr="000000"/>
                  </a:solidFill>
                  <a:latin typeface="+mn-ea"/>
                </a:rPr>
                <a:t>목표</a:t>
              </a:r>
              <a:r>
                <a:rPr lang="en-US" altLang="ko-KR" sz="1000" b="1" kern="0" dirty="0" smtClean="0">
                  <a:solidFill>
                    <a:sysClr val="windowText" lastClr="000000"/>
                  </a:solidFill>
                  <a:latin typeface="+mn-ea"/>
                </a:rPr>
                <a:t>(</a:t>
              </a:r>
              <a:r>
                <a:rPr lang="ko-KR" altLang="en-US" sz="1000" b="1" kern="0" dirty="0" smtClean="0">
                  <a:solidFill>
                    <a:sysClr val="windowText" lastClr="000000"/>
                  </a:solidFill>
                  <a:latin typeface="+mn-ea"/>
                </a:rPr>
                <a:t>하반기</a:t>
              </a:r>
              <a:r>
                <a:rPr lang="en-US" altLang="ko-KR" sz="1000" b="1" kern="0" dirty="0" smtClean="0">
                  <a:solidFill>
                    <a:sysClr val="windowText" lastClr="000000"/>
                  </a:solidFill>
                  <a:latin typeface="+mn-ea"/>
                </a:rPr>
                <a:t>)</a:t>
              </a:r>
              <a:endParaRPr lang="ko-KR" altLang="en-US" sz="10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5" name="원통 14"/>
            <p:cNvSpPr/>
            <p:nvPr/>
          </p:nvSpPr>
          <p:spPr>
            <a:xfrm>
              <a:off x="2613337" y="1848299"/>
              <a:ext cx="374487" cy="626643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938959" y="2056947"/>
              <a:ext cx="48923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kern="0" dirty="0" smtClean="0">
                  <a:solidFill>
                    <a:sysClr val="windowText" lastClr="000000"/>
                  </a:solidFill>
                  <a:latin typeface="+mn-ea"/>
                </a:rPr>
                <a:t>24</a:t>
              </a:r>
              <a:r>
                <a:rPr lang="ko-KR" altLang="en-US" sz="1100" b="1" kern="0" dirty="0" smtClean="0">
                  <a:solidFill>
                    <a:sysClr val="windowText" lastClr="000000"/>
                  </a:solidFill>
                  <a:latin typeface="+mn-ea"/>
                </a:rPr>
                <a:t>건</a:t>
              </a:r>
              <a:endParaRPr lang="ko-KR" altLang="en-US" sz="110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00390" y="2044268"/>
              <a:ext cx="48923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b="1" kern="0" dirty="0" smtClean="0">
                  <a:solidFill>
                    <a:sysClr val="windowText" lastClr="000000"/>
                  </a:solidFill>
                  <a:latin typeface="+mn-ea"/>
                </a:rPr>
                <a:t>17</a:t>
              </a:r>
              <a:r>
                <a:rPr lang="ko-KR" altLang="en-US" sz="1100" b="1" kern="0" dirty="0" smtClean="0">
                  <a:solidFill>
                    <a:sysClr val="windowText" lastClr="000000"/>
                  </a:solidFill>
                  <a:latin typeface="+mn-ea"/>
                </a:rPr>
                <a:t>건</a:t>
              </a:r>
              <a:endParaRPr lang="ko-KR" altLang="en-US" sz="1100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20" name="AutoShape 1908"/>
          <p:cNvSpPr>
            <a:spLocks noChangeArrowheads="1"/>
          </p:cNvSpPr>
          <p:nvPr/>
        </p:nvSpPr>
        <p:spPr bwMode="auto">
          <a:xfrm>
            <a:off x="3563888" y="4723741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/>
              <a:t>◌  Mobile </a:t>
            </a:r>
            <a:r>
              <a:rPr lang="ko-KR" altLang="en-US" sz="1400" b="1" dirty="0"/>
              <a:t>불량율 개선         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7,388PPM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 6,070PPM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r>
              <a:rPr lang="en-US" altLang="ko-KR" sz="1100" dirty="0">
                <a:sym typeface="Wingdings" panose="05000000000000000000" pitchFamily="2" charset="2"/>
              </a:rPr>
              <a:t>      .. </a:t>
            </a:r>
            <a:r>
              <a:rPr lang="ko-KR" altLang="en-US" sz="1100" dirty="0"/>
              <a:t>설비</a:t>
            </a:r>
            <a:r>
              <a:rPr lang="en-US" altLang="ko-KR" sz="1100" dirty="0"/>
              <a:t>/</a:t>
            </a:r>
            <a:r>
              <a:rPr lang="ko-KR" altLang="en-US" sz="1100" dirty="0"/>
              <a:t>공정별 </a:t>
            </a:r>
            <a:r>
              <a:rPr lang="en-US" altLang="ko-KR" sz="1100" dirty="0"/>
              <a:t>Scratch </a:t>
            </a:r>
            <a:r>
              <a:rPr lang="ko-KR" altLang="en-US" sz="1100" dirty="0"/>
              <a:t>인자 발굴</a:t>
            </a:r>
            <a:r>
              <a:rPr lang="en-US" altLang="ko-KR" sz="1100" dirty="0"/>
              <a:t>,</a:t>
            </a:r>
            <a:r>
              <a:rPr lang="ko-KR" altLang="en-US" sz="1100" dirty="0"/>
              <a:t> </a:t>
            </a:r>
            <a:r>
              <a:rPr lang="en-US" altLang="ko-KR" sz="1100" dirty="0"/>
              <a:t>Retouch,</a:t>
            </a:r>
            <a:r>
              <a:rPr lang="ko-KR" altLang="en-US" sz="1100" dirty="0"/>
              <a:t>융착 설비 최적화</a:t>
            </a:r>
            <a:endParaRPr lang="en-US" altLang="ko-KR" sz="1100" b="1" dirty="0"/>
          </a:p>
        </p:txBody>
      </p:sp>
      <p:sp>
        <p:nvSpPr>
          <p:cNvPr id="21" name="AutoShape 1908"/>
          <p:cNvSpPr>
            <a:spLocks noChangeArrowheads="1"/>
          </p:cNvSpPr>
          <p:nvPr/>
        </p:nvSpPr>
        <p:spPr bwMode="auto">
          <a:xfrm>
            <a:off x="3556827" y="5327309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/>
              <a:t>◌  SMPS </a:t>
            </a:r>
            <a:r>
              <a:rPr lang="ko-KR" altLang="en-US" sz="1400" b="1" dirty="0"/>
              <a:t>불량율 개선           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        3,358PPM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 3,012PPM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r>
              <a:rPr lang="en-US" altLang="ko-KR" sz="1100" dirty="0">
                <a:sym typeface="Wingdings" panose="05000000000000000000" pitchFamily="2" charset="2"/>
              </a:rPr>
              <a:t>      .. </a:t>
            </a:r>
            <a:r>
              <a:rPr lang="ko-KR" altLang="en-US" sz="1100" dirty="0"/>
              <a:t>제품별 불량 및 </a:t>
            </a:r>
            <a:r>
              <a:rPr lang="en-US" altLang="ko-KR" sz="1100" dirty="0"/>
              <a:t>Wave Soldering </a:t>
            </a:r>
            <a:r>
              <a:rPr lang="ko-KR" altLang="en-US" sz="1100" dirty="0"/>
              <a:t>불량 인자 도출 개선 활동</a:t>
            </a:r>
            <a:endParaRPr lang="en-US" altLang="ko-KR" sz="1100" dirty="0"/>
          </a:p>
        </p:txBody>
      </p:sp>
      <p:sp>
        <p:nvSpPr>
          <p:cNvPr id="22" name="AutoShape 1908"/>
          <p:cNvSpPr>
            <a:spLocks noChangeArrowheads="1"/>
          </p:cNvSpPr>
          <p:nvPr/>
        </p:nvSpPr>
        <p:spPr bwMode="auto">
          <a:xfrm>
            <a:off x="3561892" y="5961648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/>
              <a:t>◌  ADT </a:t>
            </a:r>
            <a:r>
              <a:rPr lang="ko-KR" altLang="en-US" sz="1400" b="1" dirty="0"/>
              <a:t>불량율 개선              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       1,612PPM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 1,562PPM</a:t>
            </a:r>
            <a:endParaRPr lang="en-US" altLang="ko-KR" sz="1400" b="1" dirty="0">
              <a:sym typeface="Wingdings" panose="05000000000000000000" pitchFamily="2" charset="2"/>
            </a:endParaRPr>
          </a:p>
          <a:p>
            <a:r>
              <a:rPr lang="en-US" altLang="ko-KR" sz="1100" dirty="0">
                <a:sym typeface="Wingdings" panose="05000000000000000000" pitchFamily="2" charset="2"/>
              </a:rPr>
              <a:t>      .. </a:t>
            </a:r>
            <a:r>
              <a:rPr lang="en-US" altLang="ko-KR" sz="1100" dirty="0"/>
              <a:t>Wave Soldering </a:t>
            </a:r>
            <a:r>
              <a:rPr lang="ko-KR" altLang="en-US" sz="1100" dirty="0"/>
              <a:t>불량</a:t>
            </a:r>
            <a:r>
              <a:rPr lang="en-US" altLang="ko-KR" sz="1100" dirty="0"/>
              <a:t>, </a:t>
            </a:r>
            <a:r>
              <a:rPr lang="ko-KR" altLang="en-US" sz="1100" dirty="0"/>
              <a:t>융착 </a:t>
            </a:r>
            <a:r>
              <a:rPr lang="en-US" altLang="ko-KR" sz="1100" dirty="0"/>
              <a:t>ISSUE </a:t>
            </a:r>
            <a:r>
              <a:rPr lang="ko-KR" altLang="en-US" sz="1100" dirty="0"/>
              <a:t>인자 도출 및 개선</a:t>
            </a:r>
            <a:endParaRPr lang="en-US" altLang="ko-KR" sz="1100" dirty="0">
              <a:sym typeface="Wingdings" panose="05000000000000000000" pitchFamily="2" charset="2"/>
            </a:endParaRPr>
          </a:p>
        </p:txBody>
      </p:sp>
      <p:sp>
        <p:nvSpPr>
          <p:cNvPr id="23" name="AutoShape 1908"/>
          <p:cNvSpPr>
            <a:spLocks noChangeArrowheads="1"/>
          </p:cNvSpPr>
          <p:nvPr/>
        </p:nvSpPr>
        <p:spPr bwMode="auto">
          <a:xfrm>
            <a:off x="3555141" y="2572803"/>
            <a:ext cx="5328592" cy="55226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/>
              <a:t>◌  </a:t>
            </a:r>
            <a:r>
              <a:rPr lang="en-US" altLang="ko-KR" sz="1400" b="1" dirty="0" smtClean="0"/>
              <a:t>COPQ </a:t>
            </a:r>
            <a:r>
              <a:rPr lang="ko-KR" altLang="en-US" sz="1400" b="1" dirty="0" smtClean="0"/>
              <a:t>절감</a:t>
            </a:r>
            <a:r>
              <a:rPr lang="en-US" altLang="ko-KR" sz="1400" b="1" dirty="0" smtClean="0"/>
              <a:t>           68.6</a:t>
            </a:r>
            <a:r>
              <a:rPr lang="ko-KR" altLang="en-US" sz="1400" b="1" dirty="0" smtClean="0"/>
              <a:t>백만원</a:t>
            </a:r>
            <a:r>
              <a:rPr lang="en-US" altLang="ko-KR" sz="1400" b="1" dirty="0" smtClean="0"/>
              <a:t>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61.4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백만원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매출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0.1%)</a:t>
            </a:r>
            <a:endParaRPr lang="en-US" altLang="ko-KR" sz="1400" b="1" dirty="0"/>
          </a:p>
          <a:p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ym typeface="Wingdings" panose="05000000000000000000" pitchFamily="2" charset="2"/>
              </a:rPr>
              <a:t>   ..  </a:t>
            </a:r>
            <a:r>
              <a:rPr lang="en-US" altLang="ko-KR" sz="1100" dirty="0" smtClean="0">
                <a:latin typeface="+mn-ea"/>
                <a:sym typeface="Wingdings" panose="05000000000000000000" pitchFamily="2" charset="2"/>
              </a:rPr>
              <a:t>25Y </a:t>
            </a:r>
            <a:r>
              <a:rPr lang="ko-KR" altLang="en-US" sz="1100" dirty="0">
                <a:latin typeface="+mn-ea"/>
                <a:sym typeface="Wingdings" panose="05000000000000000000" pitchFamily="2" charset="2"/>
              </a:rPr>
              <a:t>경영목표변경</a:t>
            </a:r>
            <a:r>
              <a:rPr lang="en-US" altLang="ko-KR" sz="1100" dirty="0">
                <a:latin typeface="+mn-ea"/>
                <a:sym typeface="Wingdings" panose="05000000000000000000" pitchFamily="2" charset="2"/>
              </a:rPr>
              <a:t>:171</a:t>
            </a:r>
            <a:r>
              <a:rPr lang="ko-KR" altLang="en-US" sz="1100" dirty="0">
                <a:latin typeface="+mn-ea"/>
                <a:sym typeface="Wingdings" panose="05000000000000000000" pitchFamily="2" charset="2"/>
              </a:rPr>
              <a:t>백만원 </a:t>
            </a:r>
            <a:r>
              <a:rPr lang="en-US" altLang="ko-KR" sz="1100" dirty="0">
                <a:latin typeface="+mn-ea"/>
                <a:sym typeface="Wingdings" panose="05000000000000000000" pitchFamily="2" charset="2"/>
              </a:rPr>
              <a:t> 130</a:t>
            </a:r>
            <a:r>
              <a:rPr lang="ko-KR" altLang="en-US" sz="1100" dirty="0">
                <a:latin typeface="+mn-ea"/>
                <a:sym typeface="Wingdings" panose="05000000000000000000" pitchFamily="2" charset="2"/>
              </a:rPr>
              <a:t>백만원</a:t>
            </a:r>
            <a:r>
              <a:rPr lang="en-US" altLang="ko-KR" sz="1100" dirty="0">
                <a:latin typeface="+mn-ea"/>
                <a:sym typeface="Wingdings" panose="05000000000000000000" pitchFamily="2" charset="2"/>
              </a:rPr>
              <a:t>(24%</a:t>
            </a:r>
            <a:r>
              <a:rPr lang="en-US" altLang="ko-KR" sz="1100" b="1" dirty="0">
                <a:latin typeface="+mn-ea"/>
              </a:rPr>
              <a:t>↓</a:t>
            </a:r>
            <a:r>
              <a:rPr lang="en-US" altLang="ko-KR" sz="1100" dirty="0">
                <a:latin typeface="+mn-ea"/>
              </a:rPr>
              <a:t>)</a:t>
            </a:r>
            <a:r>
              <a:rPr lang="en-US" altLang="ko-KR" sz="1100" dirty="0">
                <a:latin typeface="+mn-ea"/>
                <a:sym typeface="Wingdings" panose="05000000000000000000" pitchFamily="2" charset="2"/>
              </a:rPr>
              <a:t>  </a:t>
            </a:r>
            <a:endParaRPr lang="en-US" altLang="ko-KR" sz="1100" b="1" dirty="0">
              <a:solidFill>
                <a:srgbClr val="00B050"/>
              </a:solidFill>
            </a:endParaRPr>
          </a:p>
        </p:txBody>
      </p:sp>
      <p:sp>
        <p:nvSpPr>
          <p:cNvPr id="24" name="AutoShape 1908"/>
          <p:cNvSpPr>
            <a:spLocks noChangeArrowheads="1"/>
          </p:cNvSpPr>
          <p:nvPr/>
        </p:nvSpPr>
        <p:spPr bwMode="auto">
          <a:xfrm>
            <a:off x="3563888" y="4063926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/>
              <a:t>◌  </a:t>
            </a:r>
            <a:r>
              <a:rPr lang="ko-KR" altLang="en-US" sz="1400" b="1" dirty="0"/>
              <a:t>자동화 </a:t>
            </a:r>
            <a:r>
              <a:rPr lang="ko-KR" altLang="en-US" sz="1400" b="1" dirty="0" smtClean="0"/>
              <a:t>공정 </a:t>
            </a:r>
            <a:r>
              <a:rPr lang="ko-KR" altLang="en-US" sz="1400" b="1" dirty="0"/>
              <a:t>불량율 개선    </a:t>
            </a:r>
            <a:r>
              <a:rPr lang="en-US" altLang="ko-KR" sz="1400" b="1" dirty="0"/>
              <a:t>       </a:t>
            </a:r>
            <a:r>
              <a:rPr lang="en-US" altLang="ko-KR" sz="1400" b="1" dirty="0" smtClean="0"/>
              <a:t>      808PPM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 770PPM</a:t>
            </a:r>
            <a:endParaRPr lang="en-US" altLang="ko-KR" sz="1400" b="1" dirty="0"/>
          </a:p>
          <a:p>
            <a:r>
              <a:rPr lang="en-US" altLang="ko-KR" sz="1100" dirty="0">
                <a:sym typeface="Wingdings" panose="05000000000000000000" pitchFamily="2" charset="2"/>
              </a:rPr>
              <a:t>      .. </a:t>
            </a:r>
            <a:r>
              <a:rPr lang="en-US" altLang="ko-KR" sz="1100" dirty="0"/>
              <a:t> </a:t>
            </a:r>
            <a:r>
              <a:rPr lang="ko-KR" altLang="en-US" sz="1100" dirty="0"/>
              <a:t>부품별 유형 분석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/>
              <a:t>원자재 개선</a:t>
            </a:r>
            <a:r>
              <a:rPr lang="en-US" altLang="ko-KR" sz="1100" dirty="0"/>
              <a:t>/</a:t>
            </a:r>
            <a:r>
              <a:rPr lang="ko-KR" altLang="en-US" sz="1100" dirty="0"/>
              <a:t>설비 장착 </a:t>
            </a:r>
            <a:r>
              <a:rPr lang="en-US" altLang="ko-KR" sz="1100" dirty="0"/>
              <a:t>Accuracy </a:t>
            </a:r>
            <a:r>
              <a:rPr lang="ko-KR" altLang="en-US" sz="1100" dirty="0"/>
              <a:t>강화</a:t>
            </a:r>
            <a:r>
              <a:rPr lang="en-US" altLang="ko-KR" sz="1100" dirty="0"/>
              <a:t>.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323528" y="3115560"/>
            <a:ext cx="2923324" cy="1581405"/>
            <a:chOff x="444650" y="3043552"/>
            <a:chExt cx="2923324" cy="1581405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444650" y="3043552"/>
              <a:ext cx="2923324" cy="1581405"/>
            </a:xfrm>
            <a:prstGeom prst="roundRect">
              <a:avLst>
                <a:gd name="adj" fmla="val 269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76276" y="4173827"/>
              <a:ext cx="2526011" cy="200591"/>
              <a:chOff x="611559" y="2525733"/>
              <a:chExt cx="8136905" cy="241509"/>
            </a:xfrm>
          </p:grpSpPr>
          <p:sp>
            <p:nvSpPr>
              <p:cNvPr id="35" name="Rectangle 81"/>
              <p:cNvSpPr>
                <a:spLocks noChangeArrowheads="1"/>
              </p:cNvSpPr>
              <p:nvPr/>
            </p:nvSpPr>
            <p:spPr bwMode="auto">
              <a:xfrm rot="10800000">
                <a:off x="611559" y="2721523"/>
                <a:ext cx="8007335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36" name="평행 사변형 35"/>
              <p:cNvSpPr/>
              <p:nvPr/>
            </p:nvSpPr>
            <p:spPr>
              <a:xfrm>
                <a:off x="611559" y="2525733"/>
                <a:ext cx="8136905" cy="182061"/>
              </a:xfrm>
              <a:prstGeom prst="parallelogram">
                <a:avLst>
                  <a:gd name="adj" fmla="val 6110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29" name="원통 28"/>
            <p:cNvSpPr/>
            <p:nvPr/>
          </p:nvSpPr>
          <p:spPr>
            <a:xfrm>
              <a:off x="996352" y="3599314"/>
              <a:ext cx="374487" cy="640771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30" name="원통 29"/>
            <p:cNvSpPr/>
            <p:nvPr/>
          </p:nvSpPr>
          <p:spPr>
            <a:xfrm>
              <a:off x="1763688" y="3559567"/>
              <a:ext cx="374487" cy="680519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31" name="AutoShape 1919"/>
            <p:cNvSpPr>
              <a:spLocks noChangeArrowheads="1"/>
            </p:cNvSpPr>
            <p:nvPr/>
          </p:nvSpPr>
          <p:spPr bwMode="auto">
            <a:xfrm>
              <a:off x="1099128" y="3090047"/>
              <a:ext cx="1700102" cy="2293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ko-KR" altLang="en-US" sz="1350" b="1" dirty="0">
                  <a:solidFill>
                    <a:prstClr val="black"/>
                  </a:solidFill>
                </a:rPr>
                <a:t>총 공정 불량율</a:t>
              </a:r>
              <a:endParaRPr lang="en-US" altLang="ko-KR" sz="1350" b="1" dirty="0">
                <a:solidFill>
                  <a:prstClr val="black"/>
                </a:solidFill>
              </a:endParaRPr>
            </a:p>
          </p:txBody>
        </p:sp>
        <p:sp>
          <p:nvSpPr>
            <p:cNvPr id="32" name="원통 31"/>
            <p:cNvSpPr/>
            <p:nvPr/>
          </p:nvSpPr>
          <p:spPr>
            <a:xfrm>
              <a:off x="2613337" y="3599314"/>
              <a:ext cx="374487" cy="646675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674407" y="3763821"/>
              <a:ext cx="548548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prstClr val="black"/>
                  </a:solidFill>
                </a:rPr>
                <a:t>5,773</a:t>
              </a:r>
              <a:endParaRPr lang="en-US" altLang="ko-KR" sz="1100" b="1" dirty="0">
                <a:solidFill>
                  <a:prstClr val="black"/>
                </a:solidFill>
              </a:endParaRPr>
            </a:p>
            <a:p>
              <a:pPr algn="ctr"/>
              <a:r>
                <a:rPr lang="en-US" altLang="ko-KR" sz="1100" b="1" dirty="0">
                  <a:solidFill>
                    <a:prstClr val="black"/>
                  </a:solidFill>
                </a:rPr>
                <a:t>PPM</a:t>
              </a:r>
              <a:endParaRPr lang="ko-KR" altLang="en-US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558679" y="3736953"/>
              <a:ext cx="548548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prstClr val="black"/>
                  </a:solidFill>
                </a:rPr>
                <a:t>4,948</a:t>
              </a:r>
            </a:p>
            <a:p>
              <a:pPr algn="ctr"/>
              <a:r>
                <a:rPr lang="en-US" altLang="ko-KR" sz="1200" b="1" dirty="0" smtClean="0">
                  <a:solidFill>
                    <a:prstClr val="black"/>
                  </a:solidFill>
                </a:rPr>
                <a:t>PPM</a:t>
              </a:r>
              <a:endParaRPr lang="ko-KR" altLang="en-US" sz="12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23528" y="4843752"/>
            <a:ext cx="2923324" cy="1581405"/>
            <a:chOff x="444650" y="4803246"/>
            <a:chExt cx="2923324" cy="1581405"/>
          </a:xfrm>
        </p:grpSpPr>
        <p:sp>
          <p:nvSpPr>
            <p:cNvPr id="38" name="모서리가 둥근 직사각형 37"/>
            <p:cNvSpPr/>
            <p:nvPr/>
          </p:nvSpPr>
          <p:spPr>
            <a:xfrm>
              <a:off x="444650" y="4803246"/>
              <a:ext cx="2923324" cy="1581405"/>
            </a:xfrm>
            <a:prstGeom prst="roundRect">
              <a:avLst>
                <a:gd name="adj" fmla="val 2692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676276" y="5933521"/>
              <a:ext cx="2526011" cy="200591"/>
              <a:chOff x="611559" y="2525733"/>
              <a:chExt cx="8136905" cy="241509"/>
            </a:xfrm>
          </p:grpSpPr>
          <p:sp>
            <p:nvSpPr>
              <p:cNvPr id="46" name="Rectangle 81"/>
              <p:cNvSpPr>
                <a:spLocks noChangeArrowheads="1"/>
              </p:cNvSpPr>
              <p:nvPr/>
            </p:nvSpPr>
            <p:spPr bwMode="auto">
              <a:xfrm rot="10800000">
                <a:off x="611559" y="2721523"/>
                <a:ext cx="8007335" cy="45719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47" name="평행 사변형 46"/>
              <p:cNvSpPr/>
              <p:nvPr/>
            </p:nvSpPr>
            <p:spPr>
              <a:xfrm>
                <a:off x="611559" y="2525733"/>
                <a:ext cx="8136905" cy="182061"/>
              </a:xfrm>
              <a:prstGeom prst="parallelogram">
                <a:avLst>
                  <a:gd name="adj" fmla="val 6110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40" name="원통 39"/>
            <p:cNvSpPr/>
            <p:nvPr/>
          </p:nvSpPr>
          <p:spPr>
            <a:xfrm>
              <a:off x="996352" y="5281420"/>
              <a:ext cx="374487" cy="718360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41" name="원통 40"/>
            <p:cNvSpPr/>
            <p:nvPr/>
          </p:nvSpPr>
          <p:spPr>
            <a:xfrm>
              <a:off x="1763688" y="5432134"/>
              <a:ext cx="374487" cy="567645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42" name="AutoShape 1919"/>
            <p:cNvSpPr>
              <a:spLocks noChangeArrowheads="1"/>
            </p:cNvSpPr>
            <p:nvPr/>
          </p:nvSpPr>
          <p:spPr bwMode="auto">
            <a:xfrm>
              <a:off x="1099128" y="4859145"/>
              <a:ext cx="1700102" cy="229366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175" algn="ctr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  <a:effectLst>
              <a:outerShdw dist="381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ko-KR" sz="1350" b="1" dirty="0">
                  <a:solidFill>
                    <a:prstClr val="black"/>
                  </a:solidFill>
                </a:rPr>
                <a:t>COPQ</a:t>
              </a:r>
              <a:r>
                <a:rPr lang="ko-KR" altLang="en-US" sz="1350" b="1" dirty="0">
                  <a:solidFill>
                    <a:prstClr val="black"/>
                  </a:solidFill>
                </a:rPr>
                <a:t>금액</a:t>
              </a:r>
              <a:endParaRPr lang="en-US" altLang="ko-KR" sz="1350" b="1" dirty="0">
                <a:solidFill>
                  <a:prstClr val="black"/>
                </a:solidFill>
              </a:endParaRPr>
            </a:p>
          </p:txBody>
        </p:sp>
        <p:sp>
          <p:nvSpPr>
            <p:cNvPr id="43" name="원통 42"/>
            <p:cNvSpPr/>
            <p:nvPr/>
          </p:nvSpPr>
          <p:spPr>
            <a:xfrm>
              <a:off x="2613337" y="5476726"/>
              <a:ext cx="374487" cy="528957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79666" y="5464874"/>
              <a:ext cx="607859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prstClr val="black"/>
                  </a:solidFill>
                  <a:latin typeface="+mn-ea"/>
                </a:rPr>
                <a:t>130</a:t>
              </a:r>
              <a:endParaRPr lang="en-US" altLang="ko-KR" sz="1100" b="1" dirty="0">
                <a:solidFill>
                  <a:prstClr val="black"/>
                </a:solidFill>
                <a:latin typeface="+mn-ea"/>
              </a:endParaRPr>
            </a:p>
            <a:p>
              <a:pPr algn="ctr"/>
              <a:r>
                <a:rPr lang="ko-KR" altLang="en-US" sz="1100" b="1" dirty="0">
                  <a:solidFill>
                    <a:prstClr val="black"/>
                  </a:solidFill>
                  <a:latin typeface="+mn-ea"/>
                </a:rPr>
                <a:t>백만원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642683" y="5476726"/>
              <a:ext cx="6463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prstClr val="black"/>
                  </a:solidFill>
                  <a:latin typeface="+mn-ea"/>
                </a:rPr>
                <a:t>68.6</a:t>
              </a:r>
            </a:p>
            <a:p>
              <a:pPr algn="ctr"/>
              <a:r>
                <a:rPr lang="ko-KR" altLang="en-US" sz="1200" b="1" dirty="0" smtClean="0">
                  <a:solidFill>
                    <a:prstClr val="black"/>
                  </a:solidFill>
                  <a:latin typeface="+mn-ea"/>
                </a:rPr>
                <a:t>백만원</a:t>
              </a:r>
              <a:endParaRPr lang="ko-KR" altLang="en-US" sz="1200" b="1" dirty="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48" name="AutoShape 1919"/>
          <p:cNvSpPr>
            <a:spLocks noChangeArrowheads="1"/>
          </p:cNvSpPr>
          <p:nvPr/>
        </p:nvSpPr>
        <p:spPr bwMode="auto">
          <a:xfrm>
            <a:off x="839079" y="908720"/>
            <a:ext cx="1911581" cy="308047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 w="3175" algn="ctr">
            <a:solidFill>
              <a:schemeClr val="bg1">
                <a:lumMod val="50000"/>
              </a:schemeClr>
            </a:solidFill>
            <a:prstDash val="sysDot"/>
            <a:round/>
            <a:headEnd/>
            <a:tailEnd/>
          </a:ln>
          <a:effectLst>
            <a:outerShdw dist="38100" dir="5400000" algn="ctr" rotWithShape="0">
              <a:schemeClr val="tx1">
                <a:alpha val="50000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ko-KR" altLang="en-US" sz="1350" b="1" dirty="0">
                <a:solidFill>
                  <a:prstClr val="black"/>
                </a:solidFill>
              </a:rPr>
              <a:t>품질 </a:t>
            </a:r>
            <a:r>
              <a:rPr lang="en-US" altLang="ko-KR" sz="1350" b="1" dirty="0">
                <a:solidFill>
                  <a:prstClr val="black"/>
                </a:solidFill>
              </a:rPr>
              <a:t>KPI</a:t>
            </a:r>
          </a:p>
        </p:txBody>
      </p:sp>
      <p:sp>
        <p:nvSpPr>
          <p:cNvPr id="49" name="AutoShape 1908"/>
          <p:cNvSpPr>
            <a:spLocks noChangeArrowheads="1"/>
          </p:cNvSpPr>
          <p:nvPr/>
        </p:nvSpPr>
        <p:spPr bwMode="auto">
          <a:xfrm>
            <a:off x="3556827" y="2008365"/>
            <a:ext cx="5328592" cy="41968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/>
              <a:t>◌  Case </a:t>
            </a:r>
            <a:r>
              <a:rPr lang="ko-KR" altLang="en-US" sz="1400" b="1" dirty="0"/>
              <a:t>원자재 공정 불량율 개선   </a:t>
            </a:r>
            <a:r>
              <a:rPr lang="ko-KR" altLang="en-US" sz="1400" b="1" dirty="0" smtClean="0"/>
              <a:t>    </a:t>
            </a:r>
            <a:r>
              <a:rPr lang="en-US" altLang="ko-KR" sz="1400" b="1" dirty="0" smtClean="0"/>
              <a:t>884PPM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685PPM</a:t>
            </a:r>
            <a:endParaRPr lang="en-US" altLang="ko-KR" sz="1400" b="1" dirty="0"/>
          </a:p>
          <a:p>
            <a:r>
              <a:rPr lang="en-US" altLang="ko-KR" sz="1100" dirty="0">
                <a:sym typeface="Wingdings" panose="05000000000000000000" pitchFamily="2" charset="2"/>
              </a:rPr>
              <a:t>      .. </a:t>
            </a:r>
            <a:r>
              <a:rPr lang="ko-KR" altLang="en-US" sz="1100" dirty="0">
                <a:sym typeface="Wingdings" panose="05000000000000000000" pitchFamily="2" charset="2"/>
              </a:rPr>
              <a:t>협력사 </a:t>
            </a:r>
            <a:r>
              <a:rPr lang="en-US" altLang="ko-KR" sz="1100" dirty="0">
                <a:sym typeface="Wingdings" panose="05000000000000000000" pitchFamily="2" charset="2"/>
              </a:rPr>
              <a:t>: </a:t>
            </a:r>
            <a:r>
              <a:rPr lang="ko-KR" altLang="en-US" sz="1100" dirty="0" smtClean="0">
                <a:sym typeface="Wingdings" panose="05000000000000000000" pitchFamily="2" charset="2"/>
              </a:rPr>
              <a:t>입고 품질 확보</a:t>
            </a:r>
            <a:r>
              <a:rPr lang="en-US" altLang="ko-KR" sz="1100" dirty="0" smtClean="0">
                <a:sym typeface="Wingdings" panose="05000000000000000000" pitchFamily="2" charset="2"/>
              </a:rPr>
              <a:t>(500PPM)</a:t>
            </a:r>
            <a:r>
              <a:rPr lang="ko-KR" altLang="en-US" sz="1100" dirty="0" smtClean="0"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 smtClean="0">
                <a:sym typeface="Wingdings" panose="05000000000000000000" pitchFamily="2" charset="2"/>
              </a:rPr>
              <a:t>공정 품질 확보</a:t>
            </a:r>
            <a:endParaRPr lang="en-US" altLang="ko-KR" sz="1100" b="1" dirty="0"/>
          </a:p>
        </p:txBody>
      </p:sp>
      <p:sp>
        <p:nvSpPr>
          <p:cNvPr id="50" name="AutoShape 1908"/>
          <p:cNvSpPr>
            <a:spLocks noChangeArrowheads="1"/>
          </p:cNvSpPr>
          <p:nvPr/>
        </p:nvSpPr>
        <p:spPr bwMode="auto">
          <a:xfrm>
            <a:off x="3562281" y="3284789"/>
            <a:ext cx="5328592" cy="5762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outerShdw dist="50800" dir="5400000" algn="ctr" rotWithShape="0">
              <a:schemeClr val="accent3">
                <a:lumMod val="50000"/>
                <a:alpha val="50000"/>
              </a:schemeClr>
            </a:outerShdw>
          </a:effectLst>
        </p:spPr>
        <p:txBody>
          <a:bodyPr wrap="none" anchor="ctr"/>
          <a:lstStyle/>
          <a:p>
            <a:r>
              <a:rPr lang="en-US" altLang="ko-KR" sz="1400" b="1" dirty="0"/>
              <a:t>◌  PCB </a:t>
            </a:r>
            <a:r>
              <a:rPr lang="ko-KR" altLang="en-US" sz="1400" b="1" dirty="0"/>
              <a:t>파손 폐기 유실 개선          </a:t>
            </a:r>
            <a:r>
              <a:rPr lang="ko-KR" altLang="en-US" sz="1400" b="1" dirty="0" smtClean="0"/>
              <a:t>         </a:t>
            </a:r>
            <a:r>
              <a:rPr lang="en-US" altLang="ko-KR" sz="1400" b="1" dirty="0" smtClean="0"/>
              <a:t>0.104% </a:t>
            </a:r>
            <a:r>
              <a:rPr lang="en-US" altLang="ko-KR" sz="1400" b="1" dirty="0">
                <a:sym typeface="Wingdings" panose="05000000000000000000" pitchFamily="2" charset="2"/>
              </a:rPr>
              <a:t>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0.1%</a:t>
            </a:r>
            <a:endParaRPr lang="en-US" altLang="ko-KR" sz="1400" b="1" dirty="0"/>
          </a:p>
          <a:p>
            <a:r>
              <a:rPr lang="en-US" altLang="ko-KR" sz="1100" b="1" dirty="0"/>
              <a:t>      </a:t>
            </a:r>
            <a:r>
              <a:rPr lang="en-US" altLang="ko-KR" sz="1100" dirty="0">
                <a:sym typeface="Wingdings" panose="05000000000000000000" pitchFamily="2" charset="2"/>
              </a:rPr>
              <a:t>..  PCB</a:t>
            </a:r>
            <a:r>
              <a:rPr lang="ko-KR" altLang="en-US" sz="1100" dirty="0">
                <a:sym typeface="Wingdings" panose="05000000000000000000" pitchFamily="2" charset="2"/>
              </a:rPr>
              <a:t> 폐기 </a:t>
            </a:r>
            <a:r>
              <a:rPr lang="en-US" altLang="ko-KR" sz="1100" dirty="0">
                <a:sym typeface="Wingdings" panose="05000000000000000000" pitchFamily="2" charset="2"/>
              </a:rPr>
              <a:t>Worst </a:t>
            </a:r>
            <a:r>
              <a:rPr lang="ko-KR" altLang="en-US" sz="1100" dirty="0">
                <a:sym typeface="Wingdings" panose="05000000000000000000" pitchFamily="2" charset="2"/>
              </a:rPr>
              <a:t>인자 도출</a:t>
            </a:r>
            <a:r>
              <a:rPr lang="en-US" altLang="ko-KR" sz="1100" dirty="0">
                <a:sym typeface="Wingdings" panose="05000000000000000000" pitchFamily="2" charset="2"/>
              </a:rPr>
              <a:t>,</a:t>
            </a:r>
            <a:r>
              <a:rPr lang="en-US" altLang="ko-KR" sz="1100" dirty="0"/>
              <a:t> </a:t>
            </a:r>
            <a:r>
              <a:rPr lang="ko-KR" altLang="en-US" sz="1100" dirty="0"/>
              <a:t>부품 유형별 유실 인자 도출</a:t>
            </a:r>
            <a:r>
              <a:rPr lang="en-US" altLang="ko-KR" sz="1100" dirty="0"/>
              <a:t>.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780290" y="3784647"/>
            <a:ext cx="54854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prstClr val="black"/>
                </a:solidFill>
              </a:rPr>
              <a:t>5,573</a:t>
            </a:r>
          </a:p>
          <a:p>
            <a:pPr algn="ctr"/>
            <a:r>
              <a:rPr lang="en-US" altLang="ko-KR" sz="1100" b="1" dirty="0" smtClean="0">
                <a:solidFill>
                  <a:prstClr val="black"/>
                </a:solidFill>
              </a:rPr>
              <a:t>PPM</a:t>
            </a:r>
            <a:endParaRPr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83618" y="2140374"/>
            <a:ext cx="40748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kern="0" dirty="0">
                <a:solidFill>
                  <a:sysClr val="windowText" lastClr="000000"/>
                </a:solidFill>
                <a:latin typeface="+mn-ea"/>
              </a:rPr>
              <a:t>5</a:t>
            </a:r>
            <a:r>
              <a:rPr lang="ko-KR" altLang="en-US" sz="1100" b="1" kern="0" dirty="0" smtClean="0">
                <a:solidFill>
                  <a:sysClr val="windowText" lastClr="000000"/>
                </a:solidFill>
                <a:latin typeface="+mn-ea"/>
              </a:rPr>
              <a:t>건</a:t>
            </a:r>
            <a:endParaRPr lang="ko-KR" altLang="en-US" sz="11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64806" y="4437016"/>
            <a:ext cx="7601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kern="0" dirty="0" smtClean="0">
                <a:solidFill>
                  <a:sysClr val="windowText" lastClr="000000"/>
                </a:solidFill>
                <a:latin typeface="+mn-ea"/>
              </a:rPr>
              <a:t>목표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+mn-ea"/>
              </a:rPr>
              <a:t>(25Y)</a:t>
            </a:r>
            <a:endParaRPr lang="ko-KR" altLang="en-US" sz="1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1267998" y="4437015"/>
            <a:ext cx="918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kern="0" dirty="0" smtClean="0">
                <a:solidFill>
                  <a:sysClr val="windowText" lastClr="000000"/>
                </a:solidFill>
                <a:latin typeface="+mn-ea"/>
              </a:rPr>
              <a:t>실적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+mn-ea"/>
              </a:rPr>
              <a:t>상반기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1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165705" y="4437015"/>
            <a:ext cx="918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kern="0" dirty="0" smtClean="0">
                <a:solidFill>
                  <a:sysClr val="windowText" lastClr="000000"/>
                </a:solidFill>
                <a:latin typeface="+mn-ea"/>
              </a:rPr>
              <a:t>목표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+mn-ea"/>
              </a:rPr>
              <a:t>하반기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1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42317" y="6178108"/>
            <a:ext cx="7601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kern="0" dirty="0" smtClean="0">
                <a:solidFill>
                  <a:sysClr val="windowText" lastClr="000000"/>
                </a:solidFill>
                <a:latin typeface="+mn-ea"/>
              </a:rPr>
              <a:t>목표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+mn-ea"/>
              </a:rPr>
              <a:t>(25Y)</a:t>
            </a:r>
            <a:endParaRPr lang="ko-KR" altLang="en-US" sz="1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245509" y="6178107"/>
            <a:ext cx="918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kern="0" dirty="0" smtClean="0">
                <a:solidFill>
                  <a:sysClr val="windowText" lastClr="000000"/>
                </a:solidFill>
                <a:latin typeface="+mn-ea"/>
              </a:rPr>
              <a:t>실적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+mn-ea"/>
              </a:rPr>
              <a:t>상반기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1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143216" y="6178107"/>
            <a:ext cx="918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kern="0" dirty="0" smtClean="0">
                <a:solidFill>
                  <a:sysClr val="windowText" lastClr="000000"/>
                </a:solidFill>
                <a:latin typeface="+mn-ea"/>
              </a:rPr>
              <a:t>목표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1000" b="1" kern="0" dirty="0" smtClean="0">
                <a:solidFill>
                  <a:sysClr val="windowText" lastClr="000000"/>
                </a:solidFill>
                <a:latin typeface="+mn-ea"/>
              </a:rPr>
              <a:t>하반기</a:t>
            </a:r>
            <a:r>
              <a:rPr lang="en-US" altLang="ko-KR" sz="1000" b="1" kern="0" dirty="0" smtClean="0">
                <a:solidFill>
                  <a:sysClr val="windowText" lastClr="000000"/>
                </a:solidFill>
                <a:latin typeface="+mn-ea"/>
              </a:rPr>
              <a:t>)</a:t>
            </a:r>
            <a:endParaRPr lang="ko-KR" altLang="en-US" sz="100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383985" y="5543026"/>
            <a:ext cx="60785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prstClr val="black"/>
                </a:solidFill>
                <a:latin typeface="+mn-ea"/>
              </a:rPr>
              <a:t>61.4</a:t>
            </a:r>
            <a:endParaRPr lang="en-US" altLang="ko-KR" sz="1100" b="1" dirty="0">
              <a:solidFill>
                <a:prstClr val="black"/>
              </a:solidFill>
              <a:latin typeface="+mn-ea"/>
            </a:endParaRPr>
          </a:p>
          <a:p>
            <a:pPr algn="ctr"/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백만원</a:t>
            </a:r>
          </a:p>
        </p:txBody>
      </p:sp>
      <p:sp>
        <p:nvSpPr>
          <p:cNvPr id="60" name="타원 59">
            <a:hlinkClick r:id="rId2" action="ppaction://hlinksldjump"/>
          </p:cNvPr>
          <p:cNvSpPr/>
          <p:nvPr/>
        </p:nvSpPr>
        <p:spPr>
          <a:xfrm>
            <a:off x="8597697" y="1591640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>
            <a:hlinkClick r:id="rId3" action="ppaction://hlinksldjump"/>
          </p:cNvPr>
          <p:cNvSpPr/>
          <p:nvPr/>
        </p:nvSpPr>
        <p:spPr>
          <a:xfrm>
            <a:off x="8597697" y="2182618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>
            <a:hlinkClick r:id="rId4" action="ppaction://hlinksldjump"/>
          </p:cNvPr>
          <p:cNvSpPr/>
          <p:nvPr/>
        </p:nvSpPr>
        <p:spPr>
          <a:xfrm>
            <a:off x="8604448" y="4299355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>
            <a:hlinkClick r:id="rId5" action="ppaction://hlinksldjump"/>
          </p:cNvPr>
          <p:cNvSpPr/>
          <p:nvPr/>
        </p:nvSpPr>
        <p:spPr>
          <a:xfrm>
            <a:off x="8604448" y="4963009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>
            <a:hlinkClick r:id="rId6" action="ppaction://hlinksldjump"/>
          </p:cNvPr>
          <p:cNvSpPr/>
          <p:nvPr/>
        </p:nvSpPr>
        <p:spPr>
          <a:xfrm>
            <a:off x="8597697" y="5696983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>
            <a:hlinkClick r:id="rId7" action="ppaction://hlinksldjump"/>
          </p:cNvPr>
          <p:cNvSpPr/>
          <p:nvPr/>
        </p:nvSpPr>
        <p:spPr>
          <a:xfrm>
            <a:off x="8597697" y="2713355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>
            <a:hlinkClick r:id="rId8" action="ppaction://hlinksldjump"/>
          </p:cNvPr>
          <p:cNvSpPr/>
          <p:nvPr/>
        </p:nvSpPr>
        <p:spPr>
          <a:xfrm>
            <a:off x="8597697" y="3530007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71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Main Line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71678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Main Line </a:t>
            </a:r>
            <a:r>
              <a:rPr lang="ko-KR" altLang="en-US" b="1" dirty="0" smtClean="0">
                <a:latin typeface="+mn-ea"/>
              </a:rPr>
              <a:t>자동화 추진</a:t>
            </a:r>
            <a:endParaRPr lang="en-US" altLang="ko-KR" b="1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6468" y="3320855"/>
            <a:ext cx="8584144" cy="1065269"/>
            <a:chOff x="164064" y="1369186"/>
            <a:chExt cx="8584144" cy="10652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/>
            <a:srcRect t="23403" r="19437"/>
            <a:stretch/>
          </p:blipFill>
          <p:spPr>
            <a:xfrm>
              <a:off x="336675" y="1606262"/>
              <a:ext cx="2612899" cy="534645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827" t="21687" r="43917" b="13254"/>
            <a:stretch/>
          </p:blipFill>
          <p:spPr>
            <a:xfrm>
              <a:off x="4102594" y="1542159"/>
              <a:ext cx="2508455" cy="698247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5079" y="1695657"/>
              <a:ext cx="1989574" cy="544749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336675" y="1369186"/>
              <a:ext cx="2571161" cy="215541"/>
            </a:xfrm>
            <a:prstGeom prst="roundRect">
              <a:avLst>
                <a:gd name="adj" fmla="val 50000"/>
              </a:avLst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chemeClr val="tx1"/>
                  </a:solidFill>
                </a:rPr>
                <a:t>Mold + </a:t>
              </a:r>
              <a:r>
                <a:rPr lang="ko-KR" altLang="en-US" sz="1200" b="1" dirty="0" smtClean="0">
                  <a:solidFill>
                    <a:schemeClr val="tx1"/>
                  </a:solidFill>
                </a:rPr>
                <a:t>융착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3058556" y="1370282"/>
              <a:ext cx="926767" cy="215542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chemeClr val="tx1"/>
                  </a:solidFill>
                </a:rPr>
                <a:t>Aging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165283" y="1372182"/>
              <a:ext cx="2350933" cy="215541"/>
            </a:xfrm>
            <a:prstGeom prst="roundRect">
              <a:avLst>
                <a:gd name="adj" fmla="val 50000"/>
              </a:avLst>
            </a:prstGeom>
            <a:solidFill>
              <a:srgbClr val="FFCC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b="1" dirty="0" smtClean="0">
                  <a:solidFill>
                    <a:schemeClr val="tx1"/>
                  </a:solidFill>
                </a:rPr>
                <a:t>FT2 + 200% </a:t>
              </a:r>
              <a:r>
                <a:rPr lang="ko-KR" altLang="en-US" sz="1050" b="1" dirty="0" smtClean="0">
                  <a:solidFill>
                    <a:schemeClr val="tx1"/>
                  </a:solidFill>
                </a:rPr>
                <a:t>전압 </a:t>
              </a:r>
              <a:r>
                <a:rPr lang="en-US" altLang="ko-KR" sz="1050" b="1" dirty="0" smtClean="0">
                  <a:solidFill>
                    <a:schemeClr val="tx1"/>
                  </a:solidFill>
                </a:rPr>
                <a:t>+ Phone Test</a:t>
              </a:r>
              <a:endParaRPr lang="ko-KR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6754297" y="1369186"/>
              <a:ext cx="1940356" cy="215540"/>
            </a:xfrm>
            <a:prstGeom prst="roundRect">
              <a:avLst>
                <a:gd name="adj" fmla="val 50000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chemeClr val="tx1"/>
                  </a:solidFill>
                </a:rPr>
                <a:t>별매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F2C8A175-E62D-B379-E029-9484423A3543}"/>
                </a:ext>
              </a:extLst>
            </p:cNvPr>
            <p:cNvCxnSpPr/>
            <p:nvPr/>
          </p:nvCxnSpPr>
          <p:spPr>
            <a:xfrm>
              <a:off x="244064" y="2270530"/>
              <a:ext cx="2710939" cy="0"/>
            </a:xfrm>
            <a:prstGeom prst="line">
              <a:avLst/>
            </a:prstGeom>
            <a:ln w="57150">
              <a:solidFill>
                <a:srgbClr val="66FFCC">
                  <a:alpha val="4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xmlns="" id="{F2C8A175-E62D-B379-E029-9484423A3543}"/>
                </a:ext>
              </a:extLst>
            </p:cNvPr>
            <p:cNvCxnSpPr/>
            <p:nvPr/>
          </p:nvCxnSpPr>
          <p:spPr>
            <a:xfrm>
              <a:off x="3045176" y="2278086"/>
              <a:ext cx="961747" cy="0"/>
            </a:xfrm>
            <a:prstGeom prst="line">
              <a:avLst/>
            </a:prstGeom>
            <a:ln w="57150">
              <a:solidFill>
                <a:srgbClr val="FF99CC">
                  <a:alpha val="4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xmlns="" id="{F2C8A175-E62D-B379-E029-9484423A3543}"/>
                </a:ext>
              </a:extLst>
            </p:cNvPr>
            <p:cNvCxnSpPr/>
            <p:nvPr/>
          </p:nvCxnSpPr>
          <p:spPr>
            <a:xfrm>
              <a:off x="6690539" y="2278086"/>
              <a:ext cx="2057669" cy="0"/>
            </a:xfrm>
            <a:prstGeom prst="line">
              <a:avLst/>
            </a:prstGeom>
            <a:ln w="57150">
              <a:solidFill>
                <a:srgbClr val="660033">
                  <a:alpha val="4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435268" y="2092300"/>
              <a:ext cx="630011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[Dispenser]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164064" y="2238247"/>
              <a:ext cx="583266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[Loading]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956736" y="2086255"/>
              <a:ext cx="583266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[Pushier]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1361324" y="2238247"/>
              <a:ext cx="583266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경화기</a:t>
              </a:r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1720904" y="2091473"/>
              <a:ext cx="682890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[Unloading]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1926945" y="2227810"/>
              <a:ext cx="682890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[Upper Case]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2463317" y="2238247"/>
              <a:ext cx="682890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융착</a:t>
              </a:r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3160648" y="2227810"/>
              <a:ext cx="682890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 Aging 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3954981" y="2100906"/>
              <a:ext cx="682890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[Loading]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4292493" y="2231031"/>
              <a:ext cx="682890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 Testing 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4983389" y="2090563"/>
              <a:ext cx="742480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 Unloading 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5143378" y="2238247"/>
              <a:ext cx="1539295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[ 200%/Phone test/</a:t>
              </a:r>
              <a:r>
                <a:rPr lang="ko-KR" altLang="en-US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속이물</a:t>
              </a:r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외관</a:t>
              </a:r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6580919" y="2238247"/>
              <a:ext cx="1210911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 Vinyl </a:t>
              </a:r>
              <a:r>
                <a:rPr lang="ko-KR" altLang="en-US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제거</a:t>
              </a:r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+ </a:t>
              </a:r>
              <a:r>
                <a:rPr lang="ko-KR" altLang="en-US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외관검사 </a:t>
              </a:r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/>
            <a:srcRect l="80862" t="40233" r="1798" b="-1"/>
            <a:stretch/>
          </p:blipFill>
          <p:spPr>
            <a:xfrm>
              <a:off x="3080156" y="1713042"/>
              <a:ext cx="879190" cy="432544"/>
            </a:xfrm>
            <a:prstGeom prst="rect">
              <a:avLst/>
            </a:prstGeom>
          </p:spPr>
        </p:pic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xmlns="" id="{F2C8A175-E62D-B379-E029-9484423A3543}"/>
                </a:ext>
              </a:extLst>
            </p:cNvPr>
            <p:cNvCxnSpPr/>
            <p:nvPr/>
          </p:nvCxnSpPr>
          <p:spPr>
            <a:xfrm>
              <a:off x="4125571" y="2270530"/>
              <a:ext cx="2470459" cy="0"/>
            </a:xfrm>
            <a:prstGeom prst="line">
              <a:avLst/>
            </a:prstGeom>
            <a:ln w="57150">
              <a:solidFill>
                <a:srgbClr val="FFCC66">
                  <a:alpha val="4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7837164" y="2238247"/>
              <a:ext cx="829105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 </a:t>
              </a:r>
              <a:r>
                <a:rPr lang="ko-KR" altLang="en-US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별매 포장 </a:t>
              </a:r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2905172" y="2096685"/>
              <a:ext cx="682890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[Loading]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3370054" y="2092300"/>
              <a:ext cx="742480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 Unloading 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768370" y="2238247"/>
              <a:ext cx="684149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[PBA Insert]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62C7D62-5186-54DF-4566-D8CD9CE4760C}"/>
                </a:ext>
              </a:extLst>
            </p:cNvPr>
            <p:cNvSpPr/>
            <p:nvPr/>
          </p:nvSpPr>
          <p:spPr>
            <a:xfrm>
              <a:off x="2240708" y="2086255"/>
              <a:ext cx="682890" cy="1962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무게측정</a:t>
              </a:r>
              <a:r>
                <a:rPr lang="en-US" altLang="ko-KR" sz="675" b="1" dirty="0" smtClean="0">
                  <a:solidFill>
                    <a:schemeClr val="accent5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lang="ko-KR" altLang="en-US" sz="675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34" b="88679" l="0" r="89474"/>
                    </a14:imgEffect>
                  </a14:imgLayer>
                </a14:imgProps>
              </a:ext>
            </a:extLst>
          </a:blip>
          <a:srcRect r="16370" b="23842"/>
          <a:stretch/>
        </p:blipFill>
        <p:spPr>
          <a:xfrm>
            <a:off x="6971406" y="3598685"/>
            <a:ext cx="103031" cy="13762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34" b="88679" l="0" r="89474"/>
                    </a14:imgEffect>
                  </a14:imgLayer>
                </a14:imgProps>
              </a:ext>
            </a:extLst>
          </a:blip>
          <a:srcRect r="16370" b="23842"/>
          <a:stretch/>
        </p:blipFill>
        <p:spPr>
          <a:xfrm>
            <a:off x="8285907" y="3583882"/>
            <a:ext cx="103031" cy="13762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34" b="88679" l="0" r="89474"/>
                    </a14:imgEffect>
                  </a14:imgLayer>
                </a14:imgProps>
              </a:ext>
            </a:extLst>
          </a:blip>
          <a:srcRect r="16370" b="23842"/>
          <a:stretch/>
        </p:blipFill>
        <p:spPr>
          <a:xfrm>
            <a:off x="5845028" y="3635429"/>
            <a:ext cx="103031" cy="13762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34" b="88679" l="0" r="89474"/>
                    </a14:imgEffect>
                  </a14:imgLayer>
                </a14:imgProps>
              </a:ext>
            </a:extLst>
          </a:blip>
          <a:srcRect r="16370" b="23842"/>
          <a:stretch/>
        </p:blipFill>
        <p:spPr>
          <a:xfrm>
            <a:off x="3597870" y="3546981"/>
            <a:ext cx="103031" cy="13762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34" b="88679" l="0" r="89474"/>
                    </a14:imgEffect>
                  </a14:imgLayer>
                </a14:imgProps>
              </a:ext>
            </a:extLst>
          </a:blip>
          <a:srcRect r="16370" b="23842"/>
          <a:stretch/>
        </p:blipFill>
        <p:spPr>
          <a:xfrm>
            <a:off x="2568518" y="3591484"/>
            <a:ext cx="103031" cy="13762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600" t="14941" r="13600" b="25465"/>
          <a:stretch/>
        </p:blipFill>
        <p:spPr>
          <a:xfrm rot="5400000">
            <a:off x="2701229" y="3631450"/>
            <a:ext cx="169085" cy="10631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600" t="14941" r="13600" b="25465"/>
          <a:stretch/>
        </p:blipFill>
        <p:spPr>
          <a:xfrm rot="5400000">
            <a:off x="1289390" y="3835410"/>
            <a:ext cx="169085" cy="10631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600" t="14941" r="13600" b="25465"/>
          <a:stretch/>
        </p:blipFill>
        <p:spPr>
          <a:xfrm rot="5400000">
            <a:off x="619104" y="3635356"/>
            <a:ext cx="169085" cy="106319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600" t="14941" r="13600" b="25465"/>
          <a:stretch/>
        </p:blipFill>
        <p:spPr>
          <a:xfrm rot="5400000">
            <a:off x="7779691" y="3598612"/>
            <a:ext cx="169085" cy="10631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600" t="14941" r="13600" b="25465"/>
          <a:stretch/>
        </p:blipFill>
        <p:spPr>
          <a:xfrm rot="5400000">
            <a:off x="4302881" y="3695986"/>
            <a:ext cx="169085" cy="106319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34" b="88679" l="0" r="89474"/>
                    </a14:imgEffect>
                  </a14:imgLayer>
                </a14:imgProps>
              </a:ext>
            </a:extLst>
          </a:blip>
          <a:srcRect r="16370" b="23842"/>
          <a:stretch/>
        </p:blipFill>
        <p:spPr>
          <a:xfrm>
            <a:off x="6077665" y="3642473"/>
            <a:ext cx="103031" cy="137629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342570" y="1729572"/>
            <a:ext cx="2765582" cy="1402715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3533307" y="1044842"/>
            <a:ext cx="2163454" cy="33363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유출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품질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ZERO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809091" y="1318898"/>
            <a:ext cx="5613504" cy="407541"/>
            <a:chOff x="251520" y="3046228"/>
            <a:chExt cx="1656184" cy="283084"/>
          </a:xfrm>
        </p:grpSpPr>
        <p:sp>
          <p:nvSpPr>
            <p:cNvPr id="50" name="모서리가 둥근 직사각형 27">
              <a:extLst>
                <a:ext uri="{FF2B5EF4-FFF2-40B4-BE49-F238E27FC236}">
                  <a16:creationId xmlns="" xmlns:a16="http://schemas.microsoft.com/office/drawing/2014/main" id="{65086914-EBAD-4FAD-800D-5D2996BDCA6D}"/>
                </a:ext>
              </a:extLst>
            </p:cNvPr>
            <p:cNvSpPr/>
            <p:nvPr/>
          </p:nvSpPr>
          <p:spPr>
            <a:xfrm>
              <a:off x="251520" y="3046228"/>
              <a:ext cx="1656184" cy="28308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고객</a:t>
              </a:r>
              <a:r>
                <a:rPr lang="en-US" altLang="ko-KR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유출 불량 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전압 불량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/Case </a:t>
              </a:r>
              <a:r>
                <a:rPr lang="ko-KR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외관 </a:t>
              </a:r>
              <a:r>
                <a:rPr lang="ko-KR" altLang="en-US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불량</a:t>
              </a:r>
              <a:r>
                <a:rPr lang="en-US" altLang="ko-KR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]</a:t>
              </a:r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순서도: 추출 50"/>
            <p:cNvSpPr/>
            <p:nvPr/>
          </p:nvSpPr>
          <p:spPr>
            <a:xfrm rot="7047988">
              <a:off x="264184" y="3074262"/>
              <a:ext cx="86937" cy="80263"/>
            </a:xfrm>
            <a:prstGeom prst="flowChartExtra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65" name="순서도: 추출 64"/>
            <p:cNvSpPr/>
            <p:nvPr/>
          </p:nvSpPr>
          <p:spPr>
            <a:xfrm rot="14296911">
              <a:off x="1824845" y="3083782"/>
              <a:ext cx="69054" cy="69861"/>
            </a:xfrm>
            <a:prstGeom prst="flowChartExtra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53" name="모서리가 둥근 직사각형 52"/>
          <p:cNvSpPr/>
          <p:nvPr/>
        </p:nvSpPr>
        <p:spPr>
          <a:xfrm>
            <a:off x="3233052" y="1729573"/>
            <a:ext cx="2765582" cy="1392244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092185" y="1729573"/>
            <a:ext cx="2765582" cy="1397233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 w="3175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5" name="Text Box 16"/>
          <p:cNvSpPr txBox="1">
            <a:spLocks noChangeArrowheads="1"/>
          </p:cNvSpPr>
          <p:nvPr/>
        </p:nvSpPr>
        <p:spPr bwMode="auto">
          <a:xfrm>
            <a:off x="3213302" y="1763246"/>
            <a:ext cx="283210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u="sng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200" b="1" u="sng" dirty="0" smtClean="0">
                <a:latin typeface="맑은 고딕" pitchFamily="50" charset="-127"/>
                <a:ea typeface="맑은 고딕" pitchFamily="50" charset="-127"/>
              </a:rPr>
              <a:t>전압 불량 </a:t>
            </a:r>
            <a:r>
              <a:rPr lang="en-US" altLang="ko-KR" sz="1200" b="1" u="sng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ctr"/>
            <a:endParaRPr lang="en-US" altLang="ko-KR" sz="500" b="1" u="sng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Blip>
                <a:blip r:embed="rId9"/>
              </a:buBlip>
            </a:pPr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/>
              <a:t>공정간 전압 불량 이상점 점검 </a:t>
            </a:r>
            <a:endParaRPr lang="en-US" altLang="ko-KR" sz="1100" dirty="0" smtClean="0"/>
          </a:p>
          <a:p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100" dirty="0"/>
              <a:t>. Lot</a:t>
            </a:r>
            <a:r>
              <a:rPr lang="ko-KR" altLang="en-US" sz="1100" dirty="0"/>
              <a:t>성등 이상 발생시 분석 및 </a:t>
            </a:r>
            <a:r>
              <a:rPr lang="ko-KR" altLang="en-US" sz="1100" dirty="0" smtClean="0"/>
              <a:t>공유</a:t>
            </a:r>
            <a:endParaRPr lang="en-US" altLang="ko-KR" sz="1100" b="1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Blip>
                <a:blip r:embed="rId9"/>
              </a:buBlip>
            </a:pPr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/>
              <a:t>고출력 제품 </a:t>
            </a:r>
            <a:r>
              <a:rPr lang="en-US" altLang="ko-KR" sz="1100" dirty="0"/>
              <a:t>Aging</a:t>
            </a:r>
            <a:r>
              <a:rPr lang="ko-KR" altLang="en-US" sz="1100" dirty="0"/>
              <a:t>검사 조건 차별화</a:t>
            </a:r>
            <a:endParaRPr lang="en-US" altLang="ko-KR" sz="1100" dirty="0"/>
          </a:p>
          <a:p>
            <a:pPr>
              <a:buBlip>
                <a:blip r:embed="rId9"/>
              </a:buBlip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/>
              <a:t>실장 검사 강화</a:t>
            </a:r>
            <a:r>
              <a:rPr lang="en-US" altLang="ko-KR" sz="1100" dirty="0"/>
              <a:t>( Note PC , Phone </a:t>
            </a:r>
            <a:r>
              <a:rPr lang="en-US" altLang="ko-KR" sz="1100" dirty="0" smtClean="0"/>
              <a:t>)</a:t>
            </a:r>
          </a:p>
          <a:p>
            <a:pPr>
              <a:buBlip>
                <a:blip r:embed="rId9"/>
              </a:buBlip>
            </a:pPr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 smtClean="0"/>
              <a:t>냉납성에 </a:t>
            </a:r>
            <a:r>
              <a:rPr lang="ko-KR" altLang="en-US" sz="1100" dirty="0"/>
              <a:t>의한 진행성 전압 불량 근절</a:t>
            </a:r>
            <a:endParaRPr lang="en-US" altLang="ko-KR" sz="1100" dirty="0"/>
          </a:p>
        </p:txBody>
      </p:sp>
      <p:sp>
        <p:nvSpPr>
          <p:cNvPr id="56" name="Text Box 16"/>
          <p:cNvSpPr txBox="1">
            <a:spLocks noChangeArrowheads="1"/>
          </p:cNvSpPr>
          <p:nvPr/>
        </p:nvSpPr>
        <p:spPr bwMode="auto">
          <a:xfrm>
            <a:off x="6058922" y="1763246"/>
            <a:ext cx="2832107" cy="1369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u="sng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en-US" altLang="ko-KR" sz="1200" b="1" u="sng" dirty="0" smtClean="0"/>
              <a:t>Case </a:t>
            </a:r>
            <a:r>
              <a:rPr lang="ko-KR" altLang="en-US" sz="1200" b="1" u="sng" dirty="0"/>
              <a:t>외관 불량 </a:t>
            </a:r>
            <a:r>
              <a:rPr lang="en-US" altLang="ko-KR" sz="1200" b="1" u="sng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ctr"/>
            <a:endParaRPr lang="en-US" altLang="ko-KR" sz="500" b="1" u="sng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Blip>
                <a:blip r:embed="rId9"/>
              </a:buBlip>
            </a:pPr>
            <a:r>
              <a:rPr lang="en-US" altLang="ko-KR" sz="11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dirty="0"/>
              <a:t>Case Vision </a:t>
            </a:r>
            <a:r>
              <a:rPr lang="ko-KR" altLang="en-US" sz="1100" dirty="0"/>
              <a:t>검사기 도입</a:t>
            </a:r>
          </a:p>
          <a:p>
            <a:r>
              <a:rPr lang="ko-KR" altLang="en-US" sz="1100" dirty="0" smtClean="0"/>
              <a:t>   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완제품 검사 및 별매 박스 검사 도입</a:t>
            </a:r>
          </a:p>
          <a:p>
            <a:pPr>
              <a:buBlip>
                <a:blip r:embed="rId9"/>
              </a:buBlip>
            </a:pPr>
            <a:r>
              <a:rPr lang="en-US" altLang="ko-KR" sz="1100" dirty="0" smtClean="0">
                <a:latin typeface="맑은 고딕" pitchFamily="50" charset="-127"/>
              </a:rPr>
              <a:t> Case </a:t>
            </a:r>
            <a:r>
              <a:rPr lang="ko-KR" altLang="en-US" sz="1100" dirty="0">
                <a:latin typeface="맑은 고딕" pitchFamily="50" charset="-127"/>
              </a:rPr>
              <a:t>원자재 납품 품질 강화 </a:t>
            </a:r>
          </a:p>
          <a:p>
            <a:r>
              <a:rPr lang="ko-KR" altLang="en-US" sz="1100" dirty="0" smtClean="0">
                <a:latin typeface="맑은 고딕" pitchFamily="50" charset="-127"/>
              </a:rPr>
              <a:t>   </a:t>
            </a:r>
            <a:r>
              <a:rPr lang="en-US" altLang="ko-KR" sz="1100" dirty="0">
                <a:latin typeface="맑은 고딕" pitchFamily="50" charset="-127"/>
              </a:rPr>
              <a:t>. </a:t>
            </a:r>
            <a:r>
              <a:rPr lang="ko-KR" altLang="en-US" sz="1100" dirty="0">
                <a:latin typeface="맑은 고딕" pitchFamily="50" charset="-127"/>
              </a:rPr>
              <a:t>사출 협력사 </a:t>
            </a:r>
            <a:r>
              <a:rPr lang="en-US" altLang="ko-KR" sz="1100" dirty="0">
                <a:latin typeface="맑은 고딕" pitchFamily="50" charset="-127"/>
              </a:rPr>
              <a:t>vision</a:t>
            </a:r>
            <a:r>
              <a:rPr lang="ko-KR" altLang="en-US" sz="1100" dirty="0">
                <a:latin typeface="맑은 고딕" pitchFamily="50" charset="-127"/>
              </a:rPr>
              <a:t>검사 도입 협의</a:t>
            </a:r>
          </a:p>
          <a:p>
            <a:pPr>
              <a:buBlip>
                <a:blip r:embed="rId9"/>
              </a:buBlip>
            </a:pPr>
            <a:r>
              <a:rPr lang="en-US" altLang="ko-KR" sz="1100" dirty="0" smtClean="0">
                <a:latin typeface="맑은 고딕" pitchFamily="50" charset="-127"/>
              </a:rPr>
              <a:t> </a:t>
            </a:r>
            <a:r>
              <a:rPr lang="ko-KR" altLang="en-US" sz="1100" dirty="0">
                <a:latin typeface="맑은 고딕" pitchFamily="50" charset="-127"/>
              </a:rPr>
              <a:t>공정내 </a:t>
            </a:r>
            <a:r>
              <a:rPr lang="en-US" altLang="ko-KR" sz="1100" dirty="0">
                <a:latin typeface="맑은 고딕" pitchFamily="50" charset="-127"/>
              </a:rPr>
              <a:t>Scratch </a:t>
            </a:r>
            <a:r>
              <a:rPr lang="ko-KR" altLang="en-US" sz="1100" dirty="0">
                <a:latin typeface="맑은 고딕" pitchFamily="50" charset="-127"/>
              </a:rPr>
              <a:t>인자 발굴 개선</a:t>
            </a:r>
          </a:p>
          <a:p>
            <a:pPr>
              <a:buBlip>
                <a:blip r:embed="rId9"/>
              </a:buBlip>
            </a:pPr>
            <a:r>
              <a:rPr lang="en-US" altLang="ko-KR" sz="1100" dirty="0" smtClean="0">
                <a:latin typeface="맑은 고딕" pitchFamily="50" charset="-127"/>
              </a:rPr>
              <a:t> </a:t>
            </a:r>
            <a:r>
              <a:rPr lang="ko-KR" altLang="en-US" sz="1100" dirty="0">
                <a:latin typeface="맑은 고딕" pitchFamily="50" charset="-127"/>
              </a:rPr>
              <a:t>초도 융착 품질 확보</a:t>
            </a:r>
          </a:p>
        </p:txBody>
      </p:sp>
      <p:sp>
        <p:nvSpPr>
          <p:cNvPr id="57" name="Text Box 16"/>
          <p:cNvSpPr txBox="1">
            <a:spLocks noChangeArrowheads="1"/>
          </p:cNvSpPr>
          <p:nvPr/>
        </p:nvSpPr>
        <p:spPr bwMode="auto">
          <a:xfrm>
            <a:off x="334420" y="1805838"/>
            <a:ext cx="283210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u="sng" dirty="0" smtClean="0">
                <a:latin typeface="맑은 고딕" pitchFamily="50" charset="-127"/>
                <a:ea typeface="맑은 고딕" pitchFamily="50" charset="-127"/>
              </a:rPr>
              <a:t>[ </a:t>
            </a:r>
            <a:r>
              <a:rPr lang="ko-KR" altLang="en-US" sz="1200" b="1" u="sng" dirty="0" smtClean="0">
                <a:latin typeface="맑은 고딕" pitchFamily="50" charset="-127"/>
                <a:ea typeface="맑은 고딕" pitchFamily="50" charset="-127"/>
              </a:rPr>
              <a:t>제품 규격 강화 </a:t>
            </a:r>
            <a:r>
              <a:rPr lang="en-US" altLang="ko-KR" sz="1200" b="1" u="sng" dirty="0" smtClean="0">
                <a:latin typeface="맑은 고딕" pitchFamily="50" charset="-127"/>
                <a:ea typeface="맑은 고딕" pitchFamily="50" charset="-127"/>
              </a:rPr>
              <a:t>]</a:t>
            </a:r>
          </a:p>
          <a:p>
            <a:pPr algn="ctr"/>
            <a:endParaRPr lang="en-US" altLang="ko-KR" sz="500" b="1" u="sng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Blip>
                <a:blip r:embed="rId9"/>
              </a:buBlip>
            </a:pPr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/>
              <a:t>제품 무게 검증 강화</a:t>
            </a:r>
            <a:endParaRPr lang="en-US" altLang="ko-KR" sz="1100" dirty="0"/>
          </a:p>
          <a:p>
            <a:r>
              <a:rPr lang="en-US" altLang="ko-KR" sz="1100" dirty="0" smtClean="0"/>
              <a:t>  </a:t>
            </a:r>
            <a:r>
              <a:rPr lang="en-US" altLang="ko-KR" sz="1100" dirty="0"/>
              <a:t>. </a:t>
            </a:r>
            <a:r>
              <a:rPr lang="ko-KR" altLang="en-US" sz="1100" dirty="0"/>
              <a:t>몰딩 중량 검사</a:t>
            </a:r>
            <a:r>
              <a:rPr lang="en-US" altLang="ko-KR" sz="1100" dirty="0"/>
              <a:t>/</a:t>
            </a:r>
            <a:r>
              <a:rPr lang="ko-KR" altLang="en-US" sz="1100" dirty="0"/>
              <a:t>별매 완제품 중량 검사</a:t>
            </a:r>
            <a:endParaRPr lang="en-US" altLang="ko-KR" sz="1100" dirty="0"/>
          </a:p>
          <a:p>
            <a:r>
              <a:rPr lang="en-US" altLang="ko-KR" sz="1100" dirty="0"/>
              <a:t>  . Bond Type  _ </a:t>
            </a:r>
            <a:r>
              <a:rPr lang="ko-KR" altLang="en-US" sz="1100" dirty="0"/>
              <a:t>중량 검사 </a:t>
            </a:r>
            <a:r>
              <a:rPr lang="ko-KR" altLang="en-US" sz="1100" dirty="0" smtClean="0"/>
              <a:t>운영</a:t>
            </a:r>
            <a:endParaRPr lang="en-US" altLang="ko-KR" sz="1100" dirty="0"/>
          </a:p>
          <a:p>
            <a:pPr>
              <a:buBlip>
                <a:blip r:embed="rId9"/>
              </a:buBlip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/>
              <a:t>완제품 치수 불량 집중 검사</a:t>
            </a:r>
          </a:p>
          <a:p>
            <a:r>
              <a:rPr lang="ko-KR" altLang="en-US" sz="1100" dirty="0" smtClean="0"/>
              <a:t> </a:t>
            </a:r>
            <a:r>
              <a:rPr lang="en-US" altLang="ko-KR" sz="1100" dirty="0"/>
              <a:t>. </a:t>
            </a:r>
            <a:r>
              <a:rPr lang="ko-KR" altLang="en-US" sz="1100" dirty="0"/>
              <a:t>제품 높이 </a:t>
            </a:r>
            <a:r>
              <a:rPr lang="en-US" altLang="ko-KR" sz="1100" dirty="0"/>
              <a:t>/ </a:t>
            </a:r>
            <a:r>
              <a:rPr lang="ko-KR" altLang="en-US" sz="1100" dirty="0"/>
              <a:t>폭 치수 검사 강화</a:t>
            </a:r>
          </a:p>
        </p:txBody>
      </p:sp>
      <p:sp>
        <p:nvSpPr>
          <p:cNvPr id="58" name="모서리가 둥근 직사각형 57"/>
          <p:cNvSpPr/>
          <p:nvPr/>
        </p:nvSpPr>
        <p:spPr>
          <a:xfrm rot="10800000">
            <a:off x="334420" y="4602382"/>
            <a:ext cx="2765582" cy="130558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 rot="10800000">
            <a:off x="3218611" y="4607255"/>
            <a:ext cx="2765582" cy="12958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10800000">
            <a:off x="6092184" y="4607256"/>
            <a:ext cx="2765582" cy="12958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1" name="Text Box 16"/>
          <p:cNvSpPr txBox="1">
            <a:spLocks noChangeArrowheads="1"/>
          </p:cNvSpPr>
          <p:nvPr/>
        </p:nvSpPr>
        <p:spPr bwMode="auto">
          <a:xfrm>
            <a:off x="3191702" y="4636931"/>
            <a:ext cx="283210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u="sng" dirty="0" smtClean="0">
                <a:latin typeface="맑은 고딕" pitchFamily="50" charset="-127"/>
                <a:ea typeface="맑은 고딕" pitchFamily="50" charset="-127"/>
              </a:rPr>
              <a:t>[  </a:t>
            </a:r>
            <a:r>
              <a:rPr lang="ko-KR" altLang="en-US" sz="1200" b="1" u="sng" dirty="0" smtClean="0">
                <a:latin typeface="맑은 고딕" pitchFamily="50" charset="-127"/>
              </a:rPr>
              <a:t>공정 </a:t>
            </a:r>
            <a:r>
              <a:rPr lang="ko-KR" altLang="en-US" sz="1200" b="1" u="sng" dirty="0">
                <a:latin typeface="맑은 고딕" pitchFamily="50" charset="-127"/>
              </a:rPr>
              <a:t>성인화 </a:t>
            </a:r>
            <a:r>
              <a:rPr lang="en-US" altLang="ko-KR" sz="1200" b="1" u="sng" dirty="0" smtClean="0">
                <a:latin typeface="맑은 고딕" pitchFamily="50" charset="-127"/>
              </a:rPr>
              <a:t> </a:t>
            </a:r>
            <a:r>
              <a:rPr lang="en-US" altLang="ko-KR" sz="1200" b="1" u="sng" dirty="0">
                <a:latin typeface="맑은 고딕" pitchFamily="50" charset="-127"/>
              </a:rPr>
              <a:t>]</a:t>
            </a:r>
            <a:endParaRPr lang="en-US" altLang="ko-KR" sz="1200" b="1" u="sng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500" b="1" u="sng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Blip>
                <a:blip r:embed="rId9"/>
              </a:buBlip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dirty="0"/>
              <a:t>별매 포장 자동화</a:t>
            </a:r>
          </a:p>
          <a:p>
            <a:r>
              <a:rPr lang="ko-KR" altLang="en-US" sz="1100" dirty="0" smtClean="0"/>
              <a:t>  </a:t>
            </a:r>
            <a:r>
              <a:rPr lang="en-US" altLang="ko-KR" sz="1100" dirty="0"/>
              <a:t>( </a:t>
            </a:r>
            <a:r>
              <a:rPr lang="ko-KR" altLang="en-US" sz="1100" dirty="0" smtClean="0"/>
              <a:t>봉인 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바코드 </a:t>
            </a:r>
            <a:r>
              <a:rPr lang="en-US" altLang="ko-KR" sz="1100" dirty="0"/>
              <a:t>/ </a:t>
            </a:r>
            <a:r>
              <a:rPr lang="ko-KR" altLang="en-US" sz="1100" dirty="0"/>
              <a:t>이너패드 </a:t>
            </a:r>
            <a:r>
              <a:rPr lang="en-US" altLang="ko-KR" sz="1100" dirty="0"/>
              <a:t>/ Unit Bot )</a:t>
            </a:r>
          </a:p>
          <a:p>
            <a:pPr>
              <a:buBlip>
                <a:blip r:embed="rId9"/>
              </a:buBlip>
            </a:pPr>
            <a:r>
              <a:rPr lang="en-US" altLang="ko-KR" sz="1100" dirty="0" smtClean="0"/>
              <a:t> Bonding </a:t>
            </a:r>
            <a:r>
              <a:rPr lang="ko-KR" altLang="en-US" sz="1100" dirty="0"/>
              <a:t>자동화 확대 적용</a:t>
            </a:r>
          </a:p>
          <a:p>
            <a:pPr>
              <a:buBlip>
                <a:blip r:embed="rId9"/>
              </a:buBlip>
            </a:pPr>
            <a:r>
              <a:rPr lang="ko-KR" altLang="en-US" sz="1100" dirty="0" smtClean="0"/>
              <a:t> 융착 </a:t>
            </a:r>
            <a:r>
              <a:rPr lang="ko-KR" altLang="en-US" sz="1100" dirty="0"/>
              <a:t>자동화</a:t>
            </a:r>
            <a:r>
              <a:rPr lang="en-US" altLang="ko-KR" sz="1100" dirty="0"/>
              <a:t>( Auto Molding </a:t>
            </a:r>
            <a:r>
              <a:rPr lang="ko-KR" altLang="en-US" sz="1100" dirty="0"/>
              <a:t>라인 연결 </a:t>
            </a:r>
            <a:r>
              <a:rPr lang="en-US" altLang="ko-KR" sz="1100" dirty="0" smtClean="0"/>
              <a:t>)</a:t>
            </a:r>
          </a:p>
          <a:p>
            <a:pPr>
              <a:buBlip>
                <a:blip r:embed="rId9"/>
              </a:buBlip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SMPS </a:t>
            </a:r>
            <a:r>
              <a:rPr lang="ko-KR" altLang="en-US" sz="1100" dirty="0" smtClean="0"/>
              <a:t>이형 자삽기 도입</a:t>
            </a:r>
            <a:endParaRPr lang="en-US" altLang="ko-KR" sz="1100" dirty="0"/>
          </a:p>
        </p:txBody>
      </p:sp>
      <p:sp>
        <p:nvSpPr>
          <p:cNvPr id="62" name="Text Box 16"/>
          <p:cNvSpPr txBox="1">
            <a:spLocks noChangeArrowheads="1"/>
          </p:cNvSpPr>
          <p:nvPr/>
        </p:nvSpPr>
        <p:spPr bwMode="auto">
          <a:xfrm>
            <a:off x="6067033" y="4636931"/>
            <a:ext cx="2897455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u="sng" dirty="0" smtClean="0">
                <a:latin typeface="맑은 고딕" pitchFamily="50" charset="-127"/>
                <a:ea typeface="맑은 고딕" pitchFamily="50" charset="-127"/>
              </a:rPr>
              <a:t>[  </a:t>
            </a:r>
            <a:r>
              <a:rPr lang="ko-KR" altLang="en-US" sz="1200" b="1" u="sng" dirty="0" smtClean="0"/>
              <a:t>공정 </a:t>
            </a:r>
            <a:r>
              <a:rPr lang="ko-KR" altLang="en-US" sz="1200" b="1" u="sng" dirty="0"/>
              <a:t>개선 </a:t>
            </a:r>
            <a:r>
              <a:rPr lang="en-US" altLang="ko-KR" sz="1200" b="1" u="sng" dirty="0" smtClean="0"/>
              <a:t> </a:t>
            </a:r>
            <a:r>
              <a:rPr lang="en-US" altLang="ko-KR" sz="1200" b="1" u="sng" dirty="0" smtClean="0">
                <a:latin typeface="맑은 고딕" pitchFamily="50" charset="-127"/>
              </a:rPr>
              <a:t>]</a:t>
            </a:r>
            <a:endParaRPr lang="en-US" altLang="ko-KR" sz="1200" b="1" u="sng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500" b="1" u="sng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Blip>
                <a:blip r:embed="rId9"/>
              </a:buBlip>
            </a:pP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완제품 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en-US" altLang="ko-KR" sz="1100" dirty="0" smtClean="0"/>
              <a:t>PBA  </a:t>
            </a:r>
            <a:r>
              <a:rPr lang="ko-KR" altLang="en-US" sz="1100" dirty="0" smtClean="0"/>
              <a:t>추적성 확보</a:t>
            </a:r>
            <a:endParaRPr lang="en-US" altLang="ko-KR" sz="1100" dirty="0" smtClean="0"/>
          </a:p>
          <a:p>
            <a:r>
              <a:rPr lang="en-US" altLang="ko-KR" sz="1100" dirty="0" smtClean="0"/>
              <a:t>   -. Case 2D Serial No &lt;&gt; PBA </a:t>
            </a:r>
            <a:r>
              <a:rPr lang="en-US" altLang="ko-KR" sz="1100" dirty="0"/>
              <a:t>Matching</a:t>
            </a:r>
          </a:p>
          <a:p>
            <a:pPr>
              <a:buBlip>
                <a:blip r:embed="rId9"/>
              </a:buBlip>
            </a:pPr>
            <a:r>
              <a:rPr lang="ko-KR" altLang="en-US" sz="1100" dirty="0" smtClean="0"/>
              <a:t> 융착 </a:t>
            </a:r>
            <a:r>
              <a:rPr lang="en-US" altLang="ko-KR" sz="1100" dirty="0" smtClean="0"/>
              <a:t>Turn Table </a:t>
            </a:r>
            <a:r>
              <a:rPr lang="ko-KR" altLang="en-US" sz="1100" dirty="0" smtClean="0"/>
              <a:t>개선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-. </a:t>
            </a:r>
            <a:r>
              <a:rPr lang="ko-KR" altLang="en-US" sz="1100" dirty="0" smtClean="0"/>
              <a:t>융착 품질 확보 위한 </a:t>
            </a:r>
            <a:r>
              <a:rPr lang="en-US" altLang="ko-KR" sz="1100" dirty="0" smtClean="0"/>
              <a:t>Turn Table</a:t>
            </a:r>
            <a:r>
              <a:rPr lang="ko-KR" altLang="en-US" sz="1100" dirty="0" smtClean="0"/>
              <a:t>최적화</a:t>
            </a:r>
            <a:endParaRPr lang="en-US" altLang="ko-KR" sz="1100" dirty="0"/>
          </a:p>
        </p:txBody>
      </p:sp>
      <p:sp>
        <p:nvSpPr>
          <p:cNvPr id="63" name="Text Box 16"/>
          <p:cNvSpPr txBox="1">
            <a:spLocks noChangeArrowheads="1"/>
          </p:cNvSpPr>
          <p:nvPr/>
        </p:nvSpPr>
        <p:spPr bwMode="auto">
          <a:xfrm>
            <a:off x="292134" y="4632709"/>
            <a:ext cx="292116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u="sng" dirty="0" smtClean="0">
                <a:latin typeface="맑은 고딕" pitchFamily="50" charset="-127"/>
                <a:ea typeface="맑은 고딕" pitchFamily="50" charset="-127"/>
              </a:rPr>
              <a:t>[  </a:t>
            </a:r>
            <a:r>
              <a:rPr lang="ko-KR" altLang="en-US" sz="1200" b="1" u="sng" dirty="0" smtClean="0">
                <a:latin typeface="맑은 고딕" pitchFamily="50" charset="-127"/>
              </a:rPr>
              <a:t>품질 보증 </a:t>
            </a:r>
            <a:r>
              <a:rPr lang="en-US" altLang="ko-KR" sz="1200" b="1" u="sng" dirty="0" smtClean="0">
                <a:latin typeface="맑은 고딕" pitchFamily="50" charset="-127"/>
              </a:rPr>
              <a:t> ]</a:t>
            </a:r>
            <a:endParaRPr lang="en-US" altLang="ko-KR" sz="1200" b="1" u="sng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500" b="1" u="sng" dirty="0" smtClean="0">
              <a:latin typeface="맑은 고딕" pitchFamily="50" charset="-127"/>
              <a:ea typeface="맑은 고딕" pitchFamily="50" charset="-127"/>
            </a:endParaRPr>
          </a:p>
          <a:p>
            <a:pPr>
              <a:buBlip>
                <a:blip r:embed="rId9"/>
              </a:buBlip>
            </a:pPr>
            <a:r>
              <a:rPr lang="en-US" altLang="ko-KR" sz="1100" dirty="0" smtClean="0"/>
              <a:t> </a:t>
            </a:r>
            <a:r>
              <a:rPr lang="ko-KR" altLang="en-US" sz="1100" dirty="0"/>
              <a:t>별매 </a:t>
            </a:r>
            <a:r>
              <a:rPr lang="en-US" altLang="ko-KR" sz="1100" dirty="0"/>
              <a:t>Unit Box </a:t>
            </a:r>
            <a:r>
              <a:rPr lang="ko-KR" altLang="en-US" sz="1100" dirty="0"/>
              <a:t>무게 측정 </a:t>
            </a:r>
            <a:r>
              <a:rPr lang="en-US" altLang="ko-KR" sz="1100" dirty="0"/>
              <a:t>+ MES </a:t>
            </a:r>
            <a:r>
              <a:rPr lang="ko-KR" altLang="en-US" sz="1100" dirty="0"/>
              <a:t>연동</a:t>
            </a:r>
            <a:endParaRPr lang="en-US" altLang="ko-KR" sz="1100" dirty="0"/>
          </a:p>
          <a:p>
            <a:r>
              <a:rPr lang="en-US" altLang="ko-KR" sz="1100" dirty="0"/>
              <a:t>   -. </a:t>
            </a:r>
            <a:r>
              <a:rPr lang="ko-KR" altLang="en-US" sz="1100" dirty="0"/>
              <a:t>별매 </a:t>
            </a:r>
            <a:r>
              <a:rPr lang="en-US" altLang="ko-KR" sz="1100" dirty="0"/>
              <a:t>Serial No </a:t>
            </a:r>
            <a:r>
              <a:rPr lang="ko-KR" altLang="en-US" sz="1100" dirty="0"/>
              <a:t>기준 측정 </a:t>
            </a:r>
            <a:r>
              <a:rPr lang="en-US" altLang="ko-KR" sz="1100" dirty="0"/>
              <a:t>Data Save</a:t>
            </a:r>
            <a:endParaRPr lang="ko-KR" altLang="en-US" sz="1100" dirty="0"/>
          </a:p>
          <a:p>
            <a:pPr>
              <a:buBlip>
                <a:blip r:embed="rId9"/>
              </a:buBlip>
            </a:pPr>
            <a:r>
              <a:rPr lang="en-US" altLang="ko-KR" sz="1100" dirty="0" smtClean="0"/>
              <a:t> </a:t>
            </a:r>
            <a:r>
              <a:rPr lang="en-US" altLang="ko-KR" sz="1100" dirty="0"/>
              <a:t>USB </a:t>
            </a:r>
            <a:r>
              <a:rPr lang="ko-KR" altLang="en-US" sz="1100" dirty="0"/>
              <a:t>전수 </a:t>
            </a:r>
            <a:r>
              <a:rPr lang="en-US" altLang="ko-KR" sz="1100" dirty="0"/>
              <a:t>Pin </a:t>
            </a:r>
            <a:r>
              <a:rPr lang="ko-KR" altLang="en-US" sz="1100" dirty="0"/>
              <a:t>검사</a:t>
            </a:r>
            <a:r>
              <a:rPr lang="en-US" altLang="ko-KR" sz="1100" dirty="0"/>
              <a:t>(</a:t>
            </a:r>
            <a:r>
              <a:rPr lang="ko-KR" altLang="en-US" sz="1100" dirty="0"/>
              <a:t>반자동</a:t>
            </a:r>
            <a:r>
              <a:rPr lang="en-US" altLang="ko-KR" sz="1100" dirty="0" smtClean="0"/>
              <a:t>)</a:t>
            </a:r>
          </a:p>
          <a:p>
            <a:pPr>
              <a:buBlip>
                <a:blip r:embed="rId9"/>
              </a:buBlip>
            </a:pPr>
            <a:r>
              <a:rPr lang="en-US" altLang="ko-KR" sz="1100" dirty="0" smtClean="0"/>
              <a:t> </a:t>
            </a:r>
            <a:r>
              <a:rPr lang="en-US" altLang="ko-KR" sz="1100" dirty="0"/>
              <a:t>SMPS Top </a:t>
            </a:r>
            <a:r>
              <a:rPr lang="ko-KR" altLang="en-US" sz="1100" dirty="0"/>
              <a:t>부품 높이</a:t>
            </a:r>
            <a:r>
              <a:rPr lang="en-US" altLang="ko-KR" sz="1100" dirty="0" smtClean="0"/>
              <a:t>/bot </a:t>
            </a:r>
            <a:r>
              <a:rPr lang="en-US" altLang="ko-KR" sz="1100" dirty="0"/>
              <a:t>Lead</a:t>
            </a:r>
            <a:r>
              <a:rPr lang="ko-KR" altLang="en-US" sz="1100" dirty="0"/>
              <a:t>길이 검사</a:t>
            </a:r>
          </a:p>
          <a:p>
            <a:r>
              <a:rPr lang="en-US" altLang="ko-KR" sz="1100" dirty="0" smtClean="0"/>
              <a:t>  </a:t>
            </a:r>
            <a:endParaRPr lang="ko-KR" altLang="en-US" sz="1100" dirty="0"/>
          </a:p>
        </p:txBody>
      </p:sp>
      <p:grpSp>
        <p:nvGrpSpPr>
          <p:cNvPr id="66" name="그룹 65"/>
          <p:cNvGrpSpPr/>
          <p:nvPr/>
        </p:nvGrpSpPr>
        <p:grpSpPr>
          <a:xfrm>
            <a:off x="1809091" y="6021288"/>
            <a:ext cx="5613504" cy="407541"/>
            <a:chOff x="251520" y="3010967"/>
            <a:chExt cx="1656184" cy="283084"/>
          </a:xfrm>
        </p:grpSpPr>
        <p:sp>
          <p:nvSpPr>
            <p:cNvPr id="67" name="모서리가 둥근 직사각형 27">
              <a:extLst>
                <a:ext uri="{FF2B5EF4-FFF2-40B4-BE49-F238E27FC236}">
                  <a16:creationId xmlns="" xmlns:a16="http://schemas.microsoft.com/office/drawing/2014/main" id="{65086914-EBAD-4FAD-800D-5D2996BDCA6D}"/>
                </a:ext>
              </a:extLst>
            </p:cNvPr>
            <p:cNvSpPr/>
            <p:nvPr/>
          </p:nvSpPr>
          <p:spPr>
            <a:xfrm>
              <a:off x="251520" y="3010967"/>
              <a:ext cx="1656184" cy="283084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공정 자동화율 향상</a:t>
              </a:r>
              <a:endParaRPr lang="ko-KR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순서도: 추출 67"/>
            <p:cNvSpPr/>
            <p:nvPr/>
          </p:nvSpPr>
          <p:spPr>
            <a:xfrm rot="7047988">
              <a:off x="260010" y="3085485"/>
              <a:ext cx="86937" cy="80263"/>
            </a:xfrm>
            <a:prstGeom prst="flowChartExtra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69" name="순서도: 추출 68"/>
            <p:cNvSpPr/>
            <p:nvPr/>
          </p:nvSpPr>
          <p:spPr>
            <a:xfrm rot="14296911">
              <a:off x="1824845" y="3058184"/>
              <a:ext cx="69054" cy="69861"/>
            </a:xfrm>
            <a:prstGeom prst="flowChartExtra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70" name="직선 화살표 연결선 69"/>
          <p:cNvCxnSpPr>
            <a:endCxn id="47" idx="2"/>
          </p:cNvCxnSpPr>
          <p:nvPr/>
        </p:nvCxnSpPr>
        <p:spPr>
          <a:xfrm flipH="1" flipV="1">
            <a:off x="1725361" y="3132287"/>
            <a:ext cx="929196" cy="663343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0" idx="2"/>
          </p:cNvCxnSpPr>
          <p:nvPr/>
        </p:nvCxnSpPr>
        <p:spPr>
          <a:xfrm flipV="1">
            <a:off x="7474975" y="3832442"/>
            <a:ext cx="697425" cy="774814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>
            <a:endCxn id="53" idx="2"/>
          </p:cNvCxnSpPr>
          <p:nvPr/>
        </p:nvCxnSpPr>
        <p:spPr>
          <a:xfrm flipV="1">
            <a:off x="3605613" y="3121817"/>
            <a:ext cx="1010230" cy="674089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>
            <a:stCxn id="59" idx="2"/>
          </p:cNvCxnSpPr>
          <p:nvPr/>
        </p:nvCxnSpPr>
        <p:spPr>
          <a:xfrm flipV="1">
            <a:off x="4601402" y="3919700"/>
            <a:ext cx="3041010" cy="687555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/>
          <p:nvPr/>
        </p:nvCxnSpPr>
        <p:spPr>
          <a:xfrm flipH="1">
            <a:off x="1070372" y="3127715"/>
            <a:ext cx="6432990" cy="740110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54" idx="2"/>
          </p:cNvCxnSpPr>
          <p:nvPr/>
        </p:nvCxnSpPr>
        <p:spPr>
          <a:xfrm>
            <a:off x="7474976" y="3126806"/>
            <a:ext cx="868894" cy="698447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4944083" y="3127505"/>
            <a:ext cx="2524981" cy="727752"/>
          </a:xfrm>
          <a:prstGeom prst="straightConnector1">
            <a:avLst/>
          </a:prstGeom>
          <a:ln w="6350">
            <a:solidFill>
              <a:srgbClr val="00B050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stCxn id="63" idx="0"/>
          </p:cNvCxnSpPr>
          <p:nvPr/>
        </p:nvCxnSpPr>
        <p:spPr>
          <a:xfrm flipH="1" flipV="1">
            <a:off x="432558" y="3970975"/>
            <a:ext cx="1320160" cy="661734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화살표 연결선 116"/>
          <p:cNvCxnSpPr/>
          <p:nvPr/>
        </p:nvCxnSpPr>
        <p:spPr>
          <a:xfrm flipH="1" flipV="1">
            <a:off x="1745825" y="3142823"/>
            <a:ext cx="6578295" cy="630041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>
            <a:endCxn id="53" idx="2"/>
          </p:cNvCxnSpPr>
          <p:nvPr/>
        </p:nvCxnSpPr>
        <p:spPr>
          <a:xfrm flipH="1" flipV="1">
            <a:off x="4615843" y="3121817"/>
            <a:ext cx="1378261" cy="726251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>
            <a:stCxn id="62" idx="0"/>
          </p:cNvCxnSpPr>
          <p:nvPr/>
        </p:nvCxnSpPr>
        <p:spPr>
          <a:xfrm flipH="1" flipV="1">
            <a:off x="6914403" y="3887205"/>
            <a:ext cx="601358" cy="749726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>
            <a:stCxn id="60" idx="2"/>
          </p:cNvCxnSpPr>
          <p:nvPr/>
        </p:nvCxnSpPr>
        <p:spPr>
          <a:xfrm flipH="1" flipV="1">
            <a:off x="974401" y="3965682"/>
            <a:ext cx="6500574" cy="641574"/>
          </a:xfrm>
          <a:prstGeom prst="straightConnector1">
            <a:avLst/>
          </a:prstGeom>
          <a:ln w="6350">
            <a:solidFill>
              <a:srgbClr val="0000CC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59" idx="2"/>
          </p:cNvCxnSpPr>
          <p:nvPr/>
        </p:nvCxnSpPr>
        <p:spPr>
          <a:xfrm flipH="1" flipV="1">
            <a:off x="2524100" y="3941757"/>
            <a:ext cx="2077302" cy="665498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59" idx="2"/>
          </p:cNvCxnSpPr>
          <p:nvPr/>
        </p:nvCxnSpPr>
        <p:spPr>
          <a:xfrm flipH="1" flipV="1">
            <a:off x="653772" y="4019380"/>
            <a:ext cx="3947630" cy="587875"/>
          </a:xfrm>
          <a:prstGeom prst="straightConnector1">
            <a:avLst/>
          </a:prstGeom>
          <a:ln w="6350">
            <a:solidFill>
              <a:schemeClr val="accent2">
                <a:lumMod val="75000"/>
              </a:schemeClr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stCxn id="58" idx="2"/>
          </p:cNvCxnSpPr>
          <p:nvPr/>
        </p:nvCxnSpPr>
        <p:spPr>
          <a:xfrm flipV="1">
            <a:off x="1717211" y="3906055"/>
            <a:ext cx="6463368" cy="696327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stCxn id="58" idx="2"/>
          </p:cNvCxnSpPr>
          <p:nvPr/>
        </p:nvCxnSpPr>
        <p:spPr>
          <a:xfrm flipV="1">
            <a:off x="1717211" y="3988055"/>
            <a:ext cx="1118325" cy="614327"/>
          </a:xfrm>
          <a:prstGeom prst="straightConnector1">
            <a:avLst/>
          </a:prstGeom>
          <a:ln w="6350">
            <a:solidFill>
              <a:srgbClr val="00B0F0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75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Main Line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251520" y="720143"/>
            <a:ext cx="6696744" cy="42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>
                <a:latin typeface="맑은 고딕" panose="020B0503020000020004" pitchFamily="50" charset="-127"/>
              </a:rPr>
              <a:t>하노이 법인 자동화 운영 </a:t>
            </a:r>
            <a:r>
              <a:rPr lang="en-US" altLang="ko-KR" b="1" dirty="0">
                <a:latin typeface="맑은 고딕" panose="020B0503020000020004" pitchFamily="50" charset="-127"/>
              </a:rPr>
              <a:t>Concept</a:t>
            </a:r>
            <a:endParaRPr lang="en-US" altLang="ko-KR" b="1" dirty="0">
              <a:latin typeface="+mn-ea"/>
            </a:endParaRPr>
          </a:p>
        </p:txBody>
      </p:sp>
      <p:grpSp>
        <p:nvGrpSpPr>
          <p:cNvPr id="35" name="Group 35">
            <a:extLst>
              <a:ext uri="{FF2B5EF4-FFF2-40B4-BE49-F238E27FC236}">
                <a16:creationId xmlns="" xmlns:a16="http://schemas.microsoft.com/office/drawing/2014/main" id="{31CFC91D-4F3C-AE8E-C04D-518257DD3B78}"/>
              </a:ext>
            </a:extLst>
          </p:cNvPr>
          <p:cNvGrpSpPr/>
          <p:nvPr/>
        </p:nvGrpSpPr>
        <p:grpSpPr>
          <a:xfrm>
            <a:off x="372021" y="4791147"/>
            <a:ext cx="2559447" cy="1440000"/>
            <a:chOff x="332936" y="2555951"/>
            <a:chExt cx="2926080" cy="1884794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35C36FD3-6407-C7A3-B0CF-6FA9CF787F4B}"/>
                </a:ext>
              </a:extLst>
            </p:cNvPr>
            <p:cNvSpPr txBox="1"/>
            <p:nvPr/>
          </p:nvSpPr>
          <p:spPr>
            <a:xfrm>
              <a:off x="332936" y="2555951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altLang="ko-KR" sz="2000" b="1" noProof="1" smtClean="0">
                  <a:solidFill>
                    <a:schemeClr val="accent2">
                      <a:lumMod val="75000"/>
                    </a:schemeClr>
                  </a:solidFill>
                </a:rPr>
                <a:t>1. </a:t>
              </a:r>
              <a:r>
                <a:rPr lang="ko-KR" altLang="en-US" sz="2000" b="1" noProof="1" smtClean="0">
                  <a:solidFill>
                    <a:schemeClr val="accent2">
                      <a:lumMod val="75000"/>
                    </a:schemeClr>
                  </a:solidFill>
                </a:rPr>
                <a:t>준비 단계</a:t>
              </a:r>
              <a:r>
                <a:rPr lang="en-US" altLang="ko-KR" sz="1100" b="1" noProof="1" smtClean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(25</a:t>
              </a:r>
              <a:r>
                <a:rPr lang="ko-KR" altLang="en-US" sz="1100" b="1" noProof="1" smtClean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상반기</a:t>
              </a:r>
              <a:r>
                <a:rPr lang="en-US" altLang="ko-KR" sz="1100" b="1" noProof="1" smtClean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sz="1100" b="1" noProof="1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82411B29-D906-49BD-670E-4ED97377D1E0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135382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100000">
                  <a:schemeClr val="accent2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p:spPr>
          <p:txBody>
            <a:bodyPr wrap="square" lIns="0" r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자동화 업체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발굴 및 검토</a:t>
              </a:r>
              <a:endParaRPr lang="en-US" altLang="ko-KR" sz="1000" noProof="1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-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하노이 현지 자동화 업체 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Sourcing</a:t>
              </a:r>
            </a:p>
            <a:p>
              <a:pPr algn="just">
                <a:lnSpc>
                  <a:spcPct val="150000"/>
                </a:lnSpc>
              </a:pP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업체간 주요 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구분 및 운영</a:t>
              </a:r>
              <a:endParaRPr lang="en-US" altLang="ko-KR" sz="1000" noProof="1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TA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별매포장 봉인라벨 부착설비 제작검토</a:t>
              </a: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8" name="Group 38">
            <a:extLst>
              <a:ext uri="{FF2B5EF4-FFF2-40B4-BE49-F238E27FC236}">
                <a16:creationId xmlns="" xmlns:a16="http://schemas.microsoft.com/office/drawing/2014/main" id="{25ECFF41-64BF-D60E-2386-BE8277CE5FFE}"/>
              </a:ext>
            </a:extLst>
          </p:cNvPr>
          <p:cNvGrpSpPr/>
          <p:nvPr/>
        </p:nvGrpSpPr>
        <p:grpSpPr>
          <a:xfrm>
            <a:off x="3063669" y="4791147"/>
            <a:ext cx="2843925" cy="1440000"/>
            <a:chOff x="332936" y="2555951"/>
            <a:chExt cx="2926080" cy="1884794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536D921F-A0FA-1AF8-3D9D-20E64474D377}"/>
                </a:ext>
              </a:extLst>
            </p:cNvPr>
            <p:cNvSpPr txBox="1"/>
            <p:nvPr/>
          </p:nvSpPr>
          <p:spPr>
            <a:xfrm>
              <a:off x="332936" y="2555951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altLang="ko-KR" sz="2000" b="1" noProof="1" smtClean="0">
                  <a:solidFill>
                    <a:schemeClr val="accent6">
                      <a:lumMod val="75000"/>
                    </a:schemeClr>
                  </a:solidFill>
                </a:rPr>
                <a:t>2. </a:t>
              </a:r>
              <a:r>
                <a:rPr lang="ko-KR" altLang="en-US" sz="2000" b="1" noProof="1" smtClean="0">
                  <a:solidFill>
                    <a:schemeClr val="accent6">
                      <a:lumMod val="75000"/>
                    </a:schemeClr>
                  </a:solidFill>
                </a:rPr>
                <a:t>기초 구축</a:t>
              </a:r>
              <a:r>
                <a:rPr lang="en-US" altLang="ko-KR" sz="1100" b="1" noProof="1" smtClean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(25</a:t>
              </a:r>
              <a:r>
                <a:rPr lang="ko-KR" altLang="en-US" sz="1100" b="1" noProof="1" smtClean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</a:t>
              </a:r>
              <a:r>
                <a:rPr lang="en-US" altLang="ko-KR" sz="1100" b="1" noProof="1" smtClean="0">
                  <a:solidFill>
                    <a:schemeClr val="accent6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3Q)</a:t>
              </a:r>
              <a:endParaRPr lang="en-US" sz="1100" b="1" noProof="1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324DC990-2385-1C7F-33DA-5F9AE5A8513A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1353823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p:spPr>
          <p:txBody>
            <a:bodyPr wrap="square" lIns="0" rIns="0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자동화 업체 점검 표준 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Sheet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작성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/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업체별 구분</a:t>
              </a:r>
              <a:endParaRPr lang="en-US" altLang="ko-KR" sz="1000" noProof="1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TA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별매포장 자동화 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ITEM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선정 및 추진</a:t>
              </a:r>
              <a:endParaRPr lang="en-US" altLang="ko-KR" sz="1000" noProof="1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바코드라벨 부착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inner PAD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준비작업 설비</a:t>
              </a:r>
              <a:endParaRPr lang="en-US" altLang="ko-KR" sz="1000" noProof="1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본사와 법인간 상호 원활한 소통 </a:t>
              </a:r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1" name="Group 41">
            <a:extLst>
              <a:ext uri="{FF2B5EF4-FFF2-40B4-BE49-F238E27FC236}">
                <a16:creationId xmlns="" xmlns:a16="http://schemas.microsoft.com/office/drawing/2014/main" id="{0BF7C440-FC93-B3E0-062A-10F6A4BDB7EB}"/>
              </a:ext>
            </a:extLst>
          </p:cNvPr>
          <p:cNvGrpSpPr/>
          <p:nvPr/>
        </p:nvGrpSpPr>
        <p:grpSpPr>
          <a:xfrm>
            <a:off x="6039794" y="4791145"/>
            <a:ext cx="2879746" cy="1416425"/>
            <a:chOff x="332936" y="2519195"/>
            <a:chExt cx="2926080" cy="1277151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9CF224D6-D6EB-F4CD-DAB8-883975B3B4C1}"/>
                </a:ext>
              </a:extLst>
            </p:cNvPr>
            <p:cNvSpPr txBox="1"/>
            <p:nvPr/>
          </p:nvSpPr>
          <p:spPr>
            <a:xfrm>
              <a:off x="332936" y="2519195"/>
              <a:ext cx="2926080" cy="36076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r>
                <a:rPr lang="en-US" altLang="ko-KR" sz="2000" b="1" noProof="1" smtClean="0">
                  <a:solidFill>
                    <a:schemeClr val="accent3">
                      <a:lumMod val="75000"/>
                    </a:schemeClr>
                  </a:solidFill>
                </a:rPr>
                <a:t>3. </a:t>
              </a:r>
              <a:r>
                <a:rPr lang="ko-KR" altLang="en-US" sz="2000" b="1" noProof="1" smtClean="0">
                  <a:solidFill>
                    <a:schemeClr val="accent3">
                      <a:lumMod val="75000"/>
                    </a:schemeClr>
                  </a:solidFill>
                </a:rPr>
                <a:t>적용 확대</a:t>
              </a:r>
              <a:r>
                <a:rPr lang="en-US" altLang="ko-KR" sz="1100" b="1" noProof="1" smtClean="0">
                  <a:solidFill>
                    <a:schemeClr val="accent3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(25</a:t>
              </a:r>
              <a:r>
                <a:rPr lang="ko-KR" altLang="en-US" sz="1100" b="1" noProof="1" smtClean="0">
                  <a:solidFill>
                    <a:schemeClr val="accent3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1100" b="1" noProof="1" smtClean="0">
                  <a:solidFill>
                    <a:schemeClr val="accent3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4Q)</a:t>
              </a:r>
              <a:endParaRPr lang="en-US" sz="1100" b="1" noProof="1">
                <a:solidFill>
                  <a:schemeClr val="accent3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F4E7DD85-3436-966F-2E50-F36C3ACCCED2}"/>
                </a:ext>
              </a:extLst>
            </p:cNvPr>
            <p:cNvSpPr txBox="1"/>
            <p:nvPr/>
          </p:nvSpPr>
          <p:spPr>
            <a:xfrm>
              <a:off x="332936" y="2880551"/>
              <a:ext cx="2926080" cy="91579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p:spPr>
          <p:txBody>
            <a:bodyPr wrap="square" lIns="0" r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과제 실행 및 제작 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Concept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명확화</a:t>
              </a:r>
              <a:endParaRPr lang="en-US" altLang="ko-KR" sz="1000" noProof="1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- 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TA 200%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검사 자동화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고객 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Needs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만족</a:t>
              </a:r>
              <a:r>
                <a:rPr lang="en-US" altLang="ko-KR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자동화 검토 및 반영에 대한 기반구축</a:t>
              </a:r>
              <a:endParaRPr lang="en-US" altLang="ko-KR" sz="1000" noProof="1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. </a:t>
              </a:r>
              <a:r>
                <a:rPr lang="ko-KR" altLang="en-US" sz="1000" noProof="1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기 구축 자동화 원활한 운영 방안 수립</a:t>
              </a:r>
              <a:endParaRPr lang="en-US" sz="1000" noProof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98604" y="1531102"/>
            <a:ext cx="7616537" cy="3025316"/>
            <a:chOff x="1021880" y="1193610"/>
            <a:chExt cx="7616537" cy="3025316"/>
          </a:xfrm>
        </p:grpSpPr>
        <p:sp>
          <p:nvSpPr>
            <p:cNvPr id="45" name="Freeform: Shape 26">
              <a:extLst>
                <a:ext uri="{FF2B5EF4-FFF2-40B4-BE49-F238E27FC236}">
                  <a16:creationId xmlns="" xmlns:a16="http://schemas.microsoft.com/office/drawing/2014/main" id="{11BC5901-8D60-482D-91C5-E3E5EFFD4B32}"/>
                </a:ext>
              </a:extLst>
            </p:cNvPr>
            <p:cNvSpPr/>
            <p:nvPr/>
          </p:nvSpPr>
          <p:spPr>
            <a:xfrm>
              <a:off x="3516490" y="1663945"/>
              <a:ext cx="1808005" cy="1299575"/>
            </a:xfrm>
            <a:custGeom>
              <a:avLst/>
              <a:gdLst>
                <a:gd name="connsiteX0" fmla="*/ 1860086 w 2001713"/>
                <a:gd name="connsiteY0" fmla="*/ 47 h 1438811"/>
                <a:gd name="connsiteX1" fmla="*/ 1981662 w 2001713"/>
                <a:gd name="connsiteY1" fmla="*/ 218298 h 1438811"/>
                <a:gd name="connsiteX2" fmla="*/ 1392354 w 2001713"/>
                <a:gd name="connsiteY2" fmla="*/ 1243497 h 1438811"/>
                <a:gd name="connsiteX3" fmla="*/ 0 w 2001713"/>
                <a:gd name="connsiteY3" fmla="*/ 1438811 h 1438811"/>
                <a:gd name="connsiteX4" fmla="*/ 616465 w 2001713"/>
                <a:gd name="connsiteY4" fmla="*/ 364374 h 1438811"/>
                <a:gd name="connsiteX5" fmla="*/ 1814082 w 2001713"/>
                <a:gd name="connsiteY5" fmla="*/ 6184 h 1438811"/>
                <a:gd name="connsiteX6" fmla="*/ 1860086 w 2001713"/>
                <a:gd name="connsiteY6" fmla="*/ 47 h 1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1713" h="1438811">
                  <a:moveTo>
                    <a:pt x="1860086" y="47"/>
                  </a:moveTo>
                  <a:cubicBezTo>
                    <a:pt x="1964062" y="2732"/>
                    <a:pt x="2039476" y="118337"/>
                    <a:pt x="1981662" y="218298"/>
                  </a:cubicBezTo>
                  <a:lnTo>
                    <a:pt x="1392354" y="1243497"/>
                  </a:lnTo>
                  <a:lnTo>
                    <a:pt x="0" y="1438811"/>
                  </a:lnTo>
                  <a:lnTo>
                    <a:pt x="616465" y="364374"/>
                  </a:lnTo>
                  <a:lnTo>
                    <a:pt x="1814082" y="6184"/>
                  </a:lnTo>
                  <a:cubicBezTo>
                    <a:pt x="1829796" y="1584"/>
                    <a:pt x="1845233" y="-337"/>
                    <a:pt x="1860086" y="4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6" name="Freeform: Shape 27">
              <a:extLst>
                <a:ext uri="{FF2B5EF4-FFF2-40B4-BE49-F238E27FC236}">
                  <a16:creationId xmlns="" xmlns:a16="http://schemas.microsoft.com/office/drawing/2014/main" id="{5BE95B8C-6671-4737-B89E-761EDFFA3F70}"/>
                </a:ext>
              </a:extLst>
            </p:cNvPr>
            <p:cNvSpPr/>
            <p:nvPr/>
          </p:nvSpPr>
          <p:spPr>
            <a:xfrm>
              <a:off x="2267566" y="2168664"/>
              <a:ext cx="1370193" cy="970050"/>
            </a:xfrm>
            <a:custGeom>
              <a:avLst/>
              <a:gdLst>
                <a:gd name="connsiteX0" fmla="*/ 1365638 w 1516994"/>
                <a:gd name="connsiteY0" fmla="*/ 38 h 1073980"/>
                <a:gd name="connsiteX1" fmla="*/ 1493425 w 1516994"/>
                <a:gd name="connsiteY1" fmla="*/ 238252 h 1073980"/>
                <a:gd name="connsiteX2" fmla="*/ 1070729 w 1516994"/>
                <a:gd name="connsiteY2" fmla="*/ 923782 h 1073980"/>
                <a:gd name="connsiteX3" fmla="*/ 0 w 1516994"/>
                <a:gd name="connsiteY3" fmla="*/ 1073980 h 1073980"/>
                <a:gd name="connsiteX4" fmla="*/ 497640 w 1516994"/>
                <a:gd name="connsiteY4" fmla="*/ 251000 h 1073980"/>
                <a:gd name="connsiteX5" fmla="*/ 1315538 w 1516994"/>
                <a:gd name="connsiteY5" fmla="*/ 7139 h 1073980"/>
                <a:gd name="connsiteX6" fmla="*/ 1365638 w 1516994"/>
                <a:gd name="connsiteY6" fmla="*/ 38 h 107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6994" h="1073980">
                  <a:moveTo>
                    <a:pt x="1365638" y="38"/>
                  </a:moveTo>
                  <a:cubicBezTo>
                    <a:pt x="1478640" y="2556"/>
                    <a:pt x="1558954" y="131601"/>
                    <a:pt x="1493425" y="238252"/>
                  </a:cubicBezTo>
                  <a:lnTo>
                    <a:pt x="1070729" y="923782"/>
                  </a:lnTo>
                  <a:lnTo>
                    <a:pt x="0" y="1073980"/>
                  </a:lnTo>
                  <a:lnTo>
                    <a:pt x="497640" y="251000"/>
                  </a:lnTo>
                  <a:lnTo>
                    <a:pt x="1315538" y="7139"/>
                  </a:lnTo>
                  <a:cubicBezTo>
                    <a:pt x="1332685" y="1900"/>
                    <a:pt x="1349496" y="-322"/>
                    <a:pt x="1365638" y="38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7" name="Freeform: Shape 28">
              <a:extLst>
                <a:ext uri="{FF2B5EF4-FFF2-40B4-BE49-F238E27FC236}">
                  <a16:creationId xmlns="" xmlns:a16="http://schemas.microsoft.com/office/drawing/2014/main" id="{BFAA6966-41FC-41DA-A76A-12BF96502B8E}"/>
                </a:ext>
              </a:extLst>
            </p:cNvPr>
            <p:cNvSpPr/>
            <p:nvPr/>
          </p:nvSpPr>
          <p:spPr>
            <a:xfrm>
              <a:off x="3121069" y="3078313"/>
              <a:ext cx="1485642" cy="760373"/>
            </a:xfrm>
            <a:custGeom>
              <a:avLst/>
              <a:gdLst>
                <a:gd name="connsiteX0" fmla="*/ 1644812 w 1644812"/>
                <a:gd name="connsiteY0" fmla="*/ 0 h 841838"/>
                <a:gd name="connsiteX1" fmla="*/ 1160903 w 1644812"/>
                <a:gd name="connsiteY1" fmla="*/ 841838 h 841838"/>
                <a:gd name="connsiteX2" fmla="*/ 162791 w 1644812"/>
                <a:gd name="connsiteY2" fmla="*/ 841838 h 841838"/>
                <a:gd name="connsiteX3" fmla="*/ 21758 w 1644812"/>
                <a:gd name="connsiteY3" fmla="*/ 598002 h 841838"/>
                <a:gd name="connsiteX4" fmla="*/ 252833 w 1644812"/>
                <a:gd name="connsiteY4" fmla="*/ 195262 h 841838"/>
                <a:gd name="connsiteX5" fmla="*/ 1644812 w 1644812"/>
                <a:gd name="connsiteY5" fmla="*/ 0 h 841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4812" h="841838">
                  <a:moveTo>
                    <a:pt x="1644812" y="0"/>
                  </a:moveTo>
                  <a:lnTo>
                    <a:pt x="1160903" y="841838"/>
                  </a:lnTo>
                  <a:lnTo>
                    <a:pt x="162791" y="841838"/>
                  </a:lnTo>
                  <a:cubicBezTo>
                    <a:pt x="38247" y="841838"/>
                    <a:pt x="-40456" y="707277"/>
                    <a:pt x="21758" y="598002"/>
                  </a:cubicBezTo>
                  <a:lnTo>
                    <a:pt x="252833" y="195262"/>
                  </a:lnTo>
                  <a:lnTo>
                    <a:pt x="1644812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>
              <a:miter lim="400000"/>
            </a:ln>
          </p:spPr>
          <p:txBody>
            <a:bodyPr wrap="square" lIns="28575" tIns="28575" rIns="28575" bIns="28575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8" name="Freeform: Shape 29">
              <a:extLst>
                <a:ext uri="{FF2B5EF4-FFF2-40B4-BE49-F238E27FC236}">
                  <a16:creationId xmlns="" xmlns:a16="http://schemas.microsoft.com/office/drawing/2014/main" id="{0CBBFD19-5DDA-4671-8B9B-F32E71AE30E1}"/>
                </a:ext>
              </a:extLst>
            </p:cNvPr>
            <p:cNvSpPr/>
            <p:nvPr/>
          </p:nvSpPr>
          <p:spPr>
            <a:xfrm>
              <a:off x="1951038" y="3296127"/>
              <a:ext cx="1102934" cy="544559"/>
            </a:xfrm>
            <a:custGeom>
              <a:avLst/>
              <a:gdLst>
                <a:gd name="connsiteX0" fmla="*/ 1221101 w 1221101"/>
                <a:gd name="connsiteY0" fmla="*/ 0 h 602902"/>
                <a:gd name="connsiteX1" fmla="*/ 849352 w 1221101"/>
                <a:gd name="connsiteY1" fmla="*/ 602902 h 602902"/>
                <a:gd name="connsiteX2" fmla="*/ 849352 w 1221101"/>
                <a:gd name="connsiteY2" fmla="*/ 601593 h 602902"/>
                <a:gd name="connsiteX3" fmla="*/ 154669 w 1221101"/>
                <a:gd name="connsiteY3" fmla="*/ 601593 h 602902"/>
                <a:gd name="connsiteX4" fmla="*/ 22569 w 1221101"/>
                <a:gd name="connsiteY4" fmla="*/ 367947 h 602902"/>
                <a:gd name="connsiteX5" fmla="*/ 154596 w 1221101"/>
                <a:gd name="connsiteY5" fmla="*/ 149605 h 602902"/>
                <a:gd name="connsiteX6" fmla="*/ 1221101 w 1221101"/>
                <a:gd name="connsiteY6" fmla="*/ 0 h 602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101" h="602902">
                  <a:moveTo>
                    <a:pt x="1221101" y="0"/>
                  </a:moveTo>
                  <a:lnTo>
                    <a:pt x="849352" y="602902"/>
                  </a:lnTo>
                  <a:lnTo>
                    <a:pt x="849352" y="601593"/>
                  </a:lnTo>
                  <a:lnTo>
                    <a:pt x="154669" y="601593"/>
                  </a:lnTo>
                  <a:cubicBezTo>
                    <a:pt x="33993" y="601593"/>
                    <a:pt x="-39628" y="470800"/>
                    <a:pt x="22569" y="367947"/>
                  </a:cubicBezTo>
                  <a:lnTo>
                    <a:pt x="154596" y="149605"/>
                  </a:lnTo>
                  <a:lnTo>
                    <a:pt x="122110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endParaRPr sz="2400">
                <a:solidFill>
                  <a:srgbClr val="FFFFFF"/>
                </a:solidFill>
              </a:endParaRPr>
            </a:p>
          </p:txBody>
        </p:sp>
        <p:sp>
          <p:nvSpPr>
            <p:cNvPr id="49" name="Shape">
              <a:extLst>
                <a:ext uri="{FF2B5EF4-FFF2-40B4-BE49-F238E27FC236}">
                  <a16:creationId xmlns="" xmlns:a16="http://schemas.microsoft.com/office/drawing/2014/main" id="{E0BFF5E7-77B5-4714-BFFB-43D85554F418}"/>
                </a:ext>
              </a:extLst>
            </p:cNvPr>
            <p:cNvSpPr/>
            <p:nvPr/>
          </p:nvSpPr>
          <p:spPr>
            <a:xfrm>
              <a:off x="1216886" y="2627486"/>
              <a:ext cx="899940" cy="892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90" h="21194" extrusionOk="0">
                  <a:moveTo>
                    <a:pt x="9354" y="21167"/>
                  </a:moveTo>
                  <a:lnTo>
                    <a:pt x="20324" y="2726"/>
                  </a:lnTo>
                  <a:cubicBezTo>
                    <a:pt x="21164" y="1337"/>
                    <a:pt x="19878" y="-406"/>
                    <a:pt x="18356" y="84"/>
                  </a:cubicBezTo>
                  <a:lnTo>
                    <a:pt x="9354" y="2890"/>
                  </a:lnTo>
                  <a:lnTo>
                    <a:pt x="246" y="18525"/>
                  </a:lnTo>
                  <a:cubicBezTo>
                    <a:pt x="-436" y="19696"/>
                    <a:pt x="378" y="21194"/>
                    <a:pt x="1690" y="21194"/>
                  </a:cubicBezTo>
                  <a:lnTo>
                    <a:pt x="9354" y="2119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0" name="Shape">
              <a:extLst>
                <a:ext uri="{FF2B5EF4-FFF2-40B4-BE49-F238E27FC236}">
                  <a16:creationId xmlns="" xmlns:a16="http://schemas.microsoft.com/office/drawing/2014/main" id="{1A7C2FE6-EF31-4181-B626-F0E987722D51}"/>
                </a:ext>
              </a:extLst>
            </p:cNvPr>
            <p:cNvSpPr/>
            <p:nvPr/>
          </p:nvSpPr>
          <p:spPr>
            <a:xfrm>
              <a:off x="4532009" y="2356280"/>
              <a:ext cx="2135345" cy="14774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7" h="21600" extrusionOk="0">
                  <a:moveTo>
                    <a:pt x="13769" y="21600"/>
                  </a:moveTo>
                  <a:lnTo>
                    <a:pt x="21297" y="0"/>
                  </a:lnTo>
                  <a:lnTo>
                    <a:pt x="5600" y="7278"/>
                  </a:lnTo>
                  <a:lnTo>
                    <a:pt x="189" y="19084"/>
                  </a:lnTo>
                  <a:cubicBezTo>
                    <a:pt x="-303" y="20158"/>
                    <a:pt x="223" y="21583"/>
                    <a:pt x="1104" y="21583"/>
                  </a:cubicBezTo>
                  <a:lnTo>
                    <a:pt x="13769" y="21583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1" name="Shape">
              <a:extLst>
                <a:ext uri="{FF2B5EF4-FFF2-40B4-BE49-F238E27FC236}">
                  <a16:creationId xmlns="" xmlns:a16="http://schemas.microsoft.com/office/drawing/2014/main" id="{05663820-38AD-4057-B56D-539D8F4DEAA1}"/>
                </a:ext>
              </a:extLst>
            </p:cNvPr>
            <p:cNvSpPr/>
            <p:nvPr/>
          </p:nvSpPr>
          <p:spPr>
            <a:xfrm>
              <a:off x="1021880" y="1193610"/>
              <a:ext cx="7616537" cy="3025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0" h="20776" extrusionOk="0">
                  <a:moveTo>
                    <a:pt x="719" y="17215"/>
                  </a:moveTo>
                  <a:lnTo>
                    <a:pt x="14275" y="17215"/>
                  </a:lnTo>
                  <a:cubicBezTo>
                    <a:pt x="14603" y="17215"/>
                    <a:pt x="14890" y="17767"/>
                    <a:pt x="14973" y="18563"/>
                  </a:cubicBezTo>
                  <a:lnTo>
                    <a:pt x="15062" y="19429"/>
                  </a:lnTo>
                  <a:cubicBezTo>
                    <a:pt x="15199" y="20776"/>
                    <a:pt x="15878" y="21233"/>
                    <a:pt x="16270" y="20240"/>
                  </a:cubicBezTo>
                  <a:lnTo>
                    <a:pt x="20955" y="8416"/>
                  </a:lnTo>
                  <a:cubicBezTo>
                    <a:pt x="21318" y="7495"/>
                    <a:pt x="21178" y="5959"/>
                    <a:pt x="20693" y="5510"/>
                  </a:cubicBezTo>
                  <a:lnTo>
                    <a:pt x="14817" y="114"/>
                  </a:lnTo>
                  <a:cubicBezTo>
                    <a:pt x="14294" y="-367"/>
                    <a:pt x="13759" y="744"/>
                    <a:pt x="13861" y="2099"/>
                  </a:cubicBezTo>
                  <a:lnTo>
                    <a:pt x="13861" y="2099"/>
                  </a:lnTo>
                  <a:cubicBezTo>
                    <a:pt x="13921" y="2910"/>
                    <a:pt x="13746" y="3721"/>
                    <a:pt x="13440" y="4052"/>
                  </a:cubicBezTo>
                  <a:lnTo>
                    <a:pt x="432" y="13812"/>
                  </a:lnTo>
                  <a:cubicBezTo>
                    <a:pt x="-282" y="14577"/>
                    <a:pt x="-59" y="17215"/>
                    <a:pt x="719" y="17215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2" name="Shape">
              <a:extLst>
                <a:ext uri="{FF2B5EF4-FFF2-40B4-BE49-F238E27FC236}">
                  <a16:creationId xmlns="" xmlns:a16="http://schemas.microsoft.com/office/drawing/2014/main" id="{24604055-8788-4026-9D7C-28F82245B03D}"/>
                </a:ext>
              </a:extLst>
            </p:cNvPr>
            <p:cNvSpPr/>
            <p:nvPr/>
          </p:nvSpPr>
          <p:spPr>
            <a:xfrm>
              <a:off x="4073168" y="1606567"/>
              <a:ext cx="1845688" cy="2231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58" extrusionOk="0">
                  <a:moveTo>
                    <a:pt x="16646" y="939"/>
                  </a:moveTo>
                  <a:lnTo>
                    <a:pt x="21600" y="21458"/>
                  </a:lnTo>
                  <a:lnTo>
                    <a:pt x="5477" y="21458"/>
                  </a:lnTo>
                  <a:cubicBezTo>
                    <a:pt x="4806" y="21458"/>
                    <a:pt x="4215" y="21072"/>
                    <a:pt x="4094" y="20520"/>
                  </a:cubicBezTo>
                  <a:lnTo>
                    <a:pt x="0" y="3697"/>
                  </a:lnTo>
                  <a:lnTo>
                    <a:pt x="14847" y="46"/>
                  </a:lnTo>
                  <a:cubicBezTo>
                    <a:pt x="15653" y="-142"/>
                    <a:pt x="16485" y="266"/>
                    <a:pt x="16646" y="939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3" name="Shape">
              <a:extLst>
                <a:ext uri="{FF2B5EF4-FFF2-40B4-BE49-F238E27FC236}">
                  <a16:creationId xmlns="" xmlns:a16="http://schemas.microsoft.com/office/drawing/2014/main" id="{B13C1F75-DFA2-40F3-85AE-0A04B90816A2}"/>
                </a:ext>
              </a:extLst>
            </p:cNvPr>
            <p:cNvSpPr/>
            <p:nvPr/>
          </p:nvSpPr>
          <p:spPr>
            <a:xfrm>
              <a:off x="2719589" y="2099818"/>
              <a:ext cx="1444203" cy="17391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18" extrusionOk="0">
                  <a:moveTo>
                    <a:pt x="16728" y="1202"/>
                  </a:moveTo>
                  <a:lnTo>
                    <a:pt x="21600" y="21418"/>
                  </a:lnTo>
                  <a:lnTo>
                    <a:pt x="5799" y="21418"/>
                  </a:lnTo>
                  <a:cubicBezTo>
                    <a:pt x="4941" y="21418"/>
                    <a:pt x="4186" y="20924"/>
                    <a:pt x="4032" y="20217"/>
                  </a:cubicBezTo>
                  <a:lnTo>
                    <a:pt x="0" y="3618"/>
                  </a:lnTo>
                  <a:lnTo>
                    <a:pt x="14446" y="58"/>
                  </a:lnTo>
                  <a:cubicBezTo>
                    <a:pt x="15458" y="-182"/>
                    <a:pt x="16522" y="341"/>
                    <a:pt x="16728" y="1202"/>
                  </a:cubicBezTo>
                  <a:close/>
                </a:path>
              </a:pathLst>
            </a:custGeom>
            <a:solidFill>
              <a:schemeClr val="accent6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4" name="Shape">
              <a:extLst>
                <a:ext uri="{FF2B5EF4-FFF2-40B4-BE49-F238E27FC236}">
                  <a16:creationId xmlns="" xmlns:a16="http://schemas.microsoft.com/office/drawing/2014/main" id="{E0EF8555-C0B9-402B-AAA7-4F1C953C5C22}"/>
                </a:ext>
              </a:extLst>
            </p:cNvPr>
            <p:cNvSpPr/>
            <p:nvPr/>
          </p:nvSpPr>
          <p:spPr>
            <a:xfrm>
              <a:off x="1629842" y="2535719"/>
              <a:ext cx="1090896" cy="1305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59" extrusionOk="0">
                  <a:moveTo>
                    <a:pt x="16853" y="1598"/>
                  </a:moveTo>
                  <a:lnTo>
                    <a:pt x="21600" y="21359"/>
                  </a:lnTo>
                  <a:lnTo>
                    <a:pt x="6269" y="21359"/>
                  </a:lnTo>
                  <a:cubicBezTo>
                    <a:pt x="5133" y="21359"/>
                    <a:pt x="4134" y="20702"/>
                    <a:pt x="3929" y="19764"/>
                  </a:cubicBezTo>
                  <a:lnTo>
                    <a:pt x="0" y="3493"/>
                  </a:lnTo>
                  <a:lnTo>
                    <a:pt x="13832" y="78"/>
                  </a:lnTo>
                  <a:cubicBezTo>
                    <a:pt x="15172" y="-241"/>
                    <a:pt x="16580" y="453"/>
                    <a:pt x="16853" y="1598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400"/>
            </a:p>
          </p:txBody>
        </p:sp>
        <p:pic>
          <p:nvPicPr>
            <p:cNvPr id="55" name="Graphic 10" descr="Lightbulb">
              <a:extLst>
                <a:ext uri="{FF2B5EF4-FFF2-40B4-BE49-F238E27FC236}">
                  <a16:creationId xmlns="" xmlns:a16="http://schemas.microsoft.com/office/drawing/2014/main" id="{E396E857-AA41-4176-AEA2-C3FE7C3D8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8050" y="2845000"/>
              <a:ext cx="686995" cy="6869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6" name="Graphic 11" descr="Stopwatch">
              <a:extLst>
                <a:ext uri="{FF2B5EF4-FFF2-40B4-BE49-F238E27FC236}">
                  <a16:creationId xmlns="" xmlns:a16="http://schemas.microsoft.com/office/drawing/2014/main" id="{0EB3A2FA-3C6E-4BB4-823F-82CE5D4C1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0686" y="2535719"/>
              <a:ext cx="957183" cy="95718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Graphic 12" descr="Gears">
              <a:extLst>
                <a:ext uri="{FF2B5EF4-FFF2-40B4-BE49-F238E27FC236}">
                  <a16:creationId xmlns="" xmlns:a16="http://schemas.microsoft.com/office/drawing/2014/main" id="{53EA9489-2371-4628-BDE7-3D19CC216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55976" y="2124864"/>
              <a:ext cx="1240386" cy="12403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58" name="Group 32">
              <a:extLst>
                <a:ext uri="{FF2B5EF4-FFF2-40B4-BE49-F238E27FC236}">
                  <a16:creationId xmlns="" xmlns:a16="http://schemas.microsoft.com/office/drawing/2014/main" id="{AB2E7DCC-6C60-02D2-2FF0-D6F29FA0081A}"/>
                </a:ext>
              </a:extLst>
            </p:cNvPr>
            <p:cNvGrpSpPr/>
            <p:nvPr/>
          </p:nvGrpSpPr>
          <p:grpSpPr>
            <a:xfrm>
              <a:off x="5886688" y="1779681"/>
              <a:ext cx="2198174" cy="1632071"/>
              <a:chOff x="8761728" y="4018486"/>
              <a:chExt cx="2930898" cy="2176091"/>
            </a:xfrm>
          </p:grpSpPr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id="{0C6C4CAC-D639-0E71-F36C-C65E1CC010D4}"/>
                  </a:ext>
                </a:extLst>
              </p:cNvPr>
              <p:cNvSpPr txBox="1"/>
              <p:nvPr/>
            </p:nvSpPr>
            <p:spPr>
              <a:xfrm>
                <a:off x="8761728" y="4018486"/>
                <a:ext cx="2926080" cy="533481"/>
              </a:xfrm>
              <a:prstGeom prst="rect">
                <a:avLst/>
              </a:prstGeom>
              <a:noFill/>
            </p:spPr>
            <p:txBody>
              <a:bodyPr wrap="square" lIns="0" rIns="0" rtlCol="0" anchor="b">
                <a:spAutoFit/>
              </a:bodyPr>
              <a:lstStyle/>
              <a:p>
                <a:r>
                  <a:rPr lang="en-US" altLang="ko-KR" sz="2000" b="1" noProof="1" smtClean="0">
                    <a:solidFill>
                      <a:schemeClr val="bg1"/>
                    </a:solidFill>
                  </a:rPr>
                  <a:t>4. </a:t>
                </a:r>
                <a:r>
                  <a:rPr lang="ko-KR" altLang="en-US" sz="2000" b="1" noProof="1" smtClean="0">
                    <a:solidFill>
                      <a:schemeClr val="bg1"/>
                    </a:solidFill>
                  </a:rPr>
                  <a:t>운영 정착</a:t>
                </a:r>
                <a:r>
                  <a:rPr lang="en-US" altLang="ko-KR" sz="1100" b="1" noProof="1" smtClean="0">
                    <a:solidFill>
                      <a:schemeClr val="bg1"/>
                    </a:solidFill>
                  </a:rPr>
                  <a:t>(26</a:t>
                </a:r>
                <a:r>
                  <a:rPr lang="ko-KR" altLang="en-US" sz="1100" b="1" noProof="1" smtClean="0">
                    <a:solidFill>
                      <a:schemeClr val="bg1"/>
                    </a:solidFill>
                  </a:rPr>
                  <a:t>년 </a:t>
                </a:r>
                <a:r>
                  <a:rPr lang="en-US" altLang="ko-KR" sz="1100" b="1" noProof="1" smtClean="0">
                    <a:solidFill>
                      <a:schemeClr val="bg1"/>
                    </a:solidFill>
                  </a:rPr>
                  <a:t>1Q ~)</a:t>
                </a:r>
                <a:endParaRPr lang="en-US" sz="1100" b="1" noProof="1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="" xmlns:a16="http://schemas.microsoft.com/office/drawing/2014/main" id="{9C8E239E-D875-E6D2-BFA7-F160F0BDD231}"/>
                  </a:ext>
                </a:extLst>
              </p:cNvPr>
              <p:cNvSpPr txBox="1"/>
              <p:nvPr/>
            </p:nvSpPr>
            <p:spPr>
              <a:xfrm>
                <a:off x="8766546" y="4532586"/>
                <a:ext cx="2926080" cy="1661991"/>
              </a:xfrm>
              <a:prstGeom prst="rect">
                <a:avLst/>
              </a:prstGeom>
              <a:noFill/>
            </p:spPr>
            <p:txBody>
              <a:bodyPr wrap="square" lIns="0" rIns="0" rtlCol="0" anchor="t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1000" noProof="1" smtClean="0">
                    <a:solidFill>
                      <a:schemeClr val="bg1"/>
                    </a:solidFill>
                  </a:rPr>
                  <a:t>. </a:t>
                </a:r>
                <a:r>
                  <a:rPr lang="ko-KR" altLang="en-US" sz="1000" noProof="1" smtClean="0">
                    <a:solidFill>
                      <a:schemeClr val="bg1"/>
                    </a:solidFill>
                  </a:rPr>
                  <a:t>자동화 제작 </a:t>
                </a:r>
                <a:r>
                  <a:rPr lang="en-US" altLang="ko-KR" sz="1000" noProof="1" smtClean="0">
                    <a:solidFill>
                      <a:schemeClr val="bg1"/>
                    </a:solidFill>
                  </a:rPr>
                  <a:t>Concept </a:t>
                </a:r>
                <a:r>
                  <a:rPr lang="ko-KR" altLang="en-US" sz="1000" noProof="1" smtClean="0">
                    <a:solidFill>
                      <a:schemeClr val="bg1"/>
                    </a:solidFill>
                  </a:rPr>
                  <a:t>노하우 확보</a:t>
                </a:r>
                <a:endParaRPr lang="en-US" altLang="ko-KR" sz="1000" noProof="1" smtClean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000" noProof="1" smtClean="0">
                    <a:solidFill>
                      <a:schemeClr val="bg1"/>
                    </a:solidFill>
                  </a:rPr>
                  <a:t>. </a:t>
                </a:r>
                <a:r>
                  <a:rPr lang="ko-KR" altLang="en-US" sz="1000" noProof="1" smtClean="0">
                    <a:solidFill>
                      <a:schemeClr val="bg1"/>
                    </a:solidFill>
                  </a:rPr>
                  <a:t>기 제작설비 효율적 운영 안 마련</a:t>
                </a:r>
                <a:endParaRPr lang="en-US" altLang="ko-KR" sz="1000" noProof="1" smtClean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000" noProof="1" smtClean="0">
                    <a:solidFill>
                      <a:schemeClr val="bg1"/>
                    </a:solidFill>
                  </a:rPr>
                  <a:t>. </a:t>
                </a:r>
                <a:r>
                  <a:rPr lang="ko-KR" altLang="en-US" sz="1000" noProof="1" smtClean="0">
                    <a:solidFill>
                      <a:schemeClr val="bg1"/>
                    </a:solidFill>
                  </a:rPr>
                  <a:t>자동화 도전과제 실행</a:t>
                </a:r>
                <a:endParaRPr lang="en-US" altLang="ko-KR" sz="1000" noProof="1" smtClean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000" noProof="1" smtClean="0">
                    <a:solidFill>
                      <a:schemeClr val="bg1"/>
                    </a:solidFill>
                  </a:rPr>
                  <a:t> - VD </a:t>
                </a:r>
                <a:r>
                  <a:rPr lang="ko-KR" altLang="en-US" sz="1000" noProof="1" smtClean="0">
                    <a:solidFill>
                      <a:schemeClr val="bg1"/>
                    </a:solidFill>
                  </a:rPr>
                  <a:t>수삽 이형 삽입기 검토</a:t>
                </a:r>
                <a:endParaRPr lang="en-US" altLang="ko-KR" sz="1000" noProof="1" smtClean="0">
                  <a:solidFill>
                    <a:schemeClr val="bg1"/>
                  </a:solidFill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ko-KR" sz="1000" noProof="1">
                    <a:solidFill>
                      <a:schemeClr val="bg1"/>
                    </a:solidFill>
                  </a:rPr>
                  <a:t> </a:t>
                </a:r>
                <a:r>
                  <a:rPr lang="en-US" altLang="ko-KR" sz="1000" noProof="1" smtClean="0">
                    <a:solidFill>
                      <a:schemeClr val="bg1"/>
                    </a:solidFill>
                  </a:rPr>
                  <a:t>- TA </a:t>
                </a:r>
                <a:r>
                  <a:rPr lang="ko-KR" altLang="en-US" sz="1000" noProof="1" smtClean="0">
                    <a:solidFill>
                      <a:schemeClr val="bg1"/>
                    </a:solidFill>
                  </a:rPr>
                  <a:t>조립 자동화 개조 및 신규</a:t>
                </a:r>
                <a:endParaRPr lang="en-US" sz="1000" noProof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A45CF8AA-A988-F5E7-EAF1-9A2293DBCE49}"/>
              </a:ext>
            </a:extLst>
          </p:cNvPr>
          <p:cNvSpPr txBox="1"/>
          <p:nvPr/>
        </p:nvSpPr>
        <p:spPr>
          <a:xfrm>
            <a:off x="368515" y="1183827"/>
            <a:ext cx="8476717" cy="423859"/>
          </a:xfrm>
          <a:prstGeom prst="rect">
            <a:avLst/>
          </a:prstGeom>
          <a:noFill/>
          <a:ln>
            <a:noFill/>
          </a:ln>
        </p:spPr>
        <p:txBody>
          <a:bodyPr wrap="square" lIns="54000" tIns="27000" rIns="54000" bIns="27000" anchor="ctr" anchorCtr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비교적 미진했던 자동화 영역에 대해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년도를 기점으로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본사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협업 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체계적 </a:t>
            </a: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접근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실행 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기반 마련 목표</a:t>
            </a:r>
            <a:endParaRPr lang="en-US" altLang="ko-KR" sz="12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62" name="Freeform: Shape 72">
            <a:extLst>
              <a:ext uri="{FF2B5EF4-FFF2-40B4-BE49-F238E27FC236}">
                <a16:creationId xmlns="" xmlns:a16="http://schemas.microsoft.com/office/drawing/2014/main" id="{70C965D9-C621-4DE7-8A86-DC591A2FF500}"/>
              </a:ext>
            </a:extLst>
          </p:cNvPr>
          <p:cNvSpPr/>
          <p:nvPr/>
        </p:nvSpPr>
        <p:spPr>
          <a:xfrm>
            <a:off x="7305436" y="3748621"/>
            <a:ext cx="559138" cy="636735"/>
          </a:xfrm>
          <a:custGeom>
            <a:avLst/>
            <a:gdLst>
              <a:gd name="connsiteX0" fmla="*/ 383480 w 965338"/>
              <a:gd name="connsiteY0" fmla="*/ 217305 h 1099308"/>
              <a:gd name="connsiteX1" fmla="*/ 600785 w 965338"/>
              <a:gd name="connsiteY1" fmla="*/ 217305 h 1099308"/>
              <a:gd name="connsiteX2" fmla="*/ 627628 w 965338"/>
              <a:gd name="connsiteY2" fmla="*/ 224975 h 1099308"/>
              <a:gd name="connsiteX3" fmla="*/ 824481 w 965338"/>
              <a:gd name="connsiteY3" fmla="*/ 348966 h 1099308"/>
              <a:gd name="connsiteX4" fmla="*/ 869221 w 965338"/>
              <a:gd name="connsiteY4" fmla="*/ 264601 h 1099308"/>
              <a:gd name="connsiteX5" fmla="*/ 938247 w 965338"/>
              <a:gd name="connsiteY5" fmla="*/ 242870 h 1099308"/>
              <a:gd name="connsiteX6" fmla="*/ 958699 w 965338"/>
              <a:gd name="connsiteY6" fmla="*/ 311897 h 1099308"/>
              <a:gd name="connsiteX7" fmla="*/ 888395 w 965338"/>
              <a:gd name="connsiteY7" fmla="*/ 446115 h 1099308"/>
              <a:gd name="connsiteX8" fmla="*/ 856438 w 965338"/>
              <a:gd name="connsiteY8" fmla="*/ 471680 h 1099308"/>
              <a:gd name="connsiteX9" fmla="*/ 815534 w 965338"/>
              <a:gd name="connsiteY9" fmla="*/ 465289 h 1099308"/>
              <a:gd name="connsiteX10" fmla="*/ 667255 w 965338"/>
              <a:gd name="connsiteY10" fmla="*/ 371975 h 1099308"/>
              <a:gd name="connsiteX11" fmla="*/ 536872 w 965338"/>
              <a:gd name="connsiteY11" fmla="*/ 614846 h 1099308"/>
              <a:gd name="connsiteX12" fmla="*/ 660863 w 965338"/>
              <a:gd name="connsiteY12" fmla="*/ 729890 h 1099308"/>
              <a:gd name="connsiteX13" fmla="*/ 677481 w 965338"/>
              <a:gd name="connsiteY13" fmla="*/ 769516 h 1099308"/>
              <a:gd name="connsiteX14" fmla="*/ 664698 w 965338"/>
              <a:gd name="connsiteY14" fmla="*/ 1050734 h 1099308"/>
              <a:gd name="connsiteX15" fmla="*/ 613568 w 965338"/>
              <a:gd name="connsiteY15" fmla="*/ 1099308 h 1099308"/>
              <a:gd name="connsiteX16" fmla="*/ 611011 w 965338"/>
              <a:gd name="connsiteY16" fmla="*/ 1099308 h 1099308"/>
              <a:gd name="connsiteX17" fmla="*/ 563715 w 965338"/>
              <a:gd name="connsiteY17" fmla="*/ 1045621 h 1099308"/>
              <a:gd name="connsiteX18" fmla="*/ 575220 w 965338"/>
              <a:gd name="connsiteY18" fmla="*/ 788690 h 1099308"/>
              <a:gd name="connsiteX19" fmla="*/ 428219 w 965338"/>
              <a:gd name="connsiteY19" fmla="*/ 651915 h 1099308"/>
              <a:gd name="connsiteX20" fmla="*/ 338740 w 965338"/>
              <a:gd name="connsiteY20" fmla="*/ 816812 h 1099308"/>
              <a:gd name="connsiteX21" fmla="*/ 294001 w 965338"/>
              <a:gd name="connsiteY21" fmla="*/ 843655 h 1099308"/>
              <a:gd name="connsiteX22" fmla="*/ 51131 w 965338"/>
              <a:gd name="connsiteY22" fmla="*/ 843655 h 1099308"/>
              <a:gd name="connsiteX23" fmla="*/ 0 w 965338"/>
              <a:gd name="connsiteY23" fmla="*/ 792525 h 1099308"/>
              <a:gd name="connsiteX24" fmla="*/ 51131 w 965338"/>
              <a:gd name="connsiteY24" fmla="*/ 741394 h 1099308"/>
              <a:gd name="connsiteX25" fmla="*/ 263323 w 965338"/>
              <a:gd name="connsiteY25" fmla="*/ 741394 h 1099308"/>
              <a:gd name="connsiteX26" fmla="*/ 489576 w 965338"/>
              <a:gd name="connsiteY26" fmla="*/ 319566 h 1099308"/>
              <a:gd name="connsiteX27" fmla="*/ 414158 w 965338"/>
              <a:gd name="connsiteY27" fmla="*/ 319566 h 1099308"/>
              <a:gd name="connsiteX28" fmla="*/ 345132 w 965338"/>
              <a:gd name="connsiteY28" fmla="*/ 446115 h 1099308"/>
              <a:gd name="connsiteX29" fmla="*/ 300392 w 965338"/>
              <a:gd name="connsiteY29" fmla="*/ 472958 h 1099308"/>
              <a:gd name="connsiteX30" fmla="*/ 276105 w 965338"/>
              <a:gd name="connsiteY30" fmla="*/ 466567 h 1099308"/>
              <a:gd name="connsiteX31" fmla="*/ 255653 w 965338"/>
              <a:gd name="connsiteY31" fmla="*/ 397540 h 1099308"/>
              <a:gd name="connsiteX32" fmla="*/ 338740 w 965338"/>
              <a:gd name="connsiteY32" fmla="*/ 244149 h 1099308"/>
              <a:gd name="connsiteX33" fmla="*/ 383480 w 965338"/>
              <a:gd name="connsiteY33" fmla="*/ 217305 h 1099308"/>
              <a:gd name="connsiteX34" fmla="*/ 690263 w 965338"/>
              <a:gd name="connsiteY34" fmla="*/ 0 h 1099308"/>
              <a:gd name="connsiteX35" fmla="*/ 792525 w 965338"/>
              <a:gd name="connsiteY35" fmla="*/ 102262 h 1099308"/>
              <a:gd name="connsiteX36" fmla="*/ 690263 w 965338"/>
              <a:gd name="connsiteY36" fmla="*/ 204524 h 1099308"/>
              <a:gd name="connsiteX37" fmla="*/ 588002 w 965338"/>
              <a:gd name="connsiteY37" fmla="*/ 102262 h 1099308"/>
              <a:gd name="connsiteX38" fmla="*/ 690263 w 965338"/>
              <a:gd name="connsiteY38" fmla="*/ 0 h 1099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65338" h="1099308">
                <a:moveTo>
                  <a:pt x="383480" y="217305"/>
                </a:moveTo>
                <a:lnTo>
                  <a:pt x="600785" y="217305"/>
                </a:lnTo>
                <a:cubicBezTo>
                  <a:pt x="611011" y="217305"/>
                  <a:pt x="619959" y="219862"/>
                  <a:pt x="627628" y="224975"/>
                </a:cubicBezTo>
                <a:lnTo>
                  <a:pt x="824481" y="348966"/>
                </a:lnTo>
                <a:lnTo>
                  <a:pt x="869221" y="264601"/>
                </a:lnTo>
                <a:cubicBezTo>
                  <a:pt x="882003" y="239036"/>
                  <a:pt x="912682" y="230088"/>
                  <a:pt x="938247" y="242870"/>
                </a:cubicBezTo>
                <a:cubicBezTo>
                  <a:pt x="963812" y="256931"/>
                  <a:pt x="972760" y="287610"/>
                  <a:pt x="958699" y="311897"/>
                </a:cubicBezTo>
                <a:lnTo>
                  <a:pt x="888395" y="446115"/>
                </a:lnTo>
                <a:cubicBezTo>
                  <a:pt x="882003" y="458897"/>
                  <a:pt x="870499" y="467845"/>
                  <a:pt x="856438" y="471680"/>
                </a:cubicBezTo>
                <a:cubicBezTo>
                  <a:pt x="842377" y="475515"/>
                  <a:pt x="827038" y="472958"/>
                  <a:pt x="815534" y="465289"/>
                </a:cubicBezTo>
                <a:lnTo>
                  <a:pt x="667255" y="371975"/>
                </a:lnTo>
                <a:lnTo>
                  <a:pt x="536872" y="614846"/>
                </a:lnTo>
                <a:lnTo>
                  <a:pt x="660863" y="729890"/>
                </a:lnTo>
                <a:cubicBezTo>
                  <a:pt x="672368" y="740116"/>
                  <a:pt x="678759" y="754177"/>
                  <a:pt x="677481" y="769516"/>
                </a:cubicBezTo>
                <a:lnTo>
                  <a:pt x="664698" y="1050734"/>
                </a:lnTo>
                <a:cubicBezTo>
                  <a:pt x="663420" y="1077578"/>
                  <a:pt x="640411" y="1099308"/>
                  <a:pt x="613568" y="1099308"/>
                </a:cubicBezTo>
                <a:cubicBezTo>
                  <a:pt x="612289" y="1099308"/>
                  <a:pt x="612289" y="1099308"/>
                  <a:pt x="611011" y="1099308"/>
                </a:cubicBezTo>
                <a:cubicBezTo>
                  <a:pt x="582889" y="1098030"/>
                  <a:pt x="561159" y="1073743"/>
                  <a:pt x="563715" y="1045621"/>
                </a:cubicBezTo>
                <a:lnTo>
                  <a:pt x="575220" y="788690"/>
                </a:lnTo>
                <a:lnTo>
                  <a:pt x="428219" y="651915"/>
                </a:lnTo>
                <a:lnTo>
                  <a:pt x="338740" y="816812"/>
                </a:lnTo>
                <a:cubicBezTo>
                  <a:pt x="329793" y="833429"/>
                  <a:pt x="313175" y="843655"/>
                  <a:pt x="294001" y="843655"/>
                </a:cubicBezTo>
                <a:lnTo>
                  <a:pt x="51131" y="843655"/>
                </a:lnTo>
                <a:cubicBezTo>
                  <a:pt x="23009" y="843655"/>
                  <a:pt x="0" y="820646"/>
                  <a:pt x="0" y="792525"/>
                </a:cubicBezTo>
                <a:cubicBezTo>
                  <a:pt x="0" y="764403"/>
                  <a:pt x="23009" y="741394"/>
                  <a:pt x="51131" y="741394"/>
                </a:cubicBezTo>
                <a:lnTo>
                  <a:pt x="263323" y="741394"/>
                </a:lnTo>
                <a:lnTo>
                  <a:pt x="489576" y="319566"/>
                </a:lnTo>
                <a:lnTo>
                  <a:pt x="414158" y="319566"/>
                </a:lnTo>
                <a:lnTo>
                  <a:pt x="345132" y="446115"/>
                </a:lnTo>
                <a:cubicBezTo>
                  <a:pt x="336184" y="462732"/>
                  <a:pt x="318288" y="472958"/>
                  <a:pt x="300392" y="472958"/>
                </a:cubicBezTo>
                <a:cubicBezTo>
                  <a:pt x="292723" y="472958"/>
                  <a:pt x="283775" y="470402"/>
                  <a:pt x="276105" y="466567"/>
                </a:cubicBezTo>
                <a:cubicBezTo>
                  <a:pt x="251818" y="453784"/>
                  <a:pt x="241592" y="421828"/>
                  <a:pt x="255653" y="397540"/>
                </a:cubicBezTo>
                <a:lnTo>
                  <a:pt x="338740" y="244149"/>
                </a:lnTo>
                <a:cubicBezTo>
                  <a:pt x="347688" y="227531"/>
                  <a:pt x="364306" y="217305"/>
                  <a:pt x="383480" y="217305"/>
                </a:cubicBezTo>
                <a:close/>
                <a:moveTo>
                  <a:pt x="690263" y="0"/>
                </a:moveTo>
                <a:cubicBezTo>
                  <a:pt x="746742" y="0"/>
                  <a:pt x="792525" y="45784"/>
                  <a:pt x="792525" y="102262"/>
                </a:cubicBezTo>
                <a:cubicBezTo>
                  <a:pt x="792525" y="158740"/>
                  <a:pt x="746742" y="204524"/>
                  <a:pt x="690263" y="204524"/>
                </a:cubicBezTo>
                <a:cubicBezTo>
                  <a:pt x="633786" y="204524"/>
                  <a:pt x="588002" y="158740"/>
                  <a:pt x="588002" y="102262"/>
                </a:cubicBezTo>
                <a:cubicBezTo>
                  <a:pt x="588002" y="45784"/>
                  <a:pt x="633786" y="0"/>
                  <a:pt x="690263" y="0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prstDash val="solid"/>
            <a:miter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7"/>
          <p:cNvSpPr>
            <a:spLocks noChangeArrowheads="1"/>
          </p:cNvSpPr>
          <p:nvPr/>
        </p:nvSpPr>
        <p:spPr bwMode="auto">
          <a:xfrm>
            <a:off x="253005" y="724606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맑은 고딕" panose="020B0503020000020004" pitchFamily="50" charset="-127"/>
              </a:rPr>
              <a:t>25</a:t>
            </a:r>
            <a:r>
              <a:rPr lang="ko-KR" altLang="en-US" b="1" dirty="0">
                <a:latin typeface="맑은 고딕" panose="020B0503020000020004" pitchFamily="50" charset="-127"/>
              </a:rPr>
              <a:t>년 하반기 주요 자동화 과제 요약</a:t>
            </a:r>
            <a:endParaRPr lang="en-US" altLang="ko-KR" b="1" dirty="0">
              <a:latin typeface="+mn-ea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Main Line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810986"/>
              </p:ext>
            </p:extLst>
          </p:nvPr>
        </p:nvGraphicFramePr>
        <p:xfrm>
          <a:off x="274019" y="1642126"/>
          <a:ext cx="8546451" cy="411806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948452">
                  <a:extLst>
                    <a:ext uri="{9D8B030D-6E8A-4147-A177-3AD203B41FA5}">
                      <a16:colId xmlns="" xmlns:a16="http://schemas.microsoft.com/office/drawing/2014/main" val="2933132765"/>
                    </a:ext>
                  </a:extLst>
                </a:gridCol>
                <a:gridCol w="948452">
                  <a:extLst>
                    <a:ext uri="{9D8B030D-6E8A-4147-A177-3AD203B41FA5}">
                      <a16:colId xmlns="" xmlns:a16="http://schemas.microsoft.com/office/drawing/2014/main" val="3159667224"/>
                    </a:ext>
                  </a:extLst>
                </a:gridCol>
                <a:gridCol w="1756392">
                  <a:extLst>
                    <a:ext uri="{9D8B030D-6E8A-4147-A177-3AD203B41FA5}">
                      <a16:colId xmlns="" xmlns:a16="http://schemas.microsoft.com/office/drawing/2014/main" val="2422197540"/>
                    </a:ext>
                  </a:extLst>
                </a:gridCol>
                <a:gridCol w="978631">
                  <a:extLst>
                    <a:ext uri="{9D8B030D-6E8A-4147-A177-3AD203B41FA5}">
                      <a16:colId xmlns="" xmlns:a16="http://schemas.microsoft.com/office/drawing/2014/main" val="2086794250"/>
                    </a:ext>
                  </a:extLst>
                </a:gridCol>
                <a:gridCol w="978631">
                  <a:extLst>
                    <a:ext uri="{9D8B030D-6E8A-4147-A177-3AD203B41FA5}">
                      <a16:colId xmlns="" xmlns:a16="http://schemas.microsoft.com/office/drawing/2014/main" val="3866591171"/>
                    </a:ext>
                  </a:extLst>
                </a:gridCol>
                <a:gridCol w="978631">
                  <a:extLst>
                    <a:ext uri="{9D8B030D-6E8A-4147-A177-3AD203B41FA5}">
                      <a16:colId xmlns="" xmlns:a16="http://schemas.microsoft.com/office/drawing/2014/main" val="903120110"/>
                    </a:ext>
                  </a:extLst>
                </a:gridCol>
                <a:gridCol w="978631">
                  <a:extLst>
                    <a:ext uri="{9D8B030D-6E8A-4147-A177-3AD203B41FA5}">
                      <a16:colId xmlns="" xmlns:a16="http://schemas.microsoft.com/office/drawing/2014/main" val="1061804438"/>
                    </a:ext>
                  </a:extLst>
                </a:gridCol>
                <a:gridCol w="978631">
                  <a:extLst>
                    <a:ext uri="{9D8B030D-6E8A-4147-A177-3AD203B41FA5}">
                      <a16:colId xmlns="" xmlns:a16="http://schemas.microsoft.com/office/drawing/2014/main" val="2521034480"/>
                    </a:ext>
                  </a:extLst>
                </a:gridCol>
              </a:tblGrid>
              <a:tr h="252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THEMA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내역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효과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66331331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altLang="ko-KR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76419605"/>
                  </a:ext>
                </a:extLst>
              </a:tr>
              <a:tr h="2880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  <a:endParaRPr lang="ko-KR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↓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마련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↓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 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무게 측정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4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5634307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 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봉인 라벨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3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7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52746203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 Visual Machine Vision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4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76614901"/>
                  </a:ext>
                </a:extLst>
              </a:tr>
              <a:tr h="2880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3Q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ko-KR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기초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 </a:t>
                      </a:r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본딩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도포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융착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Turn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Table(Manual</a:t>
                      </a:r>
                      <a:r>
                        <a:rPr lang="en-US" sz="90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Line)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10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 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 라벨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61660722"/>
                  </a:ext>
                </a:extLst>
              </a:tr>
              <a:tr h="288000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 준비작업</a:t>
                      </a:r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Inner PAD)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준비작업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4573970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4Q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확대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 200%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7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 </a:t>
                      </a:r>
                      <a:r>
                        <a:rPr lang="ko-KR" altLang="en-US" sz="8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단말기 검사</a:t>
                      </a:r>
                      <a:r>
                        <a:rPr lang="ko-KR" altLang="en-US" sz="8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5332741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903177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557845761"/>
                  </a:ext>
                </a:extLst>
              </a:tr>
              <a:tr h="268688">
                <a:tc rowSpan="3">
                  <a:txBody>
                    <a:bodyPr/>
                    <a:lstStyle/>
                    <a:p>
                      <a:pPr algn="ctr" fontAlgn="ctr"/>
                      <a:endParaRPr lang="en-US" sz="90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26Y </a:t>
                      </a:r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1Q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endParaRPr lang="en-US" altLang="ko-KR" sz="90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도전 과제</a:t>
                      </a:r>
                      <a:endParaRPr lang="en-US" altLang="ko-KR" sz="900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조립 자동화</a:t>
                      </a:r>
                      <a:r>
                        <a:rPr lang="en-US" altLang="ko-KR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(Molding</a:t>
                      </a:r>
                      <a:r>
                        <a:rPr lang="en-US" altLang="ko-KR" sz="90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Line)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26Y 3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40566890"/>
                  </a:ext>
                </a:extLst>
              </a:tr>
              <a:tr h="26868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이형 </a:t>
                      </a:r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자삽기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도입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35416268"/>
                  </a:ext>
                </a:extLst>
              </a:tr>
              <a:tr h="268688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 DEPT </a:t>
                      </a:r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26Y </a:t>
                      </a:r>
                      <a:r>
                        <a:rPr 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46" marR="3746" marT="3746" marB="0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56275871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74025" y="5900919"/>
            <a:ext cx="8474430" cy="27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98" tIns="34299" rIns="68598" bIns="34299" numCol="1" anchor="ctr" anchorCtr="0" compatLnSpc="1">
            <a:prstTxWarp prst="textNoShape">
              <a:avLst/>
            </a:prstTxWarp>
            <a:spAutoFit/>
          </a:bodyPr>
          <a:lstStyle/>
          <a:p>
            <a:pPr defTabSz="68598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350" dirty="0"/>
              <a:t>“작지만 의미 있는 변화가 모여 성과를 만듭니다</a:t>
            </a:r>
            <a:r>
              <a:rPr lang="en-US" altLang="ko-KR" sz="1350" dirty="0"/>
              <a:t>. </a:t>
            </a:r>
            <a:r>
              <a:rPr lang="en-US" altLang="ko-KR" sz="1350" dirty="0" smtClean="0"/>
              <a:t> </a:t>
            </a:r>
            <a:r>
              <a:rPr lang="ko-KR" altLang="en-US" sz="1350" dirty="0"/>
              <a:t>한 걸음씩 자동화 기술력 확보 및 운영</a:t>
            </a:r>
            <a:r>
              <a:rPr lang="en-US" altLang="ko-KR" sz="1350" dirty="0"/>
              <a:t> </a:t>
            </a:r>
            <a:r>
              <a:rPr lang="en-US" altLang="ko-KR" sz="1350" dirty="0" smtClean="0"/>
              <a:t> </a:t>
            </a:r>
            <a:r>
              <a:rPr lang="ko-KR" altLang="en-US" sz="1350" dirty="0" smtClean="0">
                <a:solidFill>
                  <a:srgbClr val="0000FF"/>
                </a:solidFill>
              </a:rPr>
              <a:t>🚀</a:t>
            </a:r>
            <a:r>
              <a:rPr lang="ko-KR" altLang="en-US" sz="1350" dirty="0">
                <a:solidFill>
                  <a:srgbClr val="0000FF"/>
                </a:solidFill>
              </a:rPr>
              <a:t>”</a:t>
            </a:r>
            <a:endParaRPr lang="ko-KR" altLang="ko-KR" sz="1350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9207" y="1230868"/>
            <a:ext cx="85932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 smtClean="0"/>
              <a:t>[ 🏭 ] </a:t>
            </a:r>
            <a:r>
              <a:rPr lang="ko-KR" altLang="en-US" sz="1050" dirty="0"/>
              <a:t>자동화로 </a:t>
            </a:r>
            <a:r>
              <a:rPr lang="ko-KR" altLang="en-US" sz="1050" b="1" dirty="0">
                <a:solidFill>
                  <a:srgbClr val="0000FF"/>
                </a:solidFill>
              </a:rPr>
              <a:t>성인화 </a:t>
            </a:r>
            <a:r>
              <a:rPr lang="en-US" altLang="ko-KR" sz="1050" b="1" dirty="0" smtClean="0">
                <a:solidFill>
                  <a:srgbClr val="0000FF"/>
                </a:solidFill>
              </a:rPr>
              <a:t>43</a:t>
            </a:r>
            <a:r>
              <a:rPr lang="ko-KR" altLang="en-US" sz="1050" b="1" dirty="0" smtClean="0">
                <a:solidFill>
                  <a:srgbClr val="0000FF"/>
                </a:solidFill>
              </a:rPr>
              <a:t>명    </a:t>
            </a:r>
            <a:r>
              <a:rPr lang="ko-KR" altLang="en-US" sz="1050" dirty="0" smtClean="0"/>
              <a:t>[ 📊 ] </a:t>
            </a:r>
            <a:r>
              <a:rPr lang="ko-KR" altLang="en-US" sz="1050" b="1" dirty="0" err="1" smtClean="0">
                <a:solidFill>
                  <a:srgbClr val="0000FF"/>
                </a:solidFill>
              </a:rPr>
              <a:t>자동화율</a:t>
            </a:r>
            <a:r>
              <a:rPr lang="ko-KR" altLang="en-US" sz="1050" dirty="0" smtClean="0"/>
              <a:t> 목표 수립</a:t>
            </a:r>
            <a:r>
              <a:rPr lang="en-US" altLang="ko-KR" sz="1050" dirty="0"/>
              <a:t> </a:t>
            </a:r>
            <a:r>
              <a:rPr lang="en-US" altLang="ko-KR" sz="1050" b="1" dirty="0" smtClean="0">
                <a:solidFill>
                  <a:srgbClr val="0000FF"/>
                </a:solidFill>
              </a:rPr>
              <a:t>“54%”</a:t>
            </a:r>
            <a:r>
              <a:rPr lang="ko-KR" altLang="en-US" sz="1050" b="1" dirty="0" smtClean="0">
                <a:solidFill>
                  <a:srgbClr val="0000FF"/>
                </a:solidFill>
              </a:rPr>
              <a:t>    </a:t>
            </a:r>
            <a:r>
              <a:rPr lang="ko-KR" altLang="en-US" sz="1050" dirty="0" smtClean="0"/>
              <a:t>[ 📈 ] </a:t>
            </a:r>
            <a:r>
              <a:rPr lang="ko-KR" altLang="en-US" sz="1050" b="1" dirty="0" err="1" smtClean="0">
                <a:solidFill>
                  <a:srgbClr val="0000FF"/>
                </a:solidFill>
              </a:rPr>
              <a:t>품질확보</a:t>
            </a:r>
            <a:r>
              <a:rPr lang="ko-KR" altLang="en-US" sz="1050" dirty="0" err="1" smtClean="0"/>
              <a:t>로</a:t>
            </a:r>
            <a:r>
              <a:rPr lang="ko-KR" altLang="en-US" sz="1050" dirty="0" smtClean="0"/>
              <a:t> </a:t>
            </a:r>
            <a:r>
              <a:rPr lang="ko-KR" altLang="en-US" sz="1050" dirty="0" err="1" smtClean="0"/>
              <a:t>고객유출</a:t>
            </a:r>
            <a:r>
              <a:rPr lang="ko-KR" altLang="en-US" sz="1050" dirty="0" smtClean="0"/>
              <a:t> </a:t>
            </a:r>
            <a:r>
              <a:rPr lang="en-US" altLang="ko-KR" sz="1050" b="1" dirty="0">
                <a:solidFill>
                  <a:srgbClr val="0000FF"/>
                </a:solidFill>
              </a:rPr>
              <a:t>Zero </a:t>
            </a:r>
            <a:r>
              <a:rPr lang="ko-KR" altLang="en-US" sz="1050" dirty="0"/>
              <a:t>화 </a:t>
            </a:r>
            <a:r>
              <a:rPr lang="ko-KR" altLang="en-US" sz="1050" dirty="0" smtClean="0"/>
              <a:t>     [ 🔄 ] </a:t>
            </a:r>
            <a:r>
              <a:rPr lang="ko-KR" altLang="en-US" sz="1050" dirty="0"/>
              <a:t>자동화 운영 </a:t>
            </a:r>
            <a:r>
              <a:rPr lang="ko-KR" altLang="en-US" sz="1050" b="1" dirty="0">
                <a:solidFill>
                  <a:srgbClr val="0000FF"/>
                </a:solidFill>
              </a:rPr>
              <a:t>기술력 </a:t>
            </a:r>
            <a:r>
              <a:rPr lang="ko-KR" altLang="en-US" sz="1050" b="1" dirty="0" smtClean="0">
                <a:solidFill>
                  <a:srgbClr val="0000FF"/>
                </a:solidFill>
              </a:rPr>
              <a:t>확보</a:t>
            </a:r>
            <a:endParaRPr lang="ko-KR" altLang="en-US" sz="1050" b="1" dirty="0">
              <a:solidFill>
                <a:srgbClr val="0000FF"/>
              </a:solidFill>
            </a:endParaRPr>
          </a:p>
        </p:txBody>
      </p:sp>
      <p:sp>
        <p:nvSpPr>
          <p:cNvPr id="10" name="타원 9">
            <a:hlinkClick r:id="rId2" action="ppaction://hlinksldjump"/>
          </p:cNvPr>
          <p:cNvSpPr/>
          <p:nvPr/>
        </p:nvSpPr>
        <p:spPr>
          <a:xfrm>
            <a:off x="7668344" y="2492896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>
            <a:hlinkClick r:id="rId3" action="ppaction://hlinksldjump"/>
          </p:cNvPr>
          <p:cNvSpPr/>
          <p:nvPr/>
        </p:nvSpPr>
        <p:spPr>
          <a:xfrm>
            <a:off x="7668344" y="3596294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>
            <a:hlinkClick r:id="rId4" action="ppaction://hlinksldjump"/>
          </p:cNvPr>
          <p:cNvSpPr/>
          <p:nvPr/>
        </p:nvSpPr>
        <p:spPr>
          <a:xfrm>
            <a:off x="7668344" y="3054446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>
            <a:hlinkClick r:id="rId5" action="ppaction://hlinksldjump"/>
          </p:cNvPr>
          <p:cNvSpPr/>
          <p:nvPr/>
        </p:nvSpPr>
        <p:spPr>
          <a:xfrm>
            <a:off x="7668344" y="3934920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>
            <a:hlinkClick r:id="rId6" action="ppaction://hlinksldjump"/>
          </p:cNvPr>
          <p:cNvSpPr/>
          <p:nvPr/>
        </p:nvSpPr>
        <p:spPr>
          <a:xfrm>
            <a:off x="7674906" y="3343666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>
            <a:hlinkClick r:id="rId7" action="ppaction://hlinksldjump"/>
          </p:cNvPr>
          <p:cNvSpPr/>
          <p:nvPr/>
        </p:nvSpPr>
        <p:spPr>
          <a:xfrm>
            <a:off x="7674906" y="4223670"/>
            <a:ext cx="286036" cy="20972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403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Main Line </a:t>
            </a:r>
            <a:r>
              <a:rPr lang="ko-KR" altLang="en-US" b="1" dirty="0" smtClean="0">
                <a:latin typeface="+mn-ea"/>
              </a:rPr>
              <a:t>자동화 추진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자동화율</a:t>
            </a:r>
            <a:r>
              <a:rPr lang="en-US" altLang="ko-KR" b="1" dirty="0" smtClean="0">
                <a:latin typeface="+mn-ea"/>
              </a:rPr>
              <a:t>)</a:t>
            </a:r>
            <a:endParaRPr lang="en-US" altLang="ko-KR" b="1" dirty="0">
              <a:latin typeface="+mn-ea"/>
            </a:endParaRPr>
          </a:p>
        </p:txBody>
      </p:sp>
      <p:sp>
        <p:nvSpPr>
          <p:cNvPr id="71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Main Line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A45CF8AA-A988-F5E7-EAF1-9A2293DBCE49}"/>
              </a:ext>
            </a:extLst>
          </p:cNvPr>
          <p:cNvSpPr txBox="1"/>
          <p:nvPr/>
        </p:nvSpPr>
        <p:spPr>
          <a:xfrm>
            <a:off x="303361" y="1196752"/>
            <a:ext cx="3385355" cy="1285634"/>
          </a:xfrm>
          <a:prstGeom prst="rect">
            <a:avLst/>
          </a:prstGeom>
          <a:noFill/>
          <a:ln>
            <a:noFill/>
          </a:ln>
        </p:spPr>
        <p:txBody>
          <a:bodyPr wrap="square" lIns="54000" tIns="27000" rIns="54000" bIns="27000" anchor="ctr" anchorCtr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1000" b="1" dirty="0" smtClean="0">
                <a:latin typeface="+mn-ea"/>
                <a:cs typeface="Arial" panose="020B0604020202020204" pitchFamily="34" charset="0"/>
              </a:rPr>
              <a:t>- </a:t>
            </a:r>
            <a:r>
              <a:rPr lang="ko-KR" altLang="en-US" sz="1000" b="1" dirty="0" smtClean="0">
                <a:latin typeface="+mn-ea"/>
                <a:cs typeface="Arial" panose="020B0604020202020204" pitchFamily="34" charset="0"/>
              </a:rPr>
              <a:t>자동화율 현수준 점검 및 목표 수립</a:t>
            </a:r>
            <a:endParaRPr lang="en-US" altLang="ko-KR" sz="1000" b="1" dirty="0" smtClean="0"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atin typeface="+mn-ea"/>
                <a:cs typeface="Arial" panose="020B0604020202020204" pitchFamily="34" charset="0"/>
              </a:rPr>
              <a:t>제조 라인 선진화 동참 및 고객 </a:t>
            </a:r>
            <a:r>
              <a:rPr lang="en-US" altLang="ko-KR" sz="1000" dirty="0">
                <a:latin typeface="+mn-ea"/>
                <a:cs typeface="Arial" panose="020B0604020202020204" pitchFamily="34" charset="0"/>
              </a:rPr>
              <a:t>Needs </a:t>
            </a:r>
            <a:r>
              <a:rPr lang="ko-KR" altLang="en-US" sz="1000" dirty="0" smtClean="0">
                <a:latin typeface="+mn-ea"/>
                <a:cs typeface="Arial" panose="020B0604020202020204" pitchFamily="34" charset="0"/>
              </a:rPr>
              <a:t>반영</a:t>
            </a:r>
            <a:r>
              <a:rPr lang="en-US" altLang="ko-KR" sz="1000" dirty="0" smtClean="0">
                <a:latin typeface="+mn-ea"/>
                <a:cs typeface="Arial" panose="020B0604020202020204" pitchFamily="34" charset="0"/>
              </a:rPr>
              <a:t> 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atin typeface="+mn-ea"/>
                <a:cs typeface="Arial" panose="020B0604020202020204" pitchFamily="34" charset="0"/>
              </a:rPr>
              <a:t>인력채용 어려움 및 인건비 상승 → 자동화 도입 필요</a:t>
            </a:r>
            <a:endParaRPr lang="en-US" altLang="ko-KR" sz="1000" dirty="0" smtClean="0">
              <a:latin typeface="+mn-ea"/>
              <a:cs typeface="Arial" panose="020B0604020202020204" pitchFamily="34" charset="0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latin typeface="+mn-ea"/>
                <a:cs typeface="Arial" panose="020B0604020202020204" pitchFamily="34" charset="0"/>
              </a:rPr>
              <a:t>안정적인 품질 관리</a:t>
            </a:r>
            <a:r>
              <a:rPr lang="en-US" altLang="ko-KR" sz="1000" dirty="0" smtClean="0"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000" dirty="0" smtClean="0">
                <a:latin typeface="+mn-ea"/>
                <a:cs typeface="Arial" panose="020B0604020202020204" pitchFamily="34" charset="0"/>
              </a:rPr>
              <a:t>균일한 품질</a:t>
            </a:r>
            <a:r>
              <a:rPr lang="en-US" altLang="ko-KR" sz="1000" dirty="0" smtClean="0">
                <a:latin typeface="+mn-ea"/>
                <a:cs typeface="Arial" panose="020B0604020202020204" pitchFamily="34" charset="0"/>
              </a:rPr>
              <a:t>)</a:t>
            </a:r>
            <a:endParaRPr lang="en-US" altLang="ko-KR" sz="1000" dirty="0">
              <a:latin typeface="+mn-ea"/>
              <a:cs typeface="Arial" panose="020B0604020202020204" pitchFamily="34" charset="0"/>
            </a:endParaRPr>
          </a:p>
        </p:txBody>
      </p:sp>
      <p:graphicFrame>
        <p:nvGraphicFramePr>
          <p:cNvPr id="73" name="표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55835"/>
              </p:ext>
            </p:extLst>
          </p:nvPr>
        </p:nvGraphicFramePr>
        <p:xfrm>
          <a:off x="376016" y="2797985"/>
          <a:ext cx="8588472" cy="1080000"/>
        </p:xfrm>
        <a:graphic>
          <a:graphicData uri="http://schemas.openxmlformats.org/drawingml/2006/table">
            <a:tbl>
              <a:tblPr/>
              <a:tblGrid>
                <a:gridCol w="894990">
                  <a:extLst>
                    <a:ext uri="{9D8B030D-6E8A-4147-A177-3AD203B41FA5}">
                      <a16:colId xmlns="" xmlns:a16="http://schemas.microsoft.com/office/drawing/2014/main" val="256258918"/>
                    </a:ext>
                  </a:extLst>
                </a:gridCol>
                <a:gridCol w="1015662">
                  <a:extLst>
                    <a:ext uri="{9D8B030D-6E8A-4147-A177-3AD203B41FA5}">
                      <a16:colId xmlns="" xmlns:a16="http://schemas.microsoft.com/office/drawing/2014/main" val="1232754020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1782975169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451975117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2110051347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1585813504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4292315545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2728709085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3611771595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3044657971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387759427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206740078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3411941306"/>
                    </a:ext>
                  </a:extLst>
                </a:gridCol>
                <a:gridCol w="556485">
                  <a:extLst>
                    <a:ext uri="{9D8B030D-6E8A-4147-A177-3AD203B41FA5}">
                      <a16:colId xmlns="" xmlns:a16="http://schemas.microsoft.com/office/drawing/2014/main" val="4182652468"/>
                    </a:ext>
                  </a:extLst>
                </a:gridCol>
              </a:tblGrid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</a:p>
                  </a:txBody>
                  <a:tcPr marL="6511" marR="6511" marT="6511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511" marR="6511" marT="6511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수삽공정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11" marR="6511" marT="6511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공정</a:t>
                      </a:r>
                    </a:p>
                  </a:txBody>
                  <a:tcPr marL="6511" marR="6511" marT="6511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조립공정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11" marR="6511" marT="6511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검사공정</a:t>
                      </a:r>
                    </a:p>
                  </a:txBody>
                  <a:tcPr marL="6511" marR="6511" marT="6511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포장공정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511" marR="6511" marT="6511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</a:p>
                  </a:txBody>
                  <a:tcPr marL="6511" marR="6511" marT="6511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58608099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</a:p>
                  </a:txBody>
                  <a:tcPr marL="6511" marR="6511" marT="6511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반영수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11" marR="6511" marT="6511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00613771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11" marR="6511" marT="6511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46.67%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11863002"/>
                  </a:ext>
                </a:extLst>
              </a:tr>
              <a:tr h="216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 </a:t>
                      </a:r>
                    </a:p>
                  </a:txBody>
                  <a:tcPr marL="6511" marR="6511" marT="6511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11" marR="6511" marT="6511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10834437"/>
                  </a:ext>
                </a:extLst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11" marR="6511" marT="6511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15.79%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72.73%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47.37%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54.29%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53878128"/>
                  </a:ext>
                </a:extLst>
              </a:tr>
            </a:tbl>
          </a:graphicData>
        </a:graphic>
      </p:graphicFrame>
      <p:grpSp>
        <p:nvGrpSpPr>
          <p:cNvPr id="74" name="그룹 73"/>
          <p:cNvGrpSpPr/>
          <p:nvPr/>
        </p:nvGrpSpPr>
        <p:grpSpPr>
          <a:xfrm>
            <a:off x="3635896" y="1125050"/>
            <a:ext cx="5316944" cy="1363548"/>
            <a:chOff x="285767" y="1328601"/>
            <a:chExt cx="6047657" cy="1293586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362642" y="2165207"/>
              <a:ext cx="8070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직사각형 75"/>
            <p:cNvSpPr/>
            <p:nvPr/>
          </p:nvSpPr>
          <p:spPr>
            <a:xfrm>
              <a:off x="409177" y="2179214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40247" y="2179214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 bwMode="ltGray">
            <a:xfrm>
              <a:off x="285767" y="1474782"/>
              <a:ext cx="910077" cy="104525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381329" y="2395796"/>
              <a:ext cx="718953" cy="224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700" b="1" dirty="0" smtClean="0">
                  <a:solidFill>
                    <a:prstClr val="black"/>
                  </a:solidFill>
                </a:rPr>
                <a:t>PBA </a:t>
              </a:r>
              <a:r>
                <a:rPr lang="ko-KR" altLang="en-US" sz="700" b="1" dirty="0" smtClean="0">
                  <a:solidFill>
                    <a:prstClr val="black"/>
                  </a:solidFill>
                </a:rPr>
                <a:t>공정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1331779" y="2165207"/>
              <a:ext cx="8070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/>
            <p:cNvSpPr/>
            <p:nvPr/>
          </p:nvSpPr>
          <p:spPr>
            <a:xfrm>
              <a:off x="1378314" y="2179214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709384" y="2179214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83" name="직사각형 82"/>
            <p:cNvSpPr/>
            <p:nvPr/>
          </p:nvSpPr>
          <p:spPr bwMode="ltGray">
            <a:xfrm>
              <a:off x="1254904" y="1474782"/>
              <a:ext cx="910077" cy="104525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350466" y="2395796"/>
              <a:ext cx="718953" cy="224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후 가공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2300916" y="2165207"/>
              <a:ext cx="8070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2347451" y="2179214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678521" y="2179214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 bwMode="ltGray">
            <a:xfrm>
              <a:off x="2224041" y="1474782"/>
              <a:ext cx="910077" cy="104525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319603" y="2395796"/>
              <a:ext cx="718953" cy="224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조립 공정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cxnSp>
          <p:nvCxnSpPr>
            <p:cNvPr id="90" name="직선 연결선 89"/>
            <p:cNvCxnSpPr/>
            <p:nvPr/>
          </p:nvCxnSpPr>
          <p:spPr>
            <a:xfrm>
              <a:off x="3270053" y="2165207"/>
              <a:ext cx="8070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직사각형 90"/>
            <p:cNvSpPr/>
            <p:nvPr/>
          </p:nvSpPr>
          <p:spPr>
            <a:xfrm>
              <a:off x="3316588" y="2179214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3647658" y="2179214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 bwMode="ltGray">
            <a:xfrm>
              <a:off x="3193178" y="1474782"/>
              <a:ext cx="910077" cy="104525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3288740" y="2395796"/>
              <a:ext cx="718953" cy="224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검사 공정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cxnSp>
          <p:nvCxnSpPr>
            <p:cNvPr id="95" name="직선 연결선 94"/>
            <p:cNvCxnSpPr/>
            <p:nvPr/>
          </p:nvCxnSpPr>
          <p:spPr>
            <a:xfrm>
              <a:off x="4239191" y="2165207"/>
              <a:ext cx="8070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직사각형 95"/>
            <p:cNvSpPr/>
            <p:nvPr/>
          </p:nvSpPr>
          <p:spPr bwMode="ltGray">
            <a:xfrm>
              <a:off x="480768" y="1880828"/>
              <a:ext cx="198000" cy="216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16%</a:t>
              </a:r>
            </a:p>
          </p:txBody>
        </p:sp>
        <p:sp>
          <p:nvSpPr>
            <p:cNvPr id="97" name="직사각형 96"/>
            <p:cNvSpPr/>
            <p:nvPr/>
          </p:nvSpPr>
          <p:spPr bwMode="ltGray">
            <a:xfrm>
              <a:off x="803600" y="1880828"/>
              <a:ext cx="198000" cy="216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16%</a:t>
              </a:r>
              <a:endParaRPr lang="ko-KR" altLang="en-US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98" name="직사각형 97"/>
            <p:cNvSpPr/>
            <p:nvPr/>
          </p:nvSpPr>
          <p:spPr bwMode="ltGray">
            <a:xfrm>
              <a:off x="1449905" y="1736828"/>
              <a:ext cx="202653" cy="360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59%</a:t>
              </a:r>
            </a:p>
          </p:txBody>
        </p:sp>
        <p:sp>
          <p:nvSpPr>
            <p:cNvPr id="99" name="직사각형 98"/>
            <p:cNvSpPr/>
            <p:nvPr/>
          </p:nvSpPr>
          <p:spPr bwMode="ltGray">
            <a:xfrm>
              <a:off x="1769079" y="1628828"/>
              <a:ext cx="205722" cy="468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73%</a:t>
              </a:r>
              <a:endParaRPr lang="ko-KR" altLang="en-US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100" name="직사각형 99"/>
            <p:cNvSpPr/>
            <p:nvPr/>
          </p:nvSpPr>
          <p:spPr bwMode="ltGray">
            <a:xfrm>
              <a:off x="2438206" y="1664828"/>
              <a:ext cx="202653" cy="432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70%</a:t>
              </a:r>
            </a:p>
          </p:txBody>
        </p:sp>
        <p:sp>
          <p:nvSpPr>
            <p:cNvPr id="101" name="직사각형 100"/>
            <p:cNvSpPr/>
            <p:nvPr/>
          </p:nvSpPr>
          <p:spPr bwMode="ltGray">
            <a:xfrm>
              <a:off x="2757380" y="1556828"/>
              <a:ext cx="205722" cy="540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80%</a:t>
              </a:r>
              <a:endParaRPr lang="ko-KR" altLang="en-US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102" name="직사각형 101"/>
            <p:cNvSpPr/>
            <p:nvPr/>
          </p:nvSpPr>
          <p:spPr bwMode="ltGray">
            <a:xfrm>
              <a:off x="3388179" y="1718828"/>
              <a:ext cx="202653" cy="378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60%</a:t>
              </a:r>
            </a:p>
          </p:txBody>
        </p:sp>
        <p:sp>
          <p:nvSpPr>
            <p:cNvPr id="103" name="직사각형 102"/>
            <p:cNvSpPr/>
            <p:nvPr/>
          </p:nvSpPr>
          <p:spPr bwMode="ltGray">
            <a:xfrm>
              <a:off x="3711011" y="1664828"/>
              <a:ext cx="205722" cy="432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64%</a:t>
              </a:r>
              <a:endParaRPr lang="ko-KR" altLang="en-US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104" name="직사각형 103"/>
            <p:cNvSpPr/>
            <p:nvPr/>
          </p:nvSpPr>
          <p:spPr bwMode="ltGray">
            <a:xfrm>
              <a:off x="4357317" y="2019177"/>
              <a:ext cx="202653" cy="7765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>
                  <a:solidFill>
                    <a:prstClr val="black"/>
                  </a:solidFill>
                  <a:cs typeface="Helvetica" panose="020B0604020202020204" pitchFamily="34" charset="0"/>
                </a:rPr>
                <a:t>5</a:t>
              </a: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%</a:t>
              </a:r>
            </a:p>
          </p:txBody>
        </p:sp>
        <p:sp>
          <p:nvSpPr>
            <p:cNvPr id="105" name="직사각형 104"/>
            <p:cNvSpPr/>
            <p:nvPr/>
          </p:nvSpPr>
          <p:spPr bwMode="ltGray">
            <a:xfrm>
              <a:off x="4680149" y="1786706"/>
              <a:ext cx="205722" cy="324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47%</a:t>
              </a:r>
              <a:endParaRPr lang="ko-KR" altLang="en-US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4285726" y="2179214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616796" y="2179214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108" name="직사각형 107"/>
            <p:cNvSpPr/>
            <p:nvPr/>
          </p:nvSpPr>
          <p:spPr bwMode="ltGray">
            <a:xfrm>
              <a:off x="4162316" y="1474782"/>
              <a:ext cx="910077" cy="1045257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4257878" y="2395796"/>
              <a:ext cx="718953" cy="224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포장</a:t>
              </a:r>
              <a:r>
                <a:rPr lang="en-US" altLang="ko-KR" sz="700" b="1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700" b="1" dirty="0" smtClean="0">
                  <a:solidFill>
                    <a:prstClr val="black"/>
                  </a:solidFill>
                </a:rPr>
                <a:t>별매</a:t>
              </a:r>
              <a:r>
                <a:rPr lang="en-US" altLang="ko-KR" sz="700" b="1" dirty="0" smtClean="0">
                  <a:solidFill>
                    <a:prstClr val="black"/>
                  </a:solidFill>
                </a:rPr>
                <a:t>)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5500222" y="2167359"/>
              <a:ext cx="80708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직사각형 110"/>
            <p:cNvSpPr/>
            <p:nvPr/>
          </p:nvSpPr>
          <p:spPr bwMode="ltGray">
            <a:xfrm>
              <a:off x="5423347" y="1476934"/>
              <a:ext cx="910077" cy="1045257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5518909" y="2397948"/>
              <a:ext cx="718953" cy="22423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700" b="1" dirty="0" smtClean="0">
                  <a:solidFill>
                    <a:prstClr val="black"/>
                  </a:solidFill>
                </a:rPr>
                <a:t>TA </a:t>
              </a:r>
              <a:r>
                <a:rPr lang="ko-KR" altLang="en-US" sz="700" b="1" dirty="0" smtClean="0">
                  <a:solidFill>
                    <a:prstClr val="black"/>
                  </a:solidFill>
                </a:rPr>
                <a:t>누적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113" name="직사각형 112"/>
            <p:cNvSpPr/>
            <p:nvPr/>
          </p:nvSpPr>
          <p:spPr bwMode="ltGray">
            <a:xfrm>
              <a:off x="5592378" y="1715423"/>
              <a:ext cx="202653" cy="378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47%</a:t>
              </a:r>
            </a:p>
          </p:txBody>
        </p:sp>
        <p:sp>
          <p:nvSpPr>
            <p:cNvPr id="114" name="직사각형 113"/>
            <p:cNvSpPr/>
            <p:nvPr/>
          </p:nvSpPr>
          <p:spPr bwMode="ltGray">
            <a:xfrm>
              <a:off x="5915210" y="1661423"/>
              <a:ext cx="205722" cy="432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>
                  <a:solidFill>
                    <a:prstClr val="black"/>
                  </a:solidFill>
                  <a:cs typeface="Helvetica" panose="020B0604020202020204" pitchFamily="34" charset="0"/>
                </a:rPr>
                <a:t>5</a:t>
              </a: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4%</a:t>
              </a:r>
              <a:endParaRPr lang="ko-KR" altLang="en-US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5500222" y="1328601"/>
              <a:ext cx="360040" cy="3075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900" b="1" dirty="0" smtClean="0">
                  <a:solidFill>
                    <a:srgbClr val="FF0000"/>
                  </a:solidFill>
                </a:rPr>
                <a:t>15%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16" name="도형 115"/>
            <p:cNvSpPr/>
            <p:nvPr/>
          </p:nvSpPr>
          <p:spPr>
            <a:xfrm>
              <a:off x="5583309" y="1453967"/>
              <a:ext cx="547543" cy="481055"/>
            </a:xfrm>
            <a:prstGeom prst="swooshArrow">
              <a:avLst>
                <a:gd name="adj1" fmla="val 16310"/>
                <a:gd name="adj2" fmla="val 31370"/>
              </a:avLst>
            </a:pr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7" name="직사각형 116"/>
            <p:cNvSpPr/>
            <p:nvPr/>
          </p:nvSpPr>
          <p:spPr>
            <a:xfrm>
              <a:off x="5500297" y="2178011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5877827" y="2178011"/>
              <a:ext cx="365972" cy="224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119" name="오른쪽 화살표 118"/>
            <p:cNvSpPr/>
            <p:nvPr/>
          </p:nvSpPr>
          <p:spPr>
            <a:xfrm>
              <a:off x="5146717" y="1924866"/>
              <a:ext cx="241354" cy="279524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1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120" name="표 1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09476"/>
              </p:ext>
            </p:extLst>
          </p:nvPr>
        </p:nvGraphicFramePr>
        <p:xfrm>
          <a:off x="365093" y="5013176"/>
          <a:ext cx="8601652" cy="111749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34663">
                  <a:extLst>
                    <a:ext uri="{9D8B030D-6E8A-4147-A177-3AD203B41FA5}">
                      <a16:colId xmlns="" xmlns:a16="http://schemas.microsoft.com/office/drawing/2014/main" val="2462843081"/>
                    </a:ext>
                  </a:extLst>
                </a:gridCol>
                <a:gridCol w="1177505">
                  <a:extLst>
                    <a:ext uri="{9D8B030D-6E8A-4147-A177-3AD203B41FA5}">
                      <a16:colId xmlns="" xmlns:a16="http://schemas.microsoft.com/office/drawing/2014/main" val="1096142116"/>
                    </a:ext>
                  </a:extLst>
                </a:gridCol>
                <a:gridCol w="919478">
                  <a:extLst>
                    <a:ext uri="{9D8B030D-6E8A-4147-A177-3AD203B41FA5}">
                      <a16:colId xmlns="" xmlns:a16="http://schemas.microsoft.com/office/drawing/2014/main" val="603537629"/>
                    </a:ext>
                  </a:extLst>
                </a:gridCol>
                <a:gridCol w="2292569">
                  <a:extLst>
                    <a:ext uri="{9D8B030D-6E8A-4147-A177-3AD203B41FA5}">
                      <a16:colId xmlns="" xmlns:a16="http://schemas.microsoft.com/office/drawing/2014/main" val="390221060"/>
                    </a:ext>
                  </a:extLst>
                </a:gridCol>
                <a:gridCol w="2651044">
                  <a:extLst>
                    <a:ext uri="{9D8B030D-6E8A-4147-A177-3AD203B41FA5}">
                      <a16:colId xmlns="" xmlns:a16="http://schemas.microsoft.com/office/drawing/2014/main" val="3538407491"/>
                    </a:ext>
                  </a:extLst>
                </a:gridCol>
                <a:gridCol w="1226393">
                  <a:extLst>
                    <a:ext uri="{9D8B030D-6E8A-4147-A177-3AD203B41FA5}">
                      <a16:colId xmlns="" xmlns:a16="http://schemas.microsoft.com/office/drawing/2014/main" val="2073732381"/>
                    </a:ext>
                  </a:extLst>
                </a:gridCol>
              </a:tblGrid>
              <a:tr h="3758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수삽</a:t>
                      </a:r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공정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가공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조립 공정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공정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 공정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14376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件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件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件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件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件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448433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수삽</a:t>
                      </a:r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이형 </a:t>
                      </a:r>
                      <a:r>
                        <a:rPr lang="en-US" altLang="ko-KR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mounter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</a:t>
                      </a:r>
                      <a:r>
                        <a:rPr lang="ko-KR" altLang="en-US" sz="9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본딩도포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Upper </a:t>
                      </a:r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조립</a:t>
                      </a:r>
                      <a:r>
                        <a:rPr lang="en-US" altLang="ko-KR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</a:t>
                      </a:r>
                      <a:r>
                        <a:rPr lang="ko-KR" altLang="en-US" sz="9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융착</a:t>
                      </a:r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자동공급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200%</a:t>
                      </a:r>
                      <a:r>
                        <a:rPr lang="en-US" altLang="ko-KR" sz="9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기능검사</a:t>
                      </a:r>
                      <a:r>
                        <a:rPr lang="ko-KR" altLang="en-US" sz="9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자동화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 자동화</a:t>
                      </a:r>
                      <a:endParaRPr lang="ko-KR" altLang="en-US" sz="9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88002117"/>
                  </a:ext>
                </a:extLst>
              </a:tr>
            </a:tbl>
          </a:graphicData>
        </a:graphic>
      </p:graphicFrame>
      <p:sp>
        <p:nvSpPr>
          <p:cNvPr id="121" name="오른쪽 화살표 120"/>
          <p:cNvSpPr/>
          <p:nvPr/>
        </p:nvSpPr>
        <p:spPr>
          <a:xfrm>
            <a:off x="376015" y="4005063"/>
            <a:ext cx="432048" cy="232723"/>
          </a:xfrm>
          <a:prstGeom prst="rightArrow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투입</a:t>
            </a:r>
            <a:endParaRPr lang="ko-KR" altLang="en-US" sz="6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도형 121"/>
          <p:cNvSpPr/>
          <p:nvPr/>
        </p:nvSpPr>
        <p:spPr>
          <a:xfrm>
            <a:off x="4744333" y="1305036"/>
            <a:ext cx="324000" cy="396000"/>
          </a:xfrm>
          <a:prstGeom prst="swooshArrow">
            <a:avLst>
              <a:gd name="adj1" fmla="val 16310"/>
              <a:gd name="adj2" fmla="val 31370"/>
            </a:avLst>
          </a:prstGeom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3" name="도형 122"/>
          <p:cNvSpPr/>
          <p:nvPr/>
        </p:nvSpPr>
        <p:spPr>
          <a:xfrm>
            <a:off x="5605537" y="1232415"/>
            <a:ext cx="324000" cy="396000"/>
          </a:xfrm>
          <a:prstGeom prst="swooshArrow">
            <a:avLst>
              <a:gd name="adj1" fmla="val 16310"/>
              <a:gd name="adj2" fmla="val 31370"/>
            </a:avLst>
          </a:prstGeom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4" name="도형 123"/>
          <p:cNvSpPr/>
          <p:nvPr/>
        </p:nvSpPr>
        <p:spPr>
          <a:xfrm>
            <a:off x="6439036" y="1334789"/>
            <a:ext cx="324000" cy="396000"/>
          </a:xfrm>
          <a:prstGeom prst="swooshArrow">
            <a:avLst>
              <a:gd name="adj1" fmla="val 16310"/>
              <a:gd name="adj2" fmla="val 31370"/>
            </a:avLst>
          </a:prstGeom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5" name="도형 124"/>
          <p:cNvSpPr/>
          <p:nvPr/>
        </p:nvSpPr>
        <p:spPr>
          <a:xfrm>
            <a:off x="7297291" y="1451662"/>
            <a:ext cx="324000" cy="396000"/>
          </a:xfrm>
          <a:prstGeom prst="swooshArrow">
            <a:avLst>
              <a:gd name="adj1" fmla="val 16310"/>
              <a:gd name="adj2" fmla="val 31370"/>
            </a:avLst>
          </a:prstGeom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6" name="직사각형 125"/>
          <p:cNvSpPr/>
          <p:nvPr/>
        </p:nvSpPr>
        <p:spPr>
          <a:xfrm>
            <a:off x="4665919" y="1279137"/>
            <a:ext cx="316538" cy="18556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algn="ctr" defTabSz="466725">
              <a:lnSpc>
                <a:spcPct val="90000"/>
              </a:lnSpc>
              <a:spcAft>
                <a:spcPct val="35000"/>
              </a:spcAft>
            </a:pPr>
            <a:r>
              <a:rPr lang="en-US" altLang="ko-KR" sz="900" b="1" dirty="0" smtClean="0">
                <a:solidFill>
                  <a:srgbClr val="FF0000"/>
                </a:solidFill>
              </a:rPr>
              <a:t>24%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5453690" y="1268430"/>
            <a:ext cx="316538" cy="16597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algn="ctr" defTabSz="466725">
              <a:lnSpc>
                <a:spcPct val="90000"/>
              </a:lnSpc>
              <a:spcAft>
                <a:spcPct val="35000"/>
              </a:spcAft>
            </a:pPr>
            <a:r>
              <a:rPr lang="en-US" altLang="ko-KR" sz="900" b="1" dirty="0" smtClean="0">
                <a:solidFill>
                  <a:srgbClr val="FF0000"/>
                </a:solidFill>
              </a:rPr>
              <a:t>14%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305673" y="1320921"/>
            <a:ext cx="316538" cy="1496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algn="ctr" defTabSz="466725">
              <a:lnSpc>
                <a:spcPct val="90000"/>
              </a:lnSpc>
              <a:spcAft>
                <a:spcPct val="35000"/>
              </a:spcAft>
            </a:pPr>
            <a:r>
              <a:rPr lang="en-US" altLang="ko-KR" sz="900" b="1" dirty="0" smtClean="0">
                <a:solidFill>
                  <a:srgbClr val="FF0000"/>
                </a:solidFill>
              </a:rPr>
              <a:t>7%</a:t>
            </a:r>
            <a:endParaRPr lang="ko-KR" altLang="en-US" sz="900" b="1" dirty="0">
              <a:solidFill>
                <a:srgbClr val="FF0000"/>
              </a:solidFill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376016" y="3877984"/>
            <a:ext cx="8622655" cy="2287319"/>
            <a:chOff x="393559" y="4386080"/>
            <a:chExt cx="8622655" cy="2829589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93559" y="4725144"/>
              <a:ext cx="8622655" cy="618016"/>
              <a:chOff x="280563" y="2150623"/>
              <a:chExt cx="8622655" cy="618016"/>
            </a:xfrm>
          </p:grpSpPr>
          <p:pic>
            <p:nvPicPr>
              <p:cNvPr id="136" name="그림 135"/>
              <p:cNvPicPr>
                <a:picLocks noChangeAspect="1"/>
              </p:cNvPicPr>
              <p:nvPr/>
            </p:nvPicPr>
            <p:blipFill rotWithShape="1">
              <a:blip r:embed="rId2"/>
              <a:srcRect l="1160" t="20053" r="844" b="25699"/>
              <a:stretch/>
            </p:blipFill>
            <p:spPr>
              <a:xfrm>
                <a:off x="280563" y="2216802"/>
                <a:ext cx="2441417" cy="551837"/>
              </a:xfrm>
              <a:prstGeom prst="rect">
                <a:avLst/>
              </a:prstGeom>
            </p:spPr>
          </p:pic>
          <p:pic>
            <p:nvPicPr>
              <p:cNvPr id="137" name="그림 136"/>
              <p:cNvPicPr>
                <a:picLocks noChangeAspect="1"/>
              </p:cNvPicPr>
              <p:nvPr/>
            </p:nvPicPr>
            <p:blipFill rotWithShape="1">
              <a:blip r:embed="rId3"/>
              <a:srcRect t="23403"/>
              <a:stretch/>
            </p:blipFill>
            <p:spPr>
              <a:xfrm>
                <a:off x="2742257" y="2212990"/>
                <a:ext cx="2807797" cy="462856"/>
              </a:xfrm>
              <a:prstGeom prst="rect">
                <a:avLst/>
              </a:prstGeom>
            </p:spPr>
          </p:pic>
          <p:pic>
            <p:nvPicPr>
              <p:cNvPr id="138" name="그림 137"/>
              <p:cNvPicPr>
                <a:picLocks noChangeAspect="1"/>
              </p:cNvPicPr>
              <p:nvPr/>
            </p:nvPicPr>
            <p:blipFill rotWithShape="1">
              <a:blip r:embed="rId4"/>
              <a:srcRect l="827" t="21687" r="43917" b="13254"/>
              <a:stretch/>
            </p:blipFill>
            <p:spPr>
              <a:xfrm>
                <a:off x="5582208" y="2150623"/>
                <a:ext cx="2110920" cy="587590"/>
              </a:xfrm>
              <a:prstGeom prst="rect">
                <a:avLst/>
              </a:prstGeom>
            </p:spPr>
          </p:pic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3866" y="2394646"/>
                <a:ext cx="1199352" cy="343567"/>
              </a:xfrm>
              <a:prstGeom prst="rect">
                <a:avLst/>
              </a:prstGeom>
            </p:spPr>
          </p:pic>
        </p:grpSp>
        <p:cxnSp>
          <p:nvCxnSpPr>
            <p:cNvPr id="131" name="직선 연결선 130"/>
            <p:cNvCxnSpPr/>
            <p:nvPr/>
          </p:nvCxnSpPr>
          <p:spPr>
            <a:xfrm>
              <a:off x="5107177" y="4663335"/>
              <a:ext cx="0" cy="24632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/>
            <p:nvPr/>
          </p:nvCxnSpPr>
          <p:spPr>
            <a:xfrm>
              <a:off x="5663050" y="4386080"/>
              <a:ext cx="0" cy="12961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/>
            <p:nvPr/>
          </p:nvCxnSpPr>
          <p:spPr>
            <a:xfrm>
              <a:off x="7759993" y="4663335"/>
              <a:ext cx="0" cy="255233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/>
            <p:nvPr/>
          </p:nvCxnSpPr>
          <p:spPr>
            <a:xfrm>
              <a:off x="2815861" y="4663335"/>
              <a:ext cx="0" cy="24632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직선 연결선 134"/>
            <p:cNvCxnSpPr/>
            <p:nvPr/>
          </p:nvCxnSpPr>
          <p:spPr>
            <a:xfrm>
              <a:off x="1891790" y="4663335"/>
              <a:ext cx="0" cy="2463254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263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37"/>
          <p:cNvSpPr>
            <a:spLocks noChangeArrowheads="1"/>
          </p:cNvSpPr>
          <p:nvPr/>
        </p:nvSpPr>
        <p:spPr bwMode="auto">
          <a:xfrm>
            <a:off x="251519" y="720143"/>
            <a:ext cx="6732987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b="1" dirty="0">
                <a:latin typeface="+mn-ea"/>
              </a:rPr>
              <a:t>Main Line </a:t>
            </a:r>
            <a:r>
              <a:rPr lang="ko-KR" altLang="en-US" b="1" dirty="0">
                <a:latin typeface="+mn-ea"/>
              </a:rPr>
              <a:t>자동화 추진</a:t>
            </a:r>
            <a:r>
              <a:rPr lang="en-US" altLang="ko-KR" b="1" dirty="0">
                <a:latin typeface="+mn-ea"/>
              </a:rPr>
              <a:t>(</a:t>
            </a:r>
            <a:r>
              <a:rPr lang="ko-KR" altLang="en-US" b="1" dirty="0">
                <a:latin typeface="+mn-ea"/>
              </a:rPr>
              <a:t>인력 성인화</a:t>
            </a:r>
            <a:r>
              <a:rPr lang="en-US" altLang="ko-KR" b="1" dirty="0">
                <a:latin typeface="+mn-ea"/>
              </a:rPr>
              <a:t>)</a:t>
            </a:r>
          </a:p>
        </p:txBody>
      </p:sp>
      <p:sp>
        <p:nvSpPr>
          <p:cNvPr id="179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Main Line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aphicFrame>
        <p:nvGraphicFramePr>
          <p:cNvPr id="180" name="표 1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1202"/>
              </p:ext>
            </p:extLst>
          </p:nvPr>
        </p:nvGraphicFramePr>
        <p:xfrm>
          <a:off x="299581" y="2876144"/>
          <a:ext cx="8556467" cy="3577191"/>
        </p:xfrm>
        <a:graphic>
          <a:graphicData uri="http://schemas.openxmlformats.org/drawingml/2006/table">
            <a:tbl>
              <a:tblPr/>
              <a:tblGrid>
                <a:gridCol w="296118">
                  <a:extLst>
                    <a:ext uri="{9D8B030D-6E8A-4147-A177-3AD203B41FA5}">
                      <a16:colId xmlns:a16="http://schemas.microsoft.com/office/drawing/2014/main" xmlns="" val="2820561785"/>
                    </a:ext>
                  </a:extLst>
                </a:gridCol>
                <a:gridCol w="1167989">
                  <a:extLst>
                    <a:ext uri="{9D8B030D-6E8A-4147-A177-3AD203B41FA5}">
                      <a16:colId xmlns:a16="http://schemas.microsoft.com/office/drawing/2014/main" xmlns="" val="102936300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146113355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320081083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951675414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3290481713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3220723298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213404599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2226659077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72672600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xmlns="" val="1438918249"/>
                    </a:ext>
                  </a:extLst>
                </a:gridCol>
                <a:gridCol w="828000"/>
              </a:tblGrid>
              <a:tr h="21042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No.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내역</a:t>
                      </a:r>
                      <a:endParaRPr lang="ko-KR" altLang="en-US" sz="800" b="1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  <a:endParaRPr lang="ko-KR" altLang="en-US" sz="800" b="1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과제 일정</a:t>
                      </a:r>
                      <a:endParaRPr lang="en-US" altLang="ko-KR" sz="800" b="1" i="0" u="none" strike="noStrike" dirty="0" smtClean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800" b="1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lang="en-US" altLang="ko-KR" sz="800" b="1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r>
                        <a:rPr lang="ko-KR" altLang="en-US" sz="800" b="1" i="0" u="none" strike="noStrike" baseline="0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</a:t>
                      </a:r>
                      <a:endParaRPr lang="ko-KR" altLang="en-US" sz="800" b="1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F3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F3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F3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F3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F3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F3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F3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F3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F3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F3A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800" b="1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8018460"/>
                  </a:ext>
                </a:extLst>
              </a:tr>
              <a:tr h="210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800" b="1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ROI</a:t>
                      </a:r>
                      <a:endParaRPr lang="en-US" sz="800" b="1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800" b="1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1023635"/>
                  </a:ext>
                </a:extLst>
              </a:tr>
              <a:tr h="3507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 포장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봉인 라벨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부착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0.8Y</a:t>
                      </a: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endParaRPr 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940121358"/>
                  </a:ext>
                </a:extLst>
              </a:tr>
              <a:tr h="3507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 라벨 </a:t>
                      </a:r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라벨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부착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포장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3A48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81407770"/>
                  </a:ext>
                </a:extLst>
              </a:tr>
              <a:tr h="3507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이너패드 준비작업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포장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3A48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485757496"/>
                  </a:ext>
                </a:extLst>
              </a:tr>
              <a:tr h="3507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box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구성품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 </a:t>
                      </a:r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Box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무게 측정 </a:t>
                      </a:r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MES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포장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3A48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품질확보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1.6Y</a:t>
                      </a: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endParaRPr 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70763398"/>
                  </a:ext>
                </a:extLst>
              </a:tr>
              <a:tr h="3507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비젼외관검사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머신 비젼 </a:t>
                      </a:r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보호비닐제거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포장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별매</a:t>
                      </a: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F3A48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F3A48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52009347"/>
                  </a:ext>
                </a:extLst>
              </a:tr>
              <a:tr h="3507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융착 턴테이블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융착 테이블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조립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품질확보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매뉴얼 라인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704477"/>
                  </a:ext>
                </a:extLst>
              </a:tr>
              <a:tr h="3507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본딩 자동화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 구축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본딩 자동화 </a:t>
                      </a:r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1line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확대적용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후가공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91740738"/>
                  </a:ext>
                </a:extLst>
              </a:tr>
              <a:tr h="3507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200%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자동화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</a:t>
                      </a:r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단말기 검사</a:t>
                      </a:r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</a:t>
                      </a:r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</a:t>
                      </a:r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 </a:t>
                      </a:r>
                      <a:r>
                        <a:rPr lang="ko-KR" altLang="en-US" sz="800" b="0" i="0" u="none" strike="noStrike" dirty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F3A4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53666912"/>
                  </a:ext>
                </a:extLst>
              </a:tr>
              <a:tr h="350705"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                 별매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en-US" altLang="ko-KR" sz="800" b="1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조립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en-US" altLang="ko-KR" sz="800" b="1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후 가공</a:t>
                      </a:r>
                      <a:r>
                        <a:rPr lang="ko-KR" altLang="en-US" sz="800" b="1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en-US" altLang="ko-KR" sz="800" b="1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8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  <a:r>
                        <a:rPr lang="ko-KR" altLang="en-US" sz="8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F3A48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737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45937318"/>
                  </a:ext>
                </a:extLst>
              </a:tr>
            </a:tbl>
          </a:graphicData>
        </a:graphic>
      </p:graphicFrame>
      <p:sp>
        <p:nvSpPr>
          <p:cNvPr id="181" name="TextBox 180">
            <a:extLst>
              <a:ext uri="{FF2B5EF4-FFF2-40B4-BE49-F238E27FC236}">
                <a16:creationId xmlns:a16="http://schemas.microsoft.com/office/drawing/2014/main" xmlns="" id="{A45CF8AA-A988-F5E7-EAF1-9A2293DBCE49}"/>
              </a:ext>
            </a:extLst>
          </p:cNvPr>
          <p:cNvSpPr txBox="1"/>
          <p:nvPr/>
        </p:nvSpPr>
        <p:spPr>
          <a:xfrm>
            <a:off x="325069" y="1274190"/>
            <a:ext cx="3267322" cy="1135259"/>
          </a:xfrm>
          <a:prstGeom prst="rect">
            <a:avLst/>
          </a:prstGeom>
          <a:noFill/>
          <a:ln>
            <a:noFill/>
          </a:ln>
        </p:spPr>
        <p:txBody>
          <a:bodyPr wrap="square" lIns="54000" tIns="0" rIns="54000" bIns="27000" anchor="ctr" anchorCtr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  <a:defRPr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설비 도입을 통한 성인화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[ 43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名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별매 라인 자동화 반영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Focus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후가공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조립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검사 공정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과제 실행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en-US" altLang="ko-KR" sz="12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82" name="그룹 181"/>
          <p:cNvGrpSpPr/>
          <p:nvPr/>
        </p:nvGrpSpPr>
        <p:grpSpPr>
          <a:xfrm>
            <a:off x="3576345" y="1250639"/>
            <a:ext cx="5316944" cy="1254956"/>
            <a:chOff x="3635896" y="1233642"/>
            <a:chExt cx="5316944" cy="1254956"/>
          </a:xfrm>
        </p:grpSpPr>
        <p:cxnSp>
          <p:nvCxnSpPr>
            <p:cNvPr id="183" name="직선 연결선 182"/>
            <p:cNvCxnSpPr/>
            <p:nvPr/>
          </p:nvCxnSpPr>
          <p:spPr>
            <a:xfrm>
              <a:off x="3703483" y="2006903"/>
              <a:ext cx="7095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직사각형 183"/>
            <p:cNvSpPr/>
            <p:nvPr/>
          </p:nvSpPr>
          <p:spPr>
            <a:xfrm>
              <a:off x="3744395" y="2021667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4035463" y="2021667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186" name="직사각형 185"/>
            <p:cNvSpPr/>
            <p:nvPr/>
          </p:nvSpPr>
          <p:spPr bwMode="ltGray">
            <a:xfrm>
              <a:off x="3635896" y="1279137"/>
              <a:ext cx="800116" cy="1101788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3719912" y="2249963"/>
              <a:ext cx="632085" cy="236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700" b="1" dirty="0" smtClean="0">
                  <a:solidFill>
                    <a:prstClr val="black"/>
                  </a:solidFill>
                </a:rPr>
                <a:t>PBA </a:t>
              </a:r>
              <a:r>
                <a:rPr lang="ko-KR" altLang="en-US" sz="700" b="1" dirty="0" smtClean="0">
                  <a:solidFill>
                    <a:prstClr val="black"/>
                  </a:solidFill>
                </a:rPr>
                <a:t>공정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cxnSp>
          <p:nvCxnSpPr>
            <p:cNvPr id="188" name="직선 연결선 187"/>
            <p:cNvCxnSpPr/>
            <p:nvPr/>
          </p:nvCxnSpPr>
          <p:spPr>
            <a:xfrm>
              <a:off x="4555523" y="2006903"/>
              <a:ext cx="7095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직사각형 188"/>
            <p:cNvSpPr/>
            <p:nvPr/>
          </p:nvSpPr>
          <p:spPr>
            <a:xfrm>
              <a:off x="4596435" y="2021667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87503" y="2021667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191" name="직사각형 190"/>
            <p:cNvSpPr/>
            <p:nvPr/>
          </p:nvSpPr>
          <p:spPr bwMode="ltGray">
            <a:xfrm>
              <a:off x="4487936" y="1279137"/>
              <a:ext cx="800116" cy="1101788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4571952" y="2249963"/>
              <a:ext cx="632085" cy="236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후 가공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cxnSp>
          <p:nvCxnSpPr>
            <p:cNvPr id="193" name="직선 연결선 192"/>
            <p:cNvCxnSpPr/>
            <p:nvPr/>
          </p:nvCxnSpPr>
          <p:spPr>
            <a:xfrm>
              <a:off x="5407563" y="2006903"/>
              <a:ext cx="7095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직사각형 193"/>
            <p:cNvSpPr/>
            <p:nvPr/>
          </p:nvSpPr>
          <p:spPr>
            <a:xfrm>
              <a:off x="5448475" y="2021667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195" name="직사각형 194"/>
            <p:cNvSpPr/>
            <p:nvPr/>
          </p:nvSpPr>
          <p:spPr>
            <a:xfrm>
              <a:off x="5739544" y="2021667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196" name="직사각형 195"/>
            <p:cNvSpPr/>
            <p:nvPr/>
          </p:nvSpPr>
          <p:spPr bwMode="ltGray">
            <a:xfrm>
              <a:off x="5339976" y="1279137"/>
              <a:ext cx="800116" cy="1101788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5423992" y="2249963"/>
              <a:ext cx="632085" cy="236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조립 공정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cxnSp>
          <p:nvCxnSpPr>
            <p:cNvPr id="198" name="직선 연결선 197"/>
            <p:cNvCxnSpPr/>
            <p:nvPr/>
          </p:nvCxnSpPr>
          <p:spPr>
            <a:xfrm>
              <a:off x="6259603" y="2006903"/>
              <a:ext cx="7095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직사각형 198"/>
            <p:cNvSpPr/>
            <p:nvPr/>
          </p:nvSpPr>
          <p:spPr>
            <a:xfrm>
              <a:off x="6300516" y="2021667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200" name="직사각형 199"/>
            <p:cNvSpPr/>
            <p:nvPr/>
          </p:nvSpPr>
          <p:spPr>
            <a:xfrm>
              <a:off x="6591584" y="2021667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201" name="직사각형 200"/>
            <p:cNvSpPr/>
            <p:nvPr/>
          </p:nvSpPr>
          <p:spPr bwMode="ltGray">
            <a:xfrm>
              <a:off x="6192017" y="1279137"/>
              <a:ext cx="800116" cy="1101788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202" name="직사각형 201"/>
            <p:cNvSpPr/>
            <p:nvPr/>
          </p:nvSpPr>
          <p:spPr>
            <a:xfrm>
              <a:off x="6276032" y="2249963"/>
              <a:ext cx="632085" cy="236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검사 공정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cxnSp>
          <p:nvCxnSpPr>
            <p:cNvPr id="203" name="직선 연결선 202"/>
            <p:cNvCxnSpPr/>
            <p:nvPr/>
          </p:nvCxnSpPr>
          <p:spPr>
            <a:xfrm>
              <a:off x="7111644" y="2006903"/>
              <a:ext cx="7095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/>
            <p:cNvSpPr/>
            <p:nvPr/>
          </p:nvSpPr>
          <p:spPr bwMode="ltGray">
            <a:xfrm>
              <a:off x="3807336" y="1586967"/>
              <a:ext cx="174076" cy="36496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16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  <a:endParaRPr lang="en-US" altLang="ko-KR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205" name="직사각형 204"/>
            <p:cNvSpPr/>
            <p:nvPr/>
          </p:nvSpPr>
          <p:spPr bwMode="ltGray">
            <a:xfrm>
              <a:off x="4091161" y="1586967"/>
              <a:ext cx="174076" cy="364967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16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</a:p>
          </p:txBody>
        </p:sp>
        <p:sp>
          <p:nvSpPr>
            <p:cNvPr id="206" name="직사각형 205"/>
            <p:cNvSpPr/>
            <p:nvPr/>
          </p:nvSpPr>
          <p:spPr bwMode="ltGray">
            <a:xfrm>
              <a:off x="4659376" y="1572464"/>
              <a:ext cx="178167" cy="37947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14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  <a:endParaRPr lang="en-US" altLang="ko-KR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207" name="직사각형 206"/>
            <p:cNvSpPr/>
            <p:nvPr/>
          </p:nvSpPr>
          <p:spPr bwMode="ltGray">
            <a:xfrm>
              <a:off x="4939986" y="1724253"/>
              <a:ext cx="180865" cy="22768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8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</a:p>
          </p:txBody>
        </p:sp>
        <p:sp>
          <p:nvSpPr>
            <p:cNvPr id="208" name="직사각형 207"/>
            <p:cNvSpPr/>
            <p:nvPr/>
          </p:nvSpPr>
          <p:spPr bwMode="ltGray">
            <a:xfrm>
              <a:off x="5528265" y="1611163"/>
              <a:ext cx="178167" cy="34077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9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  <a:endParaRPr lang="en-US" altLang="ko-KR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209" name="직사각형 208"/>
            <p:cNvSpPr/>
            <p:nvPr/>
          </p:nvSpPr>
          <p:spPr bwMode="ltGray">
            <a:xfrm>
              <a:off x="5808874" y="1700703"/>
              <a:ext cx="180865" cy="251231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7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</a:p>
          </p:txBody>
        </p:sp>
        <p:sp>
          <p:nvSpPr>
            <p:cNvPr id="210" name="직사각형 209"/>
            <p:cNvSpPr/>
            <p:nvPr/>
          </p:nvSpPr>
          <p:spPr bwMode="ltGray">
            <a:xfrm>
              <a:off x="6363457" y="1483934"/>
              <a:ext cx="178167" cy="468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20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  <a:endParaRPr lang="en-US" altLang="ko-KR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211" name="직사각형 210"/>
            <p:cNvSpPr/>
            <p:nvPr/>
          </p:nvSpPr>
          <p:spPr bwMode="ltGray">
            <a:xfrm>
              <a:off x="6647282" y="1591934"/>
              <a:ext cx="180865" cy="360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13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</a:p>
          </p:txBody>
        </p:sp>
        <p:sp>
          <p:nvSpPr>
            <p:cNvPr id="212" name="직사각형 211"/>
            <p:cNvSpPr/>
            <p:nvPr/>
          </p:nvSpPr>
          <p:spPr bwMode="ltGray">
            <a:xfrm>
              <a:off x="7215498" y="1339934"/>
              <a:ext cx="178167" cy="612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32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  <a:endParaRPr lang="en-US" altLang="ko-KR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213" name="직사각형 212"/>
            <p:cNvSpPr/>
            <p:nvPr/>
          </p:nvSpPr>
          <p:spPr bwMode="ltGray">
            <a:xfrm>
              <a:off x="7499323" y="1610411"/>
              <a:ext cx="180865" cy="341523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17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7152557" y="2021667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215" name="직사각형 214"/>
            <p:cNvSpPr/>
            <p:nvPr/>
          </p:nvSpPr>
          <p:spPr>
            <a:xfrm>
              <a:off x="7443625" y="2021667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 bwMode="ltGray">
            <a:xfrm>
              <a:off x="7044058" y="1279137"/>
              <a:ext cx="800116" cy="1101788"/>
            </a:xfrm>
            <a:prstGeom prst="rect">
              <a:avLst/>
            </a:prstGeom>
            <a:noFill/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217" name="직사각형 216"/>
            <p:cNvSpPr/>
            <p:nvPr/>
          </p:nvSpPr>
          <p:spPr>
            <a:xfrm>
              <a:off x="7128074" y="2249963"/>
              <a:ext cx="632085" cy="236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포장</a:t>
              </a:r>
              <a:r>
                <a:rPr lang="en-US" altLang="ko-KR" sz="700" b="1" dirty="0" smtClean="0">
                  <a:solidFill>
                    <a:prstClr val="black"/>
                  </a:solidFill>
                </a:rPr>
                <a:t>(</a:t>
              </a:r>
              <a:r>
                <a:rPr lang="ko-KR" altLang="en-US" sz="700" b="1" dirty="0" smtClean="0">
                  <a:solidFill>
                    <a:prstClr val="black"/>
                  </a:solidFill>
                </a:rPr>
                <a:t>별매</a:t>
              </a:r>
              <a:r>
                <a:rPr lang="en-US" altLang="ko-KR" sz="700" b="1" dirty="0" smtClean="0">
                  <a:solidFill>
                    <a:prstClr val="black"/>
                  </a:solidFill>
                </a:rPr>
                <a:t>)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cxnSp>
          <p:nvCxnSpPr>
            <p:cNvPr id="218" name="직선 연결선 217"/>
            <p:cNvCxnSpPr/>
            <p:nvPr/>
          </p:nvCxnSpPr>
          <p:spPr>
            <a:xfrm>
              <a:off x="8220310" y="2009171"/>
              <a:ext cx="70956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직사각형 218"/>
            <p:cNvSpPr/>
            <p:nvPr/>
          </p:nvSpPr>
          <p:spPr bwMode="ltGray">
            <a:xfrm>
              <a:off x="8152724" y="1281405"/>
              <a:ext cx="800116" cy="110178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bg1">
                  <a:lumMod val="85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endParaRPr lang="ko-KR" altLang="en-US" sz="700" b="1" dirty="0" smtClean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Helvetica" panose="020B0604020202020204" pitchFamily="34" charset="0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8236739" y="2252231"/>
              <a:ext cx="632085" cy="236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700" b="1" dirty="0" smtClean="0">
                  <a:solidFill>
                    <a:prstClr val="black"/>
                  </a:solidFill>
                </a:rPr>
                <a:t>TA </a:t>
              </a:r>
              <a:r>
                <a:rPr lang="ko-KR" altLang="en-US" sz="700" b="1" dirty="0" smtClean="0">
                  <a:solidFill>
                    <a:prstClr val="black"/>
                  </a:solidFill>
                </a:rPr>
                <a:t>누적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221" name="직사각형 220"/>
            <p:cNvSpPr/>
            <p:nvPr/>
          </p:nvSpPr>
          <p:spPr bwMode="ltGray">
            <a:xfrm>
              <a:off x="8301331" y="1368337"/>
              <a:ext cx="178167" cy="6480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91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  <a:endParaRPr lang="en-US" altLang="ko-KR" sz="700" b="1" dirty="0" smtClean="0">
                <a:solidFill>
                  <a:prstClr val="black"/>
                </a:solidFill>
                <a:cs typeface="Helvetica" panose="020B0604020202020204" pitchFamily="34" charset="0"/>
              </a:endParaRPr>
            </a:p>
          </p:txBody>
        </p:sp>
        <p:sp>
          <p:nvSpPr>
            <p:cNvPr id="222" name="직사각형 221"/>
            <p:cNvSpPr/>
            <p:nvPr/>
          </p:nvSpPr>
          <p:spPr bwMode="ltGray">
            <a:xfrm>
              <a:off x="8585157" y="1553383"/>
              <a:ext cx="180865" cy="455364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7200" tIns="97200" rIns="98082" bIns="97200" rtlCol="0" anchor="ctr"/>
            <a:lstStyle/>
            <a:p>
              <a:pPr algn="ctr">
                <a:buSzPct val="80000"/>
              </a:pPr>
              <a:r>
                <a:rPr lang="en-US" altLang="ko-KR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61</a:t>
              </a:r>
              <a:r>
                <a:rPr lang="ko-KR" altLang="en-US" sz="700" b="1" dirty="0" smtClean="0">
                  <a:solidFill>
                    <a:prstClr val="black"/>
                  </a:solidFill>
                  <a:cs typeface="Helvetica" panose="020B0604020202020204" pitchFamily="34" charset="0"/>
                </a:rPr>
                <a:t>명</a:t>
              </a: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8633613" y="1233642"/>
              <a:ext cx="316538" cy="3242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900" b="1" dirty="0" smtClean="0">
                  <a:solidFill>
                    <a:srgbClr val="FF0000"/>
                  </a:solidFill>
                </a:rPr>
                <a:t>33%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224" name="도형 223"/>
            <p:cNvSpPr/>
            <p:nvPr/>
          </p:nvSpPr>
          <p:spPr>
            <a:xfrm rot="4556972">
              <a:off x="8238804" y="1251405"/>
              <a:ext cx="481386" cy="507072"/>
            </a:xfrm>
            <a:prstGeom prst="swooshArrow">
              <a:avLst>
                <a:gd name="adj1" fmla="val 16310"/>
                <a:gd name="adj2" fmla="val 31370"/>
              </a:avLst>
            </a:pr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5" name="직사각형 224"/>
            <p:cNvSpPr/>
            <p:nvPr/>
          </p:nvSpPr>
          <p:spPr>
            <a:xfrm>
              <a:off x="8220376" y="2020399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상반기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8552291" y="2020399"/>
              <a:ext cx="321753" cy="2363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ko-KR" altLang="en-US" sz="700" b="1" dirty="0" smtClean="0">
                  <a:solidFill>
                    <a:prstClr val="black"/>
                  </a:solidFill>
                </a:rPr>
                <a:t>하반기</a:t>
              </a:r>
              <a:endParaRPr lang="ko-KR" altLang="en-US" sz="700" b="1" dirty="0">
                <a:solidFill>
                  <a:prstClr val="black"/>
                </a:solidFill>
              </a:endParaRPr>
            </a:p>
          </p:txBody>
        </p:sp>
        <p:sp>
          <p:nvSpPr>
            <p:cNvPr id="227" name="오른쪽 화살표 226"/>
            <p:cNvSpPr/>
            <p:nvPr/>
          </p:nvSpPr>
          <p:spPr>
            <a:xfrm>
              <a:off x="7909518" y="1753563"/>
              <a:ext cx="212192" cy="294642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 w="317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28" name="도형 227"/>
            <p:cNvSpPr/>
            <p:nvPr/>
          </p:nvSpPr>
          <p:spPr>
            <a:xfrm rot="5231207">
              <a:off x="7285200" y="1253100"/>
              <a:ext cx="324000" cy="396000"/>
            </a:xfrm>
            <a:prstGeom prst="swooshArrow">
              <a:avLst>
                <a:gd name="adj1" fmla="val 16310"/>
                <a:gd name="adj2" fmla="val 31370"/>
              </a:avLst>
            </a:pr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9" name="직사각형 228"/>
            <p:cNvSpPr/>
            <p:nvPr/>
          </p:nvSpPr>
          <p:spPr>
            <a:xfrm>
              <a:off x="4973934" y="1279137"/>
              <a:ext cx="316538" cy="1855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900" b="1" dirty="0" smtClean="0">
                  <a:solidFill>
                    <a:srgbClr val="FF0000"/>
                  </a:solidFill>
                </a:rPr>
                <a:t>43%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230" name="직사각형 229"/>
            <p:cNvSpPr/>
            <p:nvPr/>
          </p:nvSpPr>
          <p:spPr>
            <a:xfrm>
              <a:off x="5819976" y="1279137"/>
              <a:ext cx="316538" cy="1659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900" b="1" dirty="0" smtClean="0">
                  <a:solidFill>
                    <a:srgbClr val="FF0000"/>
                  </a:solidFill>
                </a:rPr>
                <a:t>22%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6666018" y="1279137"/>
              <a:ext cx="316538" cy="1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900" b="1" dirty="0" smtClean="0">
                  <a:solidFill>
                    <a:srgbClr val="FF0000"/>
                  </a:solidFill>
                </a:rPr>
                <a:t>35%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232" name="도형 231"/>
            <p:cNvSpPr/>
            <p:nvPr/>
          </p:nvSpPr>
          <p:spPr>
            <a:xfrm rot="4375646">
              <a:off x="6417097" y="1248172"/>
              <a:ext cx="324000" cy="396000"/>
            </a:xfrm>
            <a:prstGeom prst="swooshArrow">
              <a:avLst>
                <a:gd name="adj1" fmla="val 16310"/>
                <a:gd name="adj2" fmla="val 31370"/>
              </a:avLst>
            </a:pr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3" name="도형 232"/>
            <p:cNvSpPr/>
            <p:nvPr/>
          </p:nvSpPr>
          <p:spPr>
            <a:xfrm rot="4375646">
              <a:off x="5556569" y="1371392"/>
              <a:ext cx="324000" cy="396000"/>
            </a:xfrm>
            <a:prstGeom prst="swooshArrow">
              <a:avLst>
                <a:gd name="adj1" fmla="val 16310"/>
                <a:gd name="adj2" fmla="val 31370"/>
              </a:avLst>
            </a:pr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4" name="도형 233"/>
            <p:cNvSpPr/>
            <p:nvPr/>
          </p:nvSpPr>
          <p:spPr>
            <a:xfrm rot="4375646">
              <a:off x="4701055" y="1372050"/>
              <a:ext cx="324000" cy="396000"/>
            </a:xfrm>
            <a:prstGeom prst="swooshArrow">
              <a:avLst>
                <a:gd name="adj1" fmla="val 16310"/>
                <a:gd name="adj2" fmla="val 31370"/>
              </a:avLst>
            </a:pr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5" name="직사각형 234"/>
            <p:cNvSpPr/>
            <p:nvPr/>
          </p:nvSpPr>
          <p:spPr>
            <a:xfrm>
              <a:off x="7512060" y="1279137"/>
              <a:ext cx="316538" cy="1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algn="ctr" defTabSz="466725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ko-KR" sz="900" b="1" dirty="0" smtClean="0">
                  <a:solidFill>
                    <a:srgbClr val="FF0000"/>
                  </a:solidFill>
                </a:rPr>
                <a:t>47%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6" name="TextBox 235">
            <a:extLst>
              <a:ext uri="{FF2B5EF4-FFF2-40B4-BE49-F238E27FC236}">
                <a16:creationId xmlns:a16="http://schemas.microsoft.com/office/drawing/2014/main" xmlns="" id="{A45CF8AA-A988-F5E7-EAF1-9A2293DBCE49}"/>
              </a:ext>
            </a:extLst>
          </p:cNvPr>
          <p:cNvSpPr txBox="1"/>
          <p:nvPr/>
        </p:nvSpPr>
        <p:spPr>
          <a:xfrm>
            <a:off x="7207380" y="2550261"/>
            <a:ext cx="1829116" cy="242707"/>
          </a:xfrm>
          <a:prstGeom prst="rect">
            <a:avLst/>
          </a:prstGeom>
          <a:noFill/>
          <a:ln>
            <a:noFill/>
          </a:ln>
        </p:spPr>
        <p:txBody>
          <a:bodyPr wrap="square" lIns="54000" tIns="0" rIns="54000" bIns="27000" anchor="ctr" anchorCtr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1</a:t>
            </a:r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라인 기준</a:t>
            </a:r>
            <a:r>
              <a:rPr lang="en-US" altLang="ko-KR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7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해당 과제 라인 인원수 반영</a:t>
            </a:r>
            <a:endParaRPr lang="en-US" altLang="ko-KR" sz="7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33" name="Rectangle 37"/>
          <p:cNvSpPr>
            <a:spLocks noChangeArrowheads="1"/>
          </p:cNvSpPr>
          <p:nvPr/>
        </p:nvSpPr>
        <p:spPr bwMode="auto">
          <a:xfrm>
            <a:off x="251520" y="720143"/>
            <a:ext cx="424847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</a:rPr>
              <a:t>SMD MOUNT </a:t>
            </a:r>
            <a:r>
              <a:rPr lang="ko-KR" altLang="en-US" b="1" dirty="0">
                <a:latin typeface="+mn-ea"/>
              </a:rPr>
              <a:t>설비 성능복원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pic>
        <p:nvPicPr>
          <p:cNvPr id="5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22" y="4466726"/>
            <a:ext cx="3626838" cy="1481842"/>
          </a:xfrm>
          <a:prstGeom prst="rect">
            <a:avLst/>
          </a:prstGeom>
          <a:effectLst>
            <a:outerShdw blurRad="60131" dist="101032" dir="5400000">
              <a:srgbClr val="CDD9ED">
                <a:alpha val="85000"/>
              </a:srgbClr>
            </a:outerShdw>
          </a:effectLst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05" y="2885316"/>
            <a:ext cx="3626838" cy="1385332"/>
          </a:xfrm>
          <a:prstGeom prst="rect">
            <a:avLst/>
          </a:prstGeom>
          <a:effectLst>
            <a:outerShdw blurRad="60131" dist="101032" dir="5400000">
              <a:srgbClr val="CDD9ED">
                <a:alpha val="85000"/>
              </a:srgbClr>
            </a:outerShdw>
          </a:effec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75" y="1340373"/>
            <a:ext cx="3626838" cy="1385332"/>
          </a:xfrm>
          <a:prstGeom prst="rect">
            <a:avLst/>
          </a:prstGeom>
          <a:effectLst>
            <a:outerShdw blurRad="60131" dist="101032" dir="5400000">
              <a:srgbClr val="CDD9ED">
                <a:alpha val="85000"/>
              </a:srgbClr>
            </a:outerShdw>
          </a:effectLst>
        </p:spPr>
      </p:pic>
      <p:sp>
        <p:nvSpPr>
          <p:cNvPr id="8" name="Text 1"/>
          <p:cNvSpPr/>
          <p:nvPr/>
        </p:nvSpPr>
        <p:spPr>
          <a:xfrm>
            <a:off x="451814" y="1020566"/>
            <a:ext cx="51074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00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성능 복원의 목적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: 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노후 장비의 성능을 복원하여 설비 수명연장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, 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생산효율 극대화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, 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품질하락 예방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,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비용절감 을 동시에 추구하기 위한 전략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.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endParaRPr lang="en-US" sz="100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9" name="Shape 2"/>
          <p:cNvSpPr/>
          <p:nvPr/>
        </p:nvSpPr>
        <p:spPr>
          <a:xfrm>
            <a:off x="268370" y="1079168"/>
            <a:ext cx="45719" cy="243564"/>
          </a:xfrm>
          <a:prstGeom prst="rect">
            <a:avLst/>
          </a:prstGeom>
          <a:solidFill>
            <a:srgbClr val="84C1FA"/>
          </a:solidFill>
          <a:ln/>
        </p:spPr>
      </p:sp>
      <p:pic>
        <p:nvPicPr>
          <p:cNvPr id="11" name="Picture 6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5400000">
            <a:off x="-2026787" y="3531255"/>
            <a:ext cx="4564234" cy="7620"/>
          </a:xfrm>
          <a:prstGeom prst="rect">
            <a:avLst/>
          </a:prstGeom>
        </p:spPr>
      </p:pic>
      <p:pic>
        <p:nvPicPr>
          <p:cNvPr id="12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03" y="1460381"/>
            <a:ext cx="1552055" cy="1172744"/>
          </a:xfrm>
          <a:prstGeom prst="roundRect">
            <a:avLst/>
          </a:prstGeom>
        </p:spPr>
      </p:pic>
      <p:pic>
        <p:nvPicPr>
          <p:cNvPr id="13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17" y="1340374"/>
            <a:ext cx="4786174" cy="1385332"/>
          </a:xfrm>
          <a:prstGeom prst="rect">
            <a:avLst/>
          </a:prstGeom>
          <a:effectLst>
            <a:outerShdw blurRad="60131" dist="101032" dir="5400000">
              <a:srgbClr val="CDD9ED">
                <a:alpha val="85000"/>
              </a:srgbClr>
            </a:outerShdw>
          </a:effectLst>
        </p:spPr>
      </p:pic>
      <p:sp>
        <p:nvSpPr>
          <p:cNvPr id="14" name="TextBox 12"/>
          <p:cNvSpPr txBox="1"/>
          <p:nvPr/>
        </p:nvSpPr>
        <p:spPr>
          <a:xfrm>
            <a:off x="4220699" y="1340374"/>
            <a:ext cx="3325523" cy="28108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atinLnBrk="0">
              <a:lnSpc>
                <a:spcPct val="95449"/>
              </a:lnSpc>
            </a:pPr>
            <a:r>
              <a:rPr lang="ko-KR" altLang="en-US" sz="1000" spc="-200" dirty="0">
                <a:solidFill>
                  <a:srgbClr val="3958E3"/>
                </a:solidFill>
                <a:latin typeface="Artifakt Element" panose="020B0503050000020004" pitchFamily="34" charset="0"/>
                <a:ea typeface="Pretendard Bold"/>
              </a:rPr>
              <a:t>노후화</a:t>
            </a:r>
            <a:r>
              <a:rPr lang="en-US" sz="1000" spc="-200" dirty="0">
                <a:solidFill>
                  <a:srgbClr val="3958E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ko-KR" altLang="en-US" sz="1000" spc="-200" dirty="0">
                <a:solidFill>
                  <a:srgbClr val="3958E3"/>
                </a:solidFill>
                <a:latin typeface="Artifakt Element" panose="020B0503050000020004" pitchFamily="34" charset="0"/>
                <a:ea typeface="Pretendard Bold"/>
              </a:rPr>
              <a:t>설비</a:t>
            </a:r>
            <a:r>
              <a:rPr lang="en-US" sz="1000" spc="-200" dirty="0">
                <a:solidFill>
                  <a:srgbClr val="3958E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ko-KR" altLang="en-US" sz="1000" spc="-200" dirty="0">
                <a:solidFill>
                  <a:srgbClr val="3958E3"/>
                </a:solidFill>
                <a:latin typeface="Artifakt Element" panose="020B0503050000020004" pitchFamily="34" charset="0"/>
                <a:ea typeface="Pretendard Bold"/>
              </a:rPr>
              <a:t>성능</a:t>
            </a:r>
            <a:r>
              <a:rPr lang="en-US" sz="1000" spc="-200" dirty="0">
                <a:solidFill>
                  <a:srgbClr val="3958E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ko-KR" altLang="en-US" sz="1000" spc="-200" dirty="0">
                <a:solidFill>
                  <a:srgbClr val="3958E3"/>
                </a:solidFill>
                <a:latin typeface="Artifakt Element" panose="020B0503050000020004" pitchFamily="34" charset="0"/>
                <a:ea typeface="Pretendard Bold"/>
              </a:rPr>
              <a:t>복원</a:t>
            </a:r>
          </a:p>
        </p:txBody>
      </p:sp>
      <p:sp>
        <p:nvSpPr>
          <p:cNvPr id="15" name="TextBox 13"/>
          <p:cNvSpPr txBox="1"/>
          <p:nvPr/>
        </p:nvSpPr>
        <p:spPr>
          <a:xfrm>
            <a:off x="4176680" y="1690897"/>
            <a:ext cx="3668251" cy="71608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atinLnBrk="0">
              <a:lnSpc>
                <a:spcPct val="150000"/>
              </a:lnSpc>
            </a:pP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-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노후화된</a:t>
            </a: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설비</a:t>
            </a: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식별</a:t>
            </a: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및</a:t>
            </a: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분석</a:t>
            </a:r>
          </a:p>
          <a:p>
            <a:pPr latinLnBrk="0">
              <a:lnSpc>
                <a:spcPct val="150000"/>
              </a:lnSpc>
            </a:pP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-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성능</a:t>
            </a: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저하</a:t>
            </a: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원인</a:t>
            </a: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 </a:t>
            </a:r>
            <a:r>
              <a:rPr lang="ko-KR" altLang="en-US" sz="1000" spc="-200" dirty="0" smtClean="0">
                <a:solidFill>
                  <a:schemeClr val="tx1">
                    <a:alpha val="58824"/>
                  </a:schemeClr>
                </a:solidFill>
                <a:latin typeface="+mn-ea"/>
              </a:rPr>
              <a:t>파악</a:t>
            </a:r>
            <a:endParaRPr lang="ko-KR" altLang="en-US" sz="1000" spc="-200" dirty="0">
              <a:solidFill>
                <a:schemeClr val="tx1">
                  <a:alpha val="58824"/>
                </a:schemeClr>
              </a:solidFill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-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단계적</a:t>
            </a: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성능</a:t>
            </a: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개선</a:t>
            </a:r>
            <a:r>
              <a:rPr 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 </a:t>
            </a:r>
            <a:r>
              <a:rPr lang="ko-KR" altLang="en-US" sz="1000" spc="-200" dirty="0">
                <a:solidFill>
                  <a:schemeClr val="tx1">
                    <a:alpha val="58824"/>
                  </a:schemeClr>
                </a:solidFill>
                <a:latin typeface="+mn-ea"/>
              </a:rPr>
              <a:t>실행</a:t>
            </a:r>
          </a:p>
        </p:txBody>
      </p:sp>
      <p:pic>
        <p:nvPicPr>
          <p:cNvPr id="16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691" y="3017271"/>
            <a:ext cx="2124878" cy="1253377"/>
          </a:xfrm>
          <a:prstGeom prst="roundRect">
            <a:avLst/>
          </a:prstGeom>
        </p:spPr>
      </p:pic>
      <p:pic>
        <p:nvPicPr>
          <p:cNvPr id="17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17" y="2905459"/>
            <a:ext cx="4786174" cy="1385332"/>
          </a:xfrm>
          <a:prstGeom prst="rect">
            <a:avLst/>
          </a:prstGeom>
          <a:effectLst>
            <a:outerShdw blurRad="60131" dist="101032" dir="5400000">
              <a:srgbClr val="CDD9ED">
                <a:alpha val="85000"/>
              </a:srgbClr>
            </a:outerShdw>
          </a:effectLst>
        </p:spPr>
      </p:pic>
      <p:sp>
        <p:nvSpPr>
          <p:cNvPr id="18" name="TextBox 16"/>
          <p:cNvSpPr txBox="1"/>
          <p:nvPr/>
        </p:nvSpPr>
        <p:spPr>
          <a:xfrm>
            <a:off x="4239590" y="2865522"/>
            <a:ext cx="4906678" cy="28108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atinLnBrk="0">
              <a:lnSpc>
                <a:spcPct val="95449"/>
              </a:lnSpc>
            </a:pPr>
            <a:r>
              <a:rPr lang="ko-KR" altLang="en-US" sz="1000" spc="-200" dirty="0" smtClean="0">
                <a:solidFill>
                  <a:srgbClr val="3958E3"/>
                </a:solidFill>
                <a:latin typeface="Artifakt Element" panose="020B0503050000020004" pitchFamily="34" charset="0"/>
                <a:ea typeface="Pretendard Bold"/>
              </a:rPr>
              <a:t>과제   진행  계획</a:t>
            </a:r>
            <a:endParaRPr lang="ko-KR" altLang="en-US" sz="1000" spc="-200" dirty="0">
              <a:solidFill>
                <a:srgbClr val="3958E3"/>
              </a:solidFill>
              <a:latin typeface="Artifakt Element" panose="020B0503050000020004" pitchFamily="34" charset="0"/>
              <a:ea typeface="Pretendard Bold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4176680" y="3213801"/>
            <a:ext cx="3373585" cy="71608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atinLnBrk="0">
              <a:lnSpc>
                <a:spcPct val="150000"/>
              </a:lnSpc>
            </a:pPr>
            <a:r>
              <a:rPr lang="en-US" sz="1000" spc="-200" dirty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- PART </a:t>
            </a:r>
            <a:r>
              <a:rPr lang="ko-KR" altLang="en-US" sz="1000" spc="-200" dirty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Pretendard Medium"/>
              </a:rPr>
              <a:t>교체</a:t>
            </a:r>
            <a:r>
              <a:rPr lang="en-US" sz="1000" spc="-200" dirty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ko-KR" altLang="en-US" sz="1000" spc="-200" dirty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Pretendard Medium"/>
              </a:rPr>
              <a:t>대상</a:t>
            </a:r>
            <a:r>
              <a:rPr lang="en-US" sz="1000" spc="-200" dirty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en-US" sz="1000" spc="-200" dirty="0" smtClean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Pretendard Medium"/>
              </a:rPr>
              <a:t>선정</a:t>
            </a:r>
            <a:r>
              <a:rPr lang="en-US" sz="1000" spc="-200" dirty="0" smtClean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  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점검</a:t>
            </a:r>
            <a:endParaRPr lang="ko-KR" altLang="en-US" sz="1000" spc="-200" dirty="0">
              <a:solidFill>
                <a:srgbClr val="000000">
                  <a:alpha val="58824"/>
                </a:srgbClr>
              </a:solidFill>
              <a:latin typeface="Artifakt Element" panose="020B0503050000020004" pitchFamily="34" charset="0"/>
              <a:ea typeface="Pretendard Medium"/>
            </a:endParaRPr>
          </a:p>
          <a:p>
            <a:pPr latinLnBrk="0">
              <a:lnSpc>
                <a:spcPct val="150000"/>
              </a:lnSpc>
            </a:pPr>
            <a:r>
              <a:rPr lang="en-US" sz="1000" spc="-200" dirty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- 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Pretendard Medium"/>
              </a:rPr>
              <a:t>상반기 점 검 및  필요 항목 발주</a:t>
            </a:r>
            <a:endParaRPr lang="ko-KR" altLang="en-US" sz="1000" spc="-200" dirty="0">
              <a:solidFill>
                <a:srgbClr val="000000">
                  <a:alpha val="58824"/>
                </a:srgbClr>
              </a:solidFill>
              <a:latin typeface="Artifakt Element" panose="020B0503050000020004" pitchFamily="34" charset="0"/>
              <a:ea typeface="Pretendard Medium"/>
            </a:endParaRPr>
          </a:p>
          <a:p>
            <a:pPr latinLnBrk="0">
              <a:lnSpc>
                <a:spcPct val="150000"/>
              </a:lnSpc>
            </a:pPr>
            <a:r>
              <a:rPr lang="en-US" sz="1000" spc="-200" dirty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- </a:t>
            </a:r>
            <a:r>
              <a:rPr lang="en-US" sz="1000" spc="-200" dirty="0" smtClean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Pretendard Medium"/>
              </a:rPr>
              <a:t>LINE 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Pretendard Medium"/>
              </a:rPr>
              <a:t>별  </a:t>
            </a:r>
            <a:r>
              <a:rPr lang="en-US" altLang="ko-KR" sz="1000" spc="-200" dirty="0" smtClean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Pretendard Medium"/>
              </a:rPr>
              <a:t>PLAN   (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Pretendard Medium"/>
              </a:rPr>
              <a:t>자체진행</a:t>
            </a:r>
            <a:r>
              <a:rPr lang="en-US" altLang="ko-KR" sz="1000" spc="-200" dirty="0" smtClean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Pretendard Medium"/>
              </a:rPr>
              <a:t>)</a:t>
            </a:r>
            <a:endParaRPr lang="ko-KR" altLang="en-US" sz="1000" spc="-200" dirty="0">
              <a:solidFill>
                <a:srgbClr val="000000">
                  <a:alpha val="58824"/>
                </a:srgbClr>
              </a:solidFill>
              <a:latin typeface="Artifakt Element" panose="020B0503050000020004" pitchFamily="34" charset="0"/>
              <a:ea typeface="Pretendard Medium"/>
            </a:endParaRPr>
          </a:p>
          <a:p>
            <a:pPr latinLnBrk="0">
              <a:lnSpc>
                <a:spcPct val="150000"/>
              </a:lnSpc>
            </a:pPr>
            <a:r>
              <a:rPr lang="en-US" sz="1000" spc="-200" dirty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- 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Artifakt Element" panose="020B0503050000020004" pitchFamily="34" charset="0"/>
                <a:ea typeface="Pretendard Medium"/>
              </a:rPr>
              <a:t>정비  항목  병행</a:t>
            </a:r>
            <a:endParaRPr lang="ko-KR" altLang="en-US" sz="1000" spc="-200" dirty="0">
              <a:solidFill>
                <a:srgbClr val="000000">
                  <a:alpha val="58824"/>
                </a:srgbClr>
              </a:solidFill>
              <a:latin typeface="Artifakt Element" panose="020B0503050000020004" pitchFamily="34" charset="0"/>
              <a:ea typeface="Pretendard Medium"/>
            </a:endParaRPr>
          </a:p>
        </p:txBody>
      </p:sp>
      <p:pic>
        <p:nvPicPr>
          <p:cNvPr id="21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0"/>
          <a:stretch/>
        </p:blipFill>
        <p:spPr>
          <a:xfrm>
            <a:off x="410504" y="4432425"/>
            <a:ext cx="1762332" cy="1509452"/>
          </a:xfrm>
          <a:prstGeom prst="rect">
            <a:avLst/>
          </a:prstGeom>
        </p:spPr>
      </p:pic>
      <p:pic>
        <p:nvPicPr>
          <p:cNvPr id="22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317" y="4466725"/>
            <a:ext cx="4786174" cy="1475151"/>
          </a:xfrm>
          <a:prstGeom prst="rect">
            <a:avLst/>
          </a:prstGeom>
          <a:effectLst>
            <a:outerShdw blurRad="60131" dist="101032" dir="5400000">
              <a:srgbClr val="CDD9ED">
                <a:alpha val="85000"/>
              </a:srgbClr>
            </a:outerShdw>
          </a:effectLst>
        </p:spPr>
      </p:pic>
      <p:sp>
        <p:nvSpPr>
          <p:cNvPr id="23" name="TextBox 20"/>
          <p:cNvSpPr txBox="1"/>
          <p:nvPr/>
        </p:nvSpPr>
        <p:spPr>
          <a:xfrm>
            <a:off x="4267085" y="4545896"/>
            <a:ext cx="3675872" cy="28108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atinLnBrk="0">
              <a:lnSpc>
                <a:spcPct val="95449"/>
              </a:lnSpc>
            </a:pPr>
            <a:r>
              <a:rPr lang="ko-KR" altLang="en-US" sz="1000" spc="-200" dirty="0" err="1">
                <a:solidFill>
                  <a:srgbClr val="3958E3"/>
                </a:solidFill>
                <a:latin typeface="Artifakt Element" panose="020B0503050000020004" pitchFamily="34" charset="0"/>
                <a:ea typeface="Pretendard Bold"/>
              </a:rPr>
              <a:t>가동율</a:t>
            </a:r>
            <a:r>
              <a:rPr lang="en-US" sz="1000" spc="-200" dirty="0">
                <a:solidFill>
                  <a:srgbClr val="3958E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91% </a:t>
            </a:r>
            <a:r>
              <a:rPr lang="ko-KR" altLang="en-US" sz="1000" spc="-200" dirty="0">
                <a:solidFill>
                  <a:srgbClr val="3958E3"/>
                </a:solidFill>
                <a:latin typeface="Artifakt Element" panose="020B0503050000020004" pitchFamily="34" charset="0"/>
                <a:ea typeface="Pretendard Bold"/>
              </a:rPr>
              <a:t>이상</a:t>
            </a:r>
            <a:r>
              <a:rPr lang="en-US" sz="1000" spc="-200" dirty="0">
                <a:solidFill>
                  <a:srgbClr val="3958E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en-US" sz="1000" spc="-200" dirty="0" smtClean="0">
                <a:solidFill>
                  <a:srgbClr val="3958E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 </a:t>
            </a:r>
            <a:r>
              <a:rPr lang="ko-KR" altLang="en-US" sz="1000" spc="-200" dirty="0" smtClean="0">
                <a:solidFill>
                  <a:srgbClr val="3958E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도전</a:t>
            </a:r>
            <a:r>
              <a:rPr lang="ko-KR" altLang="en-US" sz="1000" spc="-200" dirty="0" smtClean="0">
                <a:solidFill>
                  <a:srgbClr val="3958E3"/>
                </a:solidFill>
                <a:latin typeface="Artifakt Element" panose="020B0503050000020004" pitchFamily="34" charset="0"/>
                <a:ea typeface="Pretendard Bold"/>
              </a:rPr>
              <a:t>목표 </a:t>
            </a:r>
            <a:endParaRPr lang="ko-KR" altLang="en-US" sz="1000" spc="-200" dirty="0">
              <a:solidFill>
                <a:srgbClr val="3958E3"/>
              </a:solidFill>
              <a:latin typeface="Artifakt Element" panose="020B0503050000020004" pitchFamily="34" charset="0"/>
              <a:ea typeface="Pretendard Bold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4137569" y="4861721"/>
            <a:ext cx="3668252" cy="71608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atinLnBrk="0">
              <a:lnSpc>
                <a:spcPct val="150000"/>
              </a:lnSpc>
            </a:pPr>
            <a:r>
              <a:rPr lang="en-US" sz="1000" spc="-200" dirty="0">
                <a:solidFill>
                  <a:srgbClr val="000000">
                    <a:alpha val="58824"/>
                  </a:srgbClr>
                </a:solidFill>
                <a:latin typeface="+mn-ea"/>
              </a:rPr>
              <a:t>- 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+mn-ea"/>
              </a:rPr>
              <a:t>완료 후  유효성평가 </a:t>
            </a:r>
            <a:endParaRPr lang="ko-KR" altLang="en-US" sz="1000" spc="-200" dirty="0">
              <a:solidFill>
                <a:srgbClr val="000000">
                  <a:alpha val="58824"/>
                </a:srgbClr>
              </a:solidFill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sz="1000" spc="-200" dirty="0">
                <a:solidFill>
                  <a:srgbClr val="000000">
                    <a:alpha val="58824"/>
                  </a:srgbClr>
                </a:solidFill>
                <a:latin typeface="+mn-ea"/>
              </a:rPr>
              <a:t>- 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+mn-ea"/>
              </a:rPr>
              <a:t>목표 </a:t>
            </a:r>
            <a:r>
              <a:rPr lang="en-US" sz="1000" spc="-200" dirty="0" smtClean="0">
                <a:solidFill>
                  <a:srgbClr val="000000">
                    <a:alpha val="58824"/>
                  </a:srgbClr>
                </a:solidFill>
                <a:latin typeface="+mn-ea"/>
              </a:rPr>
              <a:t> 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+mn-ea"/>
              </a:rPr>
              <a:t>달성 유지관리 운영</a:t>
            </a:r>
            <a:endParaRPr lang="ko-KR" altLang="en-US" sz="1000" spc="-200" dirty="0">
              <a:solidFill>
                <a:srgbClr val="000000">
                  <a:alpha val="58824"/>
                </a:srgbClr>
              </a:solidFill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sz="1000" spc="-200" dirty="0">
                <a:solidFill>
                  <a:srgbClr val="000000">
                    <a:alpha val="58824"/>
                  </a:srgbClr>
                </a:solidFill>
                <a:latin typeface="+mn-ea"/>
              </a:rPr>
              <a:t>- </a:t>
            </a:r>
            <a:r>
              <a:rPr lang="ko-KR" altLang="en-US" sz="1000" spc="-200" dirty="0" err="1" smtClean="0">
                <a:solidFill>
                  <a:srgbClr val="000000">
                    <a:alpha val="58824"/>
                  </a:srgbClr>
                </a:solidFill>
                <a:latin typeface="+mn-ea"/>
              </a:rPr>
              <a:t>파라메타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+mn-ea"/>
              </a:rPr>
              <a:t> </a:t>
            </a:r>
            <a:r>
              <a:rPr lang="ko-KR" altLang="en-US" sz="1000" spc="-200" dirty="0" err="1" smtClean="0">
                <a:solidFill>
                  <a:srgbClr val="000000">
                    <a:alpha val="58824"/>
                  </a:srgbClr>
                </a:solidFill>
                <a:latin typeface="+mn-ea"/>
              </a:rPr>
              <a:t>조정값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+mn-ea"/>
              </a:rPr>
              <a:t> 변화  추이 모니터링</a:t>
            </a:r>
            <a:endParaRPr lang="ko-KR" altLang="en-US" sz="1000" spc="-200" dirty="0">
              <a:solidFill>
                <a:srgbClr val="000000">
                  <a:alpha val="58824"/>
                </a:srgbClr>
              </a:solidFill>
              <a:latin typeface="+mn-ea"/>
            </a:endParaRPr>
          </a:p>
          <a:p>
            <a:pPr latinLnBrk="0">
              <a:lnSpc>
                <a:spcPct val="150000"/>
              </a:lnSpc>
            </a:pPr>
            <a:r>
              <a:rPr lang="en-US" sz="1000" spc="-200" dirty="0">
                <a:solidFill>
                  <a:srgbClr val="000000">
                    <a:alpha val="58824"/>
                  </a:srgbClr>
                </a:solidFill>
                <a:latin typeface="+mn-ea"/>
              </a:rPr>
              <a:t>- </a:t>
            </a:r>
            <a:r>
              <a:rPr lang="ko-KR" altLang="en-US" sz="1000" spc="-200" dirty="0">
                <a:solidFill>
                  <a:srgbClr val="000000">
                    <a:alpha val="58824"/>
                  </a:srgbClr>
                </a:solidFill>
                <a:latin typeface="+mn-ea"/>
              </a:rPr>
              <a:t>지속적인</a:t>
            </a:r>
            <a:r>
              <a:rPr lang="en-US" sz="1000" spc="-200" dirty="0">
                <a:solidFill>
                  <a:srgbClr val="000000">
                    <a:alpha val="58824"/>
                  </a:srgbClr>
                </a:solidFill>
                <a:latin typeface="+mn-ea"/>
              </a:rPr>
              <a:t> </a:t>
            </a:r>
            <a:r>
              <a:rPr lang="ko-KR" altLang="en-US" sz="1000" spc="-200" dirty="0">
                <a:solidFill>
                  <a:srgbClr val="000000">
                    <a:alpha val="58824"/>
                  </a:srgbClr>
                </a:solidFill>
                <a:latin typeface="+mn-ea"/>
              </a:rPr>
              <a:t> </a:t>
            </a:r>
            <a:r>
              <a:rPr lang="ko-KR" altLang="en-US" sz="1000" spc="-200" dirty="0" smtClean="0">
                <a:solidFill>
                  <a:srgbClr val="000000">
                    <a:alpha val="58824"/>
                  </a:srgbClr>
                </a:solidFill>
                <a:latin typeface="+mn-ea"/>
              </a:rPr>
              <a:t>추가 개선점  점검</a:t>
            </a:r>
            <a:endParaRPr lang="ko-KR" altLang="en-US" sz="1000" spc="-200" dirty="0">
              <a:solidFill>
                <a:srgbClr val="000000">
                  <a:alpha val="58824"/>
                </a:srgbClr>
              </a:solidFill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1621" y="4439116"/>
            <a:ext cx="1913697" cy="1502761"/>
          </a:xfrm>
          <a:prstGeom prst="rect">
            <a:avLst/>
          </a:prstGeom>
        </p:spPr>
      </p:pic>
      <p:pic>
        <p:nvPicPr>
          <p:cNvPr id="26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-1186" r="-868" b="1186"/>
          <a:stretch/>
        </p:blipFill>
        <p:spPr>
          <a:xfrm>
            <a:off x="1990954" y="1460381"/>
            <a:ext cx="1956139" cy="117274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503" y="3017271"/>
            <a:ext cx="1346814" cy="1253377"/>
          </a:xfrm>
          <a:prstGeom prst="roundRect">
            <a:avLst/>
          </a:prstGeom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374138"/>
              </p:ext>
            </p:extLst>
          </p:nvPr>
        </p:nvGraphicFramePr>
        <p:xfrm>
          <a:off x="5559228" y="2904781"/>
          <a:ext cx="3185758" cy="1057275"/>
        </p:xfrm>
        <a:graphic>
          <a:graphicData uri="http://schemas.openxmlformats.org/drawingml/2006/table">
            <a:tbl>
              <a:tblPr/>
              <a:tblGrid>
                <a:gridCol w="401086"/>
                <a:gridCol w="309408"/>
                <a:gridCol w="309408"/>
                <a:gridCol w="309408"/>
                <a:gridCol w="309408"/>
                <a:gridCol w="309408"/>
                <a:gridCol w="309408"/>
                <a:gridCol w="309408"/>
                <a:gridCol w="309408"/>
                <a:gridCol w="309408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ITEM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553868" y="4038856"/>
            <a:ext cx="3257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※ 5</a:t>
            </a:r>
            <a:r>
              <a:rPr lang="ko-KR" altLang="en-US" sz="1000" dirty="0" smtClean="0">
                <a:solidFill>
                  <a:srgbClr val="0070C0"/>
                </a:solidFill>
              </a:rPr>
              <a:t>월</a:t>
            </a:r>
            <a:r>
              <a:rPr lang="en-US" altLang="ko-KR" sz="1000" dirty="0" smtClean="0">
                <a:solidFill>
                  <a:srgbClr val="0070C0"/>
                </a:solidFill>
              </a:rPr>
              <a:t>20W ~23W  “56%” </a:t>
            </a:r>
            <a:r>
              <a:rPr lang="ko-KR" altLang="en-US" sz="1000" dirty="0" smtClean="0">
                <a:solidFill>
                  <a:srgbClr val="0070C0"/>
                </a:solidFill>
              </a:rPr>
              <a:t>진행 완료 하반기 </a:t>
            </a:r>
            <a:r>
              <a:rPr lang="en-US" altLang="ko-KR" sz="1000" dirty="0">
                <a:solidFill>
                  <a:srgbClr val="0070C0"/>
                </a:solidFill>
              </a:rPr>
              <a:t>7</a:t>
            </a:r>
            <a:r>
              <a:rPr lang="ko-KR" altLang="en-US" sz="1000" dirty="0" smtClean="0">
                <a:solidFill>
                  <a:srgbClr val="0070C0"/>
                </a:solidFill>
              </a:rPr>
              <a:t>월 완료 목표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4237" y="4439116"/>
            <a:ext cx="2557259" cy="134102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398466" y="5331589"/>
            <a:ext cx="12907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25</a:t>
            </a:r>
            <a:r>
              <a:rPr lang="ko-KR" altLang="en-US" sz="1000" dirty="0" smtClean="0">
                <a:solidFill>
                  <a:srgbClr val="0070C0"/>
                </a:solidFill>
              </a:rPr>
              <a:t>년 </a:t>
            </a:r>
            <a:r>
              <a:rPr lang="en-US" altLang="ko-KR" sz="1000" dirty="0" smtClean="0">
                <a:solidFill>
                  <a:srgbClr val="0070C0"/>
                </a:solidFill>
              </a:rPr>
              <a:t>SMD </a:t>
            </a:r>
            <a:r>
              <a:rPr lang="ko-KR" altLang="en-US" sz="1000" dirty="0" smtClean="0">
                <a:solidFill>
                  <a:srgbClr val="0070C0"/>
                </a:solidFill>
              </a:rPr>
              <a:t>효율 현황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035217" y="4439116"/>
            <a:ext cx="1" cy="1138694"/>
          </a:xfrm>
          <a:prstGeom prst="line">
            <a:avLst/>
          </a:prstGeom>
          <a:ln>
            <a:solidFill>
              <a:srgbClr val="FF0000">
                <a:alpha val="57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662483" y="4525681"/>
            <a:ext cx="12282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rgbClr val="0070C0"/>
                </a:solidFill>
              </a:rPr>
              <a:t>A-LINE </a:t>
            </a:r>
            <a:r>
              <a:rPr lang="ko-KR" altLang="en-US" sz="1000" dirty="0" smtClean="0">
                <a:solidFill>
                  <a:srgbClr val="0070C0"/>
                </a:solidFill>
              </a:rPr>
              <a:t>유효성 평가</a:t>
            </a:r>
            <a:endParaRPr lang="en-US" altLang="ko-KR" sz="1000" dirty="0" smtClean="0">
              <a:solidFill>
                <a:srgbClr val="0070C0"/>
              </a:solidFill>
            </a:endParaRPr>
          </a:p>
          <a:p>
            <a:r>
              <a:rPr lang="en-US" altLang="ko-KR" sz="1000" dirty="0" smtClean="0">
                <a:solidFill>
                  <a:srgbClr val="0070C0"/>
                </a:solidFill>
              </a:rPr>
              <a:t>  (20W~21W </a:t>
            </a:r>
            <a:r>
              <a:rPr lang="ko-KR" altLang="en-US" sz="1000" dirty="0" smtClean="0">
                <a:solidFill>
                  <a:srgbClr val="0070C0"/>
                </a:solidFill>
              </a:rPr>
              <a:t>완료</a:t>
            </a:r>
            <a:r>
              <a:rPr lang="en-US" altLang="ko-KR" sz="1000" dirty="0" smtClean="0">
                <a:solidFill>
                  <a:srgbClr val="0070C0"/>
                </a:solidFill>
              </a:rPr>
              <a:t>)</a:t>
            </a:r>
            <a:endParaRPr lang="ko-KR" altLang="en-US" sz="1000" dirty="0">
              <a:solidFill>
                <a:srgbClr val="0070C0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925693" y="4623853"/>
            <a:ext cx="860860" cy="1166668"/>
          </a:xfrm>
          <a:prstGeom prst="roundRect">
            <a:avLst/>
          </a:prstGeom>
          <a:noFill/>
          <a:ln w="1270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 bwMode="auto">
          <a:xfrm>
            <a:off x="4137569" y="4705153"/>
            <a:ext cx="85395" cy="9279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4133982" y="3017271"/>
            <a:ext cx="85395" cy="9279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4107910" y="1494239"/>
            <a:ext cx="85395" cy="9279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72830" y="1700626"/>
            <a:ext cx="681597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/>
            <a:r>
              <a:rPr lang="en-US" altLang="ko-KR" sz="1600" dirty="0" smtClean="0">
                <a:solidFill>
                  <a:schemeClr val="tx2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1.3%</a:t>
            </a:r>
            <a:endParaRPr lang="ko-KR" altLang="en-US" sz="1600" dirty="0">
              <a:solidFill>
                <a:schemeClr val="tx2"/>
              </a:solidFill>
              <a:latin typeface="Artifakt Element Black" panose="020B0A030500000200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775272" y="1693636"/>
            <a:ext cx="615874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/>
            <a:r>
              <a:rPr lang="en-US" altLang="ko-KR" sz="1600" dirty="0" smtClean="0">
                <a:solidFill>
                  <a:schemeClr val="tx2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16</a:t>
            </a:r>
            <a:r>
              <a:rPr lang="ko-KR" altLang="en-US" sz="1600" dirty="0" smtClean="0">
                <a:solidFill>
                  <a:schemeClr val="tx2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분</a:t>
            </a:r>
            <a:endParaRPr lang="ko-KR" altLang="en-US" sz="1600" dirty="0">
              <a:solidFill>
                <a:schemeClr val="tx2"/>
              </a:solidFill>
              <a:latin typeface="Artifakt Element Black" panose="020B0A030500000200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39860" y="1687794"/>
            <a:ext cx="691215" cy="33855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/>
            <a:r>
              <a:rPr lang="en-US" altLang="ko-KR" sz="1600" dirty="0" smtClean="0">
                <a:solidFill>
                  <a:schemeClr val="tx2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rPr>
              <a:t>2.7%</a:t>
            </a:r>
            <a:endParaRPr lang="ko-KR" altLang="en-US" sz="1600" dirty="0">
              <a:solidFill>
                <a:schemeClr val="tx2"/>
              </a:solidFill>
              <a:latin typeface="Artifakt Element Black" panose="020B0A03050000020004" pitchFamily="34" charset="0"/>
            </a:endParaRPr>
          </a:p>
        </p:txBody>
      </p:sp>
      <p:pic>
        <p:nvPicPr>
          <p:cNvPr id="42" name="Image 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5718" y="1515386"/>
            <a:ext cx="233302" cy="233302"/>
          </a:xfrm>
          <a:prstGeom prst="rect">
            <a:avLst/>
          </a:prstGeom>
        </p:spPr>
      </p:pic>
      <p:pic>
        <p:nvPicPr>
          <p:cNvPr id="43" name="Image 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3359" y="1522903"/>
            <a:ext cx="253614" cy="246220"/>
          </a:xfrm>
          <a:prstGeom prst="rect">
            <a:avLst/>
          </a:prstGeom>
        </p:spPr>
      </p:pic>
      <p:pic>
        <p:nvPicPr>
          <p:cNvPr id="44" name="Image 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6275" y="1492889"/>
            <a:ext cx="303490" cy="28257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306415" y="2019385"/>
            <a:ext cx="1181734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/>
            <a:r>
              <a:rPr lang="ko-KR" altLang="en-US" sz="1200" b="1" dirty="0" smtClean="0">
                <a:solidFill>
                  <a:schemeClr val="tx2"/>
                </a:solidFill>
                <a:latin typeface="Artifakt Element Black" panose="020B0A03050000020004" pitchFamily="34" charset="0"/>
              </a:rPr>
              <a:t>라인 효율 감소</a:t>
            </a:r>
            <a:endParaRPr lang="ko-KR" altLang="en-US" sz="1200" b="1" dirty="0">
              <a:solidFill>
                <a:schemeClr val="tx2"/>
              </a:solidFill>
              <a:latin typeface="Artifakt Element Black" panose="020B0A030500000200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599672" y="2024918"/>
            <a:ext cx="1027845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/>
            <a:r>
              <a:rPr lang="ko-KR" altLang="en-US" sz="1200" b="1" dirty="0" smtClean="0">
                <a:solidFill>
                  <a:schemeClr val="tx2"/>
                </a:solidFill>
                <a:latin typeface="Artifakt Element Black" panose="020B0A03050000020004" pitchFamily="34" charset="0"/>
              </a:rPr>
              <a:t>일 교정 시간</a:t>
            </a:r>
            <a:endParaRPr lang="ko-KR" altLang="en-US" sz="1200" b="1" dirty="0">
              <a:solidFill>
                <a:schemeClr val="tx2"/>
              </a:solidFill>
              <a:latin typeface="Artifakt Element Black" panose="020B0A030500000200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808306" y="2032905"/>
            <a:ext cx="990977" cy="2769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dist"/>
            <a:r>
              <a:rPr lang="ko-KR" altLang="en-US" sz="1200" b="1" dirty="0" smtClean="0">
                <a:solidFill>
                  <a:schemeClr val="tx2"/>
                </a:solidFill>
                <a:latin typeface="Artifakt Element Black" panose="020B0A03050000020004" pitchFamily="34" charset="0"/>
              </a:rPr>
              <a:t>불량률 증가</a:t>
            </a:r>
            <a:endParaRPr lang="ko-KR" altLang="en-US" sz="1200" b="1" dirty="0">
              <a:solidFill>
                <a:schemeClr val="tx2"/>
              </a:solidFill>
              <a:latin typeface="Artifakt Element Black" panose="020B0A030500000200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43824" y="1260778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tx2"/>
                </a:solidFill>
              </a:rPr>
              <a:t>성능저하 영향 분석</a:t>
            </a:r>
            <a:endParaRPr lang="ko-KR" altLang="en-US" sz="1400" b="1" dirty="0">
              <a:solidFill>
                <a:schemeClr val="tx2"/>
              </a:solidFill>
            </a:endParaRPr>
          </a:p>
        </p:txBody>
      </p:sp>
      <p:sp>
        <p:nvSpPr>
          <p:cNvPr id="49" name="Text 14"/>
          <p:cNvSpPr/>
          <p:nvPr/>
        </p:nvSpPr>
        <p:spPr>
          <a:xfrm>
            <a:off x="5192435" y="2327321"/>
            <a:ext cx="1409694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en-US" sz="1000" dirty="0" smtClean="0">
                <a:solidFill>
                  <a:srgbClr val="1E3063"/>
                </a:solidFill>
                <a:latin typeface="+mn-ea"/>
                <a:cs typeface="Instrument Sans Medium" pitchFamily="34" charset="-120"/>
              </a:rPr>
              <a:t>1</a:t>
            </a:r>
            <a:r>
              <a:rPr lang="ko-KR" altLang="en-US" sz="1000" dirty="0" smtClean="0">
                <a:solidFill>
                  <a:srgbClr val="1E3063"/>
                </a:solidFill>
                <a:latin typeface="+mn-ea"/>
                <a:cs typeface="Instrument Sans Medium" pitchFamily="34" charset="-120"/>
              </a:rPr>
              <a:t>대 병목 발생시</a:t>
            </a:r>
            <a:endParaRPr lang="en-US" altLang="ko-KR" sz="1000" dirty="0" smtClean="0">
              <a:solidFill>
                <a:srgbClr val="1E3063"/>
              </a:solidFill>
              <a:latin typeface="+mn-ea"/>
              <a:cs typeface="Instrument Sans Medium" pitchFamily="34" charset="-120"/>
            </a:endParaRPr>
          </a:p>
          <a:p>
            <a:pPr marL="0" indent="0" algn="ctr">
              <a:buNone/>
            </a:pPr>
            <a:r>
              <a:rPr lang="en-US" sz="1000" dirty="0" smtClean="0">
                <a:solidFill>
                  <a:srgbClr val="1E3063"/>
                </a:solidFill>
                <a:latin typeface="+mn-ea"/>
                <a:cs typeface="Instrument Sans Medium" pitchFamily="34" charset="-120"/>
              </a:rPr>
              <a:t>LINE </a:t>
            </a:r>
            <a:r>
              <a:rPr lang="ko-KR" altLang="en-US" sz="1000" dirty="0" smtClean="0">
                <a:solidFill>
                  <a:srgbClr val="1E3063"/>
                </a:solidFill>
                <a:latin typeface="+mn-ea"/>
                <a:cs typeface="Instrument Sans Medium" pitchFamily="34" charset="-120"/>
              </a:rPr>
              <a:t>전체 효율 하락</a:t>
            </a:r>
            <a:endParaRPr lang="en-US" sz="1000" dirty="0">
              <a:solidFill>
                <a:srgbClr val="1E3063"/>
              </a:solidFill>
              <a:latin typeface="+mn-ea"/>
              <a:cs typeface="Instrument Sans Medium" pitchFamily="34" charset="-120"/>
            </a:endParaRPr>
          </a:p>
        </p:txBody>
      </p:sp>
      <p:sp>
        <p:nvSpPr>
          <p:cNvPr id="50" name="Text 14"/>
          <p:cNvSpPr/>
          <p:nvPr/>
        </p:nvSpPr>
        <p:spPr>
          <a:xfrm>
            <a:off x="6396127" y="2328517"/>
            <a:ext cx="1409694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ko-KR" altLang="en-US" sz="1000" dirty="0" smtClean="0">
                <a:solidFill>
                  <a:srgbClr val="1E3063"/>
                </a:solidFill>
                <a:latin typeface="+mn-ea"/>
                <a:cs typeface="Instrument Sans Medium" pitchFamily="34" charset="-120"/>
              </a:rPr>
              <a:t>일일 평균 교정</a:t>
            </a:r>
            <a:endParaRPr lang="en-US" altLang="ko-KR" sz="1000" dirty="0" smtClean="0">
              <a:solidFill>
                <a:srgbClr val="1E3063"/>
              </a:solidFill>
              <a:latin typeface="+mn-ea"/>
              <a:cs typeface="Instrument Sans Medium" pitchFamily="34" charset="-120"/>
            </a:endParaRPr>
          </a:p>
          <a:p>
            <a:pPr marL="0" indent="0" algn="ctr">
              <a:buNone/>
            </a:pPr>
            <a:r>
              <a:rPr lang="ko-KR" altLang="en-US" sz="1000" dirty="0" smtClean="0">
                <a:solidFill>
                  <a:srgbClr val="1E3063"/>
                </a:solidFill>
                <a:latin typeface="+mn-ea"/>
                <a:cs typeface="Instrument Sans Medium" pitchFamily="34" charset="-120"/>
              </a:rPr>
              <a:t>보정 소요시간</a:t>
            </a:r>
            <a:endParaRPr lang="en-US" altLang="ko-KR" sz="1000" dirty="0" smtClean="0">
              <a:solidFill>
                <a:srgbClr val="1E3063"/>
              </a:solidFill>
              <a:latin typeface="+mn-ea"/>
              <a:cs typeface="Instrument Sans Medium" pitchFamily="34" charset="-120"/>
            </a:endParaRPr>
          </a:p>
        </p:txBody>
      </p:sp>
      <p:sp>
        <p:nvSpPr>
          <p:cNvPr id="51" name="Text 14"/>
          <p:cNvSpPr/>
          <p:nvPr/>
        </p:nvSpPr>
        <p:spPr>
          <a:xfrm>
            <a:off x="7575197" y="2325347"/>
            <a:ext cx="1409694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buNone/>
            </a:pPr>
            <a:r>
              <a:rPr lang="ko-KR" altLang="en-US" sz="1000" dirty="0" smtClean="0">
                <a:solidFill>
                  <a:srgbClr val="1E3063"/>
                </a:solidFill>
                <a:latin typeface="+mn-ea"/>
                <a:cs typeface="Instrument Sans Medium" pitchFamily="34" charset="-120"/>
              </a:rPr>
              <a:t>공급 및 장착</a:t>
            </a:r>
            <a:endParaRPr lang="en-US" altLang="ko-KR" sz="1000" dirty="0" smtClean="0">
              <a:solidFill>
                <a:srgbClr val="1E3063"/>
              </a:solidFill>
              <a:latin typeface="+mn-ea"/>
              <a:cs typeface="Instrument Sans Medium" pitchFamily="34" charset="-120"/>
            </a:endParaRPr>
          </a:p>
          <a:p>
            <a:pPr marL="0" indent="0" algn="ctr">
              <a:buNone/>
            </a:pPr>
            <a:r>
              <a:rPr lang="ko-KR" altLang="en-US" sz="1000" dirty="0" smtClean="0">
                <a:solidFill>
                  <a:srgbClr val="1E3063"/>
                </a:solidFill>
                <a:latin typeface="+mn-ea"/>
                <a:cs typeface="Instrument Sans Medium" pitchFamily="34" charset="-120"/>
              </a:rPr>
              <a:t>틀어짐 불량상승</a:t>
            </a:r>
            <a:endParaRPr lang="en-US" altLang="ko-KR" sz="1000" dirty="0" smtClean="0">
              <a:solidFill>
                <a:srgbClr val="1E3063"/>
              </a:solidFill>
              <a:latin typeface="+mn-ea"/>
              <a:cs typeface="Instrument Sans Medium" pitchFamily="34" charset="-120"/>
            </a:endParaRPr>
          </a:p>
        </p:txBody>
      </p:sp>
      <p:graphicFrame>
        <p:nvGraphicFramePr>
          <p:cNvPr id="52" name="표 51"/>
          <p:cNvGraphicFramePr>
            <a:graphicFrameLocks noGrp="1"/>
          </p:cNvGraphicFramePr>
          <p:nvPr>
            <p:extLst/>
          </p:nvPr>
        </p:nvGraphicFramePr>
        <p:xfrm>
          <a:off x="314089" y="6025105"/>
          <a:ext cx="8604251" cy="4591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0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894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894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605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9605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279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2794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10926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95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 수준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 상승효과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비용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 효과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29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점당가공비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7.135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0.042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3,755,520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22,533,120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7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251520" y="720143"/>
            <a:ext cx="367240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</a:rPr>
              <a:t>IMT PART </a:t>
            </a:r>
            <a:r>
              <a:rPr lang="ko-KR" altLang="en-US" b="1" dirty="0">
                <a:latin typeface="+mn-ea"/>
              </a:rPr>
              <a:t>수명연장</a:t>
            </a:r>
            <a:endParaRPr lang="en-US" altLang="ko-KR" b="1" dirty="0">
              <a:latin typeface="+mn-ea"/>
            </a:endParaRPr>
          </a:p>
        </p:txBody>
      </p:sp>
      <p:sp>
        <p:nvSpPr>
          <p:cNvPr id="5" name="Text 1"/>
          <p:cNvSpPr/>
          <p:nvPr/>
        </p:nvSpPr>
        <p:spPr>
          <a:xfrm>
            <a:off x="451814" y="1131792"/>
            <a:ext cx="51074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altLang="ko-KR" sz="120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PART </a:t>
            </a:r>
            <a:r>
              <a:rPr lang="ko-KR" altLang="en-US" sz="120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개선 목적 </a:t>
            </a:r>
            <a:r>
              <a:rPr lang="en-US" altLang="ko-KR" sz="105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: </a:t>
            </a:r>
            <a:r>
              <a:rPr lang="ko-KR" altLang="en-US" sz="105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재질 변경을 통해 부품 수명을 연장하고 호환성과 내구성을 강화하여 유지보수 비용 및 유실시간 절감 </a:t>
            </a:r>
            <a:r>
              <a:rPr lang="en-US" altLang="ko-KR" sz="105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endParaRPr lang="en-US" sz="105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68370" y="1190394"/>
            <a:ext cx="45719" cy="243564"/>
          </a:xfrm>
          <a:prstGeom prst="rect">
            <a:avLst/>
          </a:prstGeom>
          <a:solidFill>
            <a:srgbClr val="84C1FA"/>
          </a:solidFill>
          <a:ln/>
        </p:spPr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581786" y="5746678"/>
          <a:ext cx="4325736" cy="638175"/>
        </p:xfrm>
        <a:graphic>
          <a:graphicData uri="http://schemas.openxmlformats.org/drawingml/2006/table">
            <a:tbl>
              <a:tblPr/>
              <a:tblGrid>
                <a:gridCol w="982030"/>
                <a:gridCol w="982030"/>
                <a:gridCol w="800568"/>
                <a:gridCol w="800568"/>
                <a:gridCol w="760540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(1~5)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68370" y="5393346"/>
            <a:ext cx="4527965" cy="1076724"/>
            <a:chOff x="4616035" y="2580295"/>
            <a:chExt cx="4527965" cy="1076724"/>
          </a:xfrm>
        </p:grpSpPr>
        <p:sp>
          <p:nvSpPr>
            <p:cNvPr id="9" name="Text 3"/>
            <p:cNvSpPr/>
            <p:nvPr/>
          </p:nvSpPr>
          <p:spPr>
            <a:xfrm>
              <a:off x="5037870" y="2611653"/>
              <a:ext cx="3811353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28600" indent="-228600">
                <a:lnSpc>
                  <a:spcPts val="27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en-US" sz="1000" b="1" u="sng" dirty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  <a:cs typeface="Montserrat" pitchFamily="34" charset="-120"/>
                </a:rPr>
                <a:t>수명 증가 2배+:</a:t>
              </a:r>
              <a:r>
                <a:rPr lang="en-US" sz="1000" u="sng" dirty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  <a:cs typeface="Montserrat" pitchFamily="34" charset="-120"/>
                </a:rPr>
                <a:t> </a:t>
              </a:r>
              <a:r>
                <a:rPr lang="en-US" sz="1000" u="sng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  <a:cs typeface="Montserrat" pitchFamily="34" charset="-120"/>
                </a:rPr>
                <a:t> </a:t>
              </a:r>
              <a:r>
                <a:rPr lang="en-US" sz="1000" dirty="0" err="1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  <a:cs typeface="Montserrat" pitchFamily="34" charset="-120"/>
                </a:rPr>
                <a:t>고강도</a:t>
              </a:r>
              <a:r>
                <a:rPr lang="en-US" sz="1000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  <a:cs typeface="Montserrat" pitchFamily="34" charset="-120"/>
                </a:rPr>
                <a:t> </a:t>
              </a:r>
              <a:r>
                <a:rPr lang="en-US" sz="1000" dirty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  <a:cs typeface="Montserrat" pitchFamily="34" charset="-120"/>
                </a:rPr>
                <a:t>내마모강 적용으로 금형 내구성 향상</a:t>
              </a:r>
              <a:endParaRPr lang="en-US" sz="1000" dirty="0">
                <a:solidFill>
                  <a:prstClr val="black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4616035" y="2580295"/>
              <a:ext cx="1087640" cy="1076724"/>
              <a:chOff x="758309" y="4678430"/>
              <a:chExt cx="6032981" cy="3510854"/>
            </a:xfrm>
          </p:grpSpPr>
          <p:sp>
            <p:nvSpPr>
              <p:cNvPr id="13" name="Shape 3"/>
              <p:cNvSpPr/>
              <p:nvPr/>
            </p:nvSpPr>
            <p:spPr>
              <a:xfrm>
                <a:off x="818315" y="4678430"/>
                <a:ext cx="2185511" cy="1265992"/>
              </a:xfrm>
              <a:prstGeom prst="roundRect">
                <a:avLst>
                  <a:gd name="adj" fmla="val 25671"/>
                </a:avLst>
              </a:prstGeom>
              <a:solidFill>
                <a:srgbClr val="D4E9F7"/>
              </a:solidFill>
              <a:ln w="7620">
                <a:solidFill>
                  <a:srgbClr val="BACFDD"/>
                </a:solidFill>
                <a:prstDash val="solid"/>
              </a:ln>
            </p:spPr>
          </p:sp>
          <p:pic>
            <p:nvPicPr>
              <p:cNvPr id="14" name="Image 0" descr="preencoded.pn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61378" y="4717601"/>
                <a:ext cx="1245158" cy="1220029"/>
              </a:xfrm>
              <a:prstGeom prst="rect">
                <a:avLst/>
              </a:prstGeom>
            </p:spPr>
          </p:pic>
          <p:sp>
            <p:nvSpPr>
              <p:cNvPr id="15" name="Shape 7"/>
              <p:cNvSpPr/>
              <p:nvPr/>
            </p:nvSpPr>
            <p:spPr>
              <a:xfrm>
                <a:off x="758309" y="6006264"/>
                <a:ext cx="4371143" cy="998920"/>
              </a:xfrm>
              <a:prstGeom prst="roundRect">
                <a:avLst>
                  <a:gd name="adj" fmla="val 25671"/>
                </a:avLst>
              </a:prstGeom>
              <a:solidFill>
                <a:srgbClr val="D4E9F7"/>
              </a:solidFill>
              <a:ln w="7620">
                <a:solidFill>
                  <a:srgbClr val="BACFDD"/>
                </a:solidFill>
                <a:prstDash val="solid"/>
              </a:ln>
            </p:spPr>
          </p:sp>
          <p:pic>
            <p:nvPicPr>
              <p:cNvPr id="16" name="Image 1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5049" y="5949685"/>
                <a:ext cx="1397552" cy="1179186"/>
              </a:xfrm>
              <a:prstGeom prst="rect">
                <a:avLst/>
              </a:prstGeom>
            </p:spPr>
          </p:pic>
          <p:sp>
            <p:nvSpPr>
              <p:cNvPr id="17" name="Shape 11"/>
              <p:cNvSpPr/>
              <p:nvPr/>
            </p:nvSpPr>
            <p:spPr>
              <a:xfrm>
                <a:off x="758309" y="7128871"/>
                <a:ext cx="6032981" cy="1008099"/>
              </a:xfrm>
              <a:prstGeom prst="roundRect">
                <a:avLst>
                  <a:gd name="adj" fmla="val 25671"/>
                </a:avLst>
              </a:prstGeom>
              <a:solidFill>
                <a:srgbClr val="D4E9F7"/>
              </a:solidFill>
              <a:ln w="7620">
                <a:solidFill>
                  <a:srgbClr val="BACFDD"/>
                </a:solidFill>
                <a:prstDash val="solid"/>
              </a:ln>
            </p:spPr>
          </p:sp>
          <p:pic>
            <p:nvPicPr>
              <p:cNvPr id="18" name="Image 2" descr="preencoded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93073" y="7257737"/>
                <a:ext cx="1163453" cy="931547"/>
              </a:xfrm>
              <a:prstGeom prst="rect">
                <a:avLst/>
              </a:prstGeom>
            </p:spPr>
          </p:pic>
        </p:grpSp>
        <p:sp>
          <p:nvSpPr>
            <p:cNvPr id="11" name="Text 3"/>
            <p:cNvSpPr/>
            <p:nvPr/>
          </p:nvSpPr>
          <p:spPr>
            <a:xfrm>
              <a:off x="5456473" y="2926780"/>
              <a:ext cx="3376320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28600" indent="-228600">
                <a:lnSpc>
                  <a:spcPts val="27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ko-KR" altLang="en-US" sz="1000" b="1" u="sng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비용절감 효과  </a:t>
              </a:r>
              <a:r>
                <a:rPr lang="en-US" altLang="ko-KR" sz="1000" b="1" u="sng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:  </a:t>
              </a:r>
              <a:r>
                <a:rPr lang="ko-KR" altLang="en-US" sz="1000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유지보수 비용 감소 및 정지시간 최소</a:t>
              </a:r>
              <a:endParaRPr lang="en-US" sz="1000" dirty="0">
                <a:solidFill>
                  <a:prstClr val="black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  <p:sp>
          <p:nvSpPr>
            <p:cNvPr id="12" name="Text 3"/>
            <p:cNvSpPr/>
            <p:nvPr/>
          </p:nvSpPr>
          <p:spPr>
            <a:xfrm>
              <a:off x="5767680" y="3273490"/>
              <a:ext cx="3376320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28600" indent="-228600">
                <a:lnSpc>
                  <a:spcPts val="27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ko-KR" altLang="en-US" sz="1000" b="1" u="sng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생산성 개선 </a:t>
              </a:r>
              <a:r>
                <a:rPr lang="en-US" altLang="ko-KR" sz="1000" b="1" u="sng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:  </a:t>
              </a:r>
              <a:r>
                <a:rPr lang="ko-KR" altLang="en-US" sz="1000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설비 안정성 확보 와 품질 유지 향상</a:t>
              </a:r>
              <a:endParaRPr lang="en-US" sz="1000" dirty="0">
                <a:solidFill>
                  <a:prstClr val="black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643550" y="5502700"/>
            <a:ext cx="3134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</a:rPr>
              <a:t>상반기 과제 적용 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</a:rPr>
              <a:t>PART </a:t>
            </a: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</a:rPr>
              <a:t>현황 하반기 유효성 평가 관리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15027" y="4146902"/>
            <a:ext cx="8246225" cy="840137"/>
            <a:chOff x="563987" y="3966125"/>
            <a:chExt cx="8104095" cy="1316388"/>
          </a:xfrm>
        </p:grpSpPr>
        <p:grpSp>
          <p:nvGrpSpPr>
            <p:cNvPr id="22" name="그룹 21"/>
            <p:cNvGrpSpPr/>
            <p:nvPr/>
          </p:nvGrpSpPr>
          <p:grpSpPr>
            <a:xfrm>
              <a:off x="563987" y="3966125"/>
              <a:ext cx="8104095" cy="1316388"/>
              <a:chOff x="491265" y="4339244"/>
              <a:chExt cx="7603782" cy="1316388"/>
            </a:xfrm>
          </p:grpSpPr>
          <p:pic>
            <p:nvPicPr>
              <p:cNvPr id="29" name="Image 0" descr="preencoded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91265" y="4339244"/>
                <a:ext cx="1725319" cy="1316388"/>
              </a:xfrm>
              <a:prstGeom prst="roundRect">
                <a:avLst/>
              </a:prstGeom>
              <a:effectLst>
                <a:glow rad="127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" name="Image 1" descr="preencoded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/>
            </p:blipFill>
            <p:spPr>
              <a:xfrm>
                <a:off x="2457438" y="4339244"/>
                <a:ext cx="1725319" cy="1316388"/>
              </a:xfrm>
              <a:prstGeom prst="roundRect">
                <a:avLst/>
              </a:prstGeom>
              <a:effectLst>
                <a:glow rad="127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Image 3" descr="preencoded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423612" y="4339244"/>
                <a:ext cx="1715290" cy="1316388"/>
              </a:xfrm>
              <a:prstGeom prst="roundRect">
                <a:avLst/>
              </a:prstGeom>
              <a:effectLst>
                <a:glow rad="127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84" t="24077" r="5910" b="18737"/>
              <a:stretch/>
            </p:blipFill>
            <p:spPr>
              <a:xfrm rot="5400000">
                <a:off x="6579208" y="4139793"/>
                <a:ext cx="1316388" cy="1715290"/>
              </a:xfrm>
              <a:prstGeom prst="roundRect">
                <a:avLst/>
              </a:prstGeom>
              <a:effectLst>
                <a:glow rad="127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23" name="직사각형 22"/>
            <p:cNvSpPr/>
            <p:nvPr/>
          </p:nvSpPr>
          <p:spPr>
            <a:xfrm>
              <a:off x="1687485" y="3966126"/>
              <a:ext cx="207818" cy="59756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800" b="1" dirty="0">
                <a:solidFill>
                  <a:srgbClr val="0000FF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80933" y="3966126"/>
              <a:ext cx="207818" cy="597562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800" b="1" dirty="0">
                <a:solidFill>
                  <a:srgbClr val="0000FF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475040" y="4026757"/>
              <a:ext cx="273999" cy="470428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800" b="1" dirty="0">
                <a:solidFill>
                  <a:srgbClr val="0000FF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13881" y="4133551"/>
              <a:ext cx="611971" cy="29557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800" b="1" dirty="0">
                <a:solidFill>
                  <a:srgbClr val="0000FF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329384" y="4849668"/>
              <a:ext cx="611971" cy="29557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800" b="1" dirty="0">
                <a:solidFill>
                  <a:srgbClr val="0000FF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574170" y="4135058"/>
              <a:ext cx="306296" cy="295576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0"/>
              </a:schemeClr>
            </a:solidFill>
            <a:ln w="127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800" b="1" dirty="0">
                <a:solidFill>
                  <a:srgbClr val="0000FF"/>
                </a:solidFill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5521" y="1494136"/>
            <a:ext cx="2915400" cy="2299400"/>
          </a:xfrm>
          <a:prstGeom prst="roundRect">
            <a:avLst/>
          </a:prstGeom>
          <a:effectLst>
            <a:glow rad="127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그룹 33"/>
          <p:cNvGrpSpPr/>
          <p:nvPr/>
        </p:nvGrpSpPr>
        <p:grpSpPr>
          <a:xfrm>
            <a:off x="251520" y="1491233"/>
            <a:ext cx="2946489" cy="2277583"/>
            <a:chOff x="218723" y="1372798"/>
            <a:chExt cx="2946489" cy="2277583"/>
          </a:xfrm>
        </p:grpSpPr>
        <p:grpSp>
          <p:nvGrpSpPr>
            <p:cNvPr id="35" name="그룹 34"/>
            <p:cNvGrpSpPr/>
            <p:nvPr/>
          </p:nvGrpSpPr>
          <p:grpSpPr>
            <a:xfrm>
              <a:off x="226377" y="1676524"/>
              <a:ext cx="1835176" cy="396588"/>
              <a:chOff x="226377" y="1676524"/>
              <a:chExt cx="1835176" cy="396588"/>
            </a:xfrm>
          </p:grpSpPr>
          <p:sp>
            <p:nvSpPr>
              <p:cNvPr id="45" name="Shape 3"/>
              <p:cNvSpPr/>
              <p:nvPr/>
            </p:nvSpPr>
            <p:spPr>
              <a:xfrm>
                <a:off x="226377" y="1741444"/>
                <a:ext cx="164322" cy="331668"/>
              </a:xfrm>
              <a:prstGeom prst="roundRect">
                <a:avLst>
                  <a:gd name="adj" fmla="val 66673"/>
                </a:avLst>
              </a:prstGeom>
              <a:solidFill>
                <a:srgbClr val="D4E9F7"/>
              </a:solidFill>
              <a:ln w="7620">
                <a:solidFill>
                  <a:srgbClr val="BACFDD"/>
                </a:solidFill>
                <a:prstDash val="solid"/>
              </a:ln>
            </p:spPr>
          </p:sp>
          <p:sp>
            <p:nvSpPr>
              <p:cNvPr id="46" name="Text 3"/>
              <p:cNvSpPr/>
              <p:nvPr/>
            </p:nvSpPr>
            <p:spPr>
              <a:xfrm>
                <a:off x="455918" y="1676524"/>
                <a:ext cx="1605635" cy="34671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ko-KR" altLang="en-US" sz="1050" b="1" dirty="0" smtClean="0">
                    <a:solidFill>
                      <a:srgbClr val="384653"/>
                    </a:solidFill>
                    <a:latin typeface="Artifakt Element Black" panose="020B0A03050000020004" pitchFamily="34" charset="0"/>
                    <a:ea typeface="Artifakt Element Black" panose="020B0A03050000020004" pitchFamily="34" charset="0"/>
                  </a:rPr>
                  <a:t>기계적 마모</a:t>
                </a:r>
                <a:endParaRPr lang="en-US" altLang="ko-KR" sz="1050" b="1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ko-KR" altLang="en-US" sz="900" dirty="0" smtClean="0">
                    <a:solidFill>
                      <a:srgbClr val="384653"/>
                    </a:solidFill>
                    <a:latin typeface="Artifakt Element Black" panose="020B0A03050000020004" pitchFamily="34" charset="0"/>
                    <a:ea typeface="Artifakt Element Black" panose="020B0A03050000020004" pitchFamily="34" charset="0"/>
                  </a:rPr>
                  <a:t>부품들이 계속 닿으면서 표면이</a:t>
                </a:r>
                <a:r>
                  <a:rPr lang="en-US" altLang="ko-KR" sz="900" dirty="0">
                    <a:solidFill>
                      <a:srgbClr val="384653"/>
                    </a:solidFill>
                    <a:latin typeface="Artifakt Element Black" panose="020B0A03050000020004" pitchFamily="34" charset="0"/>
                    <a:ea typeface="Artifakt Element Black" panose="020B0A03050000020004" pitchFamily="34" charset="0"/>
                  </a:rPr>
                  <a:t> </a:t>
                </a:r>
                <a:r>
                  <a:rPr lang="ko-KR" altLang="en-US" sz="900" dirty="0" smtClean="0">
                    <a:solidFill>
                      <a:srgbClr val="384653"/>
                    </a:solidFill>
                    <a:latin typeface="Artifakt Element Black" panose="020B0A03050000020004" pitchFamily="34" charset="0"/>
                    <a:ea typeface="Artifakt Element Black" panose="020B0A03050000020004" pitchFamily="34" charset="0"/>
                  </a:rPr>
                  <a:t>닳아감</a:t>
                </a:r>
                <a:endParaRPr lang="en-US" sz="900" dirty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218723" y="2259295"/>
              <a:ext cx="1835176" cy="396588"/>
              <a:chOff x="226377" y="1676524"/>
              <a:chExt cx="1835176" cy="396588"/>
            </a:xfrm>
          </p:grpSpPr>
          <p:sp>
            <p:nvSpPr>
              <p:cNvPr id="43" name="Shape 3"/>
              <p:cNvSpPr/>
              <p:nvPr/>
            </p:nvSpPr>
            <p:spPr>
              <a:xfrm>
                <a:off x="226377" y="1741444"/>
                <a:ext cx="164322" cy="331668"/>
              </a:xfrm>
              <a:prstGeom prst="roundRect">
                <a:avLst>
                  <a:gd name="adj" fmla="val 66673"/>
                </a:avLst>
              </a:prstGeom>
              <a:solidFill>
                <a:srgbClr val="D4E9F7"/>
              </a:solidFill>
              <a:ln w="7620">
                <a:solidFill>
                  <a:srgbClr val="BACFDD"/>
                </a:solidFill>
                <a:prstDash val="solid"/>
              </a:ln>
            </p:spPr>
          </p:sp>
          <p:sp>
            <p:nvSpPr>
              <p:cNvPr id="44" name="Text 3"/>
              <p:cNvSpPr/>
              <p:nvPr/>
            </p:nvSpPr>
            <p:spPr>
              <a:xfrm>
                <a:off x="455918" y="1676524"/>
                <a:ext cx="1605635" cy="34671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ko-KR" altLang="en-US" sz="1050" b="1" dirty="0" smtClean="0">
                    <a:solidFill>
                      <a:srgbClr val="384653"/>
                    </a:solidFill>
                    <a:latin typeface="Artifakt Element Black" panose="020B0A03050000020004" pitchFamily="34" charset="0"/>
                    <a:ea typeface="Artifakt Element Black" panose="020B0A03050000020004" pitchFamily="34" charset="0"/>
                  </a:rPr>
                  <a:t>진동 과 충격</a:t>
                </a:r>
                <a:endParaRPr lang="en-US" altLang="ko-KR" sz="1050" b="1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ko-KR" altLang="en-US" sz="900" dirty="0" smtClean="0">
                    <a:solidFill>
                      <a:srgbClr val="384653"/>
                    </a:solidFill>
                    <a:latin typeface="Artifakt Element Black" panose="020B0A03050000020004" pitchFamily="34" charset="0"/>
                    <a:ea typeface="Artifakt Element Black" panose="020B0A03050000020004" pitchFamily="34" charset="0"/>
                  </a:rPr>
                  <a:t>반복되는 흔들림과 충격으로 미세균열이 생김</a:t>
                </a:r>
                <a:endParaRPr lang="en-US" altLang="ko-KR" sz="900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218723" y="2857109"/>
              <a:ext cx="1835176" cy="396588"/>
              <a:chOff x="226377" y="1676524"/>
              <a:chExt cx="1835176" cy="396588"/>
            </a:xfrm>
          </p:grpSpPr>
          <p:sp>
            <p:nvSpPr>
              <p:cNvPr id="41" name="Shape 3"/>
              <p:cNvSpPr/>
              <p:nvPr/>
            </p:nvSpPr>
            <p:spPr>
              <a:xfrm>
                <a:off x="226377" y="1741444"/>
                <a:ext cx="164322" cy="331668"/>
              </a:xfrm>
              <a:prstGeom prst="roundRect">
                <a:avLst>
                  <a:gd name="adj" fmla="val 66673"/>
                </a:avLst>
              </a:prstGeom>
              <a:solidFill>
                <a:srgbClr val="D4E9F7"/>
              </a:solidFill>
              <a:ln w="7620">
                <a:solidFill>
                  <a:srgbClr val="BACFDD"/>
                </a:solidFill>
                <a:prstDash val="solid"/>
              </a:ln>
            </p:spPr>
          </p:sp>
          <p:sp>
            <p:nvSpPr>
              <p:cNvPr id="42" name="Text 3"/>
              <p:cNvSpPr/>
              <p:nvPr/>
            </p:nvSpPr>
            <p:spPr>
              <a:xfrm>
                <a:off x="455918" y="1676524"/>
                <a:ext cx="1605635" cy="34671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ko-KR" altLang="en-US" sz="1050" b="1" dirty="0" smtClean="0">
                    <a:solidFill>
                      <a:srgbClr val="384653"/>
                    </a:solidFill>
                    <a:latin typeface="Artifakt Element Black" panose="020B0A03050000020004" pitchFamily="34" charset="0"/>
                    <a:ea typeface="Artifakt Element Black" panose="020B0A03050000020004" pitchFamily="34" charset="0"/>
                  </a:rPr>
                  <a:t>이물 마찰</a:t>
                </a:r>
                <a:endParaRPr lang="en-US" altLang="ko-KR" sz="900" dirty="0" smtClean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en-US" altLang="ko-KR" sz="900" dirty="0" smtClean="0">
                    <a:solidFill>
                      <a:srgbClr val="384653"/>
                    </a:solidFill>
                    <a:latin typeface="Artifakt Element Black" panose="020B0A03050000020004" pitchFamily="34" charset="0"/>
                    <a:ea typeface="Artifakt Element Black" panose="020B0A03050000020004" pitchFamily="34" charset="0"/>
                  </a:rPr>
                  <a:t>LEAD </a:t>
                </a:r>
                <a:r>
                  <a:rPr lang="ko-KR" altLang="en-US" sz="900" dirty="0" smtClean="0">
                    <a:solidFill>
                      <a:srgbClr val="384653"/>
                    </a:solidFill>
                    <a:latin typeface="Artifakt Element Black" panose="020B0A03050000020004" pitchFamily="34" charset="0"/>
                    <a:ea typeface="Artifakt Element Black" panose="020B0A03050000020004" pitchFamily="34" charset="0"/>
                  </a:rPr>
                  <a:t>금속 가루에 의한 마모 청소관리 </a:t>
                </a:r>
                <a:endParaRPr lang="en-US" altLang="ko-KR" sz="900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218723" y="1372798"/>
              <a:ext cx="20890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accent1">
                      <a:lumMod val="75000"/>
                    </a:schemeClr>
                  </a:solidFill>
                  <a:latin typeface="Artifakt Element Black" panose="020B0A03050000020004" pitchFamily="34" charset="0"/>
                </a:rPr>
                <a:t>IMT </a:t>
              </a:r>
              <a:r>
                <a:rPr lang="ko-KR" altLang="en-US" sz="1400" b="1" dirty="0" smtClean="0">
                  <a:solidFill>
                    <a:schemeClr val="accent1">
                      <a:lumMod val="75000"/>
                    </a:schemeClr>
                  </a:solidFill>
                  <a:latin typeface="Artifakt Element Black" panose="020B0A03050000020004" pitchFamily="34" charset="0"/>
                </a:rPr>
                <a:t>부품 수명저하 원인</a:t>
              </a:r>
              <a:endParaRPr lang="ko-KR" altLang="en-US" sz="1400" b="1" dirty="0">
                <a:solidFill>
                  <a:schemeClr val="accent1">
                    <a:lumMod val="75000"/>
                  </a:schemeClr>
                </a:solidFill>
                <a:latin typeface="Artifakt Element Black" panose="020B0A030500000200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9943" y="3404160"/>
              <a:ext cx="28552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solidFill>
                    <a:schemeClr val="tx2"/>
                  </a:solidFill>
                </a:rPr>
                <a:t>다양한 요인 작용에 의한 수명↓ 비용 ↑ 유실↑ </a:t>
              </a:r>
              <a:endParaRPr lang="ko-KR" alt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 bwMode="auto">
            <a:xfrm>
              <a:off x="258186" y="3451098"/>
              <a:ext cx="85395" cy="9279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47" name="타원 46"/>
          <p:cNvSpPr/>
          <p:nvPr/>
        </p:nvSpPr>
        <p:spPr bwMode="auto">
          <a:xfrm>
            <a:off x="4607698" y="5564724"/>
            <a:ext cx="85395" cy="9279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000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 rot="2330770">
            <a:off x="3585492" y="2469984"/>
            <a:ext cx="1665841" cy="27699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PART </a:t>
            </a:r>
            <a:r>
              <a:rPr lang="ko-KR" altLang="en-US" sz="1200" b="1" kern="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재질개선 과제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65374" y="5096217"/>
            <a:ext cx="8195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①마찰 표면 닿는 위치 재질강화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② 효율적인 부분적용 단가 ↓  ③ 하반기 유효성 평가 및 추가 개선점 검토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endParaRPr lang="ko-KR" altLang="en-US" sz="1200" b="1" dirty="0">
              <a:solidFill>
                <a:srgbClr val="333333"/>
              </a:solidFill>
              <a:latin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35588" y="3873647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chemeClr val="accent5"/>
                </a:solidFill>
                <a:latin typeface="+mn-ea"/>
              </a:rPr>
              <a:t>□ 진행 항목 </a:t>
            </a:r>
            <a:r>
              <a:rPr lang="en-US" altLang="ko-KR" sz="1100" b="1" dirty="0" smtClean="0">
                <a:solidFill>
                  <a:schemeClr val="accent5"/>
                </a:solidFill>
                <a:latin typeface="+mn-ea"/>
              </a:rPr>
              <a:t>CUTTER </a:t>
            </a:r>
            <a:r>
              <a:rPr lang="ko-KR" altLang="en-US" sz="1100" b="1" dirty="0" smtClean="0">
                <a:solidFill>
                  <a:schemeClr val="accent5"/>
                </a:solidFill>
                <a:latin typeface="+mn-ea"/>
              </a:rPr>
              <a:t>관련 부위 개선</a:t>
            </a:r>
            <a:endParaRPr lang="ko-KR" altLang="en-US" sz="1100" b="1" dirty="0">
              <a:solidFill>
                <a:schemeClr val="accent5"/>
              </a:solidFill>
              <a:latin typeface="+mn-ea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102091"/>
              </p:ext>
            </p:extLst>
          </p:nvPr>
        </p:nvGraphicFramePr>
        <p:xfrm>
          <a:off x="5936018" y="3193899"/>
          <a:ext cx="3224273" cy="615383"/>
        </p:xfrm>
        <a:graphic>
          <a:graphicData uri="http://schemas.openxmlformats.org/drawingml/2006/table">
            <a:tbl>
              <a:tblPr/>
              <a:tblGrid>
                <a:gridCol w="497473"/>
                <a:gridCol w="422855"/>
                <a:gridCol w="460789"/>
                <a:gridCol w="460789"/>
                <a:gridCol w="460789"/>
                <a:gridCol w="460789"/>
                <a:gridCol w="460789"/>
              </a:tblGrid>
              <a:tr h="2020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185" marR="9185" marT="918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Chuck A,B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Shaft 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20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</a:tr>
              <a:tr h="21125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교체점수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85" marR="9185" marT="9185" marB="0" anchor="b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3,139k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6,192k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2,887k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6,245k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8,443k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19,398k</a:t>
                      </a:r>
                    </a:p>
                  </a:txBody>
                  <a:tcPr marL="9185" marR="9185" marT="9185" marB="0" anchor="b">
                    <a:lnL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2" name="그림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8099" y="1548763"/>
            <a:ext cx="2838330" cy="155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3-7.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‘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25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하반기 직구매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재고 혁신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19041"/>
              </p:ext>
            </p:extLst>
          </p:nvPr>
        </p:nvGraphicFramePr>
        <p:xfrm>
          <a:off x="323528" y="836710"/>
          <a:ext cx="8496942" cy="1080120"/>
        </p:xfrm>
        <a:graphic>
          <a:graphicData uri="http://schemas.openxmlformats.org/drawingml/2006/table">
            <a:tbl>
              <a:tblPr/>
              <a:tblGrid>
                <a:gridCol w="1499461"/>
                <a:gridCol w="749730"/>
                <a:gridCol w="1749371"/>
                <a:gridCol w="749730"/>
                <a:gridCol w="749730"/>
                <a:gridCol w="749730"/>
                <a:gridCol w="749730"/>
                <a:gridCol w="749730"/>
                <a:gridCol w="749730"/>
              </a:tblGrid>
              <a:tr h="180020">
                <a:tc>
                  <a:txBody>
                    <a:bodyPr/>
                    <a:lstStyle/>
                    <a:p>
                      <a:pPr eaLnBrk="0" latinLnBrk="0" hangingPunct="0">
                        <a:lnSpc>
                          <a:spcPct val="85000"/>
                        </a:lnSpc>
                        <a:defRPr/>
                      </a:pPr>
                      <a:endParaRPr lang="en-US" altLang="ko-KR" sz="800" b="1" dirty="0">
                        <a:solidFill>
                          <a:srgbClr val="0000FF"/>
                        </a:solidFill>
                        <a:latin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020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직구매 전환 배경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정부 상공부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(FDI)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와 재무부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(MOF /GDC_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관세총국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두 기관간에 관련 규정 해석 및 적용 상충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020">
                <a:tc gridSpan="9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            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실행부서 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재무부 관련부서인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국세국</a:t>
                      </a:r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관세총국 의견</a:t>
                      </a:r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방향 기존에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베트남내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제</a:t>
                      </a:r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3,4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자 거래를 인정 않고 직거래만 인정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0020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전환일정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2025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02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변경업체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기존 부자재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군데 제외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업체 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진행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( 6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월 말 기준 </a:t>
                      </a:r>
                      <a:r>
                        <a:rPr lang="ko-KR" altLang="en-US" sz="900" b="1" i="0" u="none" strike="noStrike" dirty="0" err="1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임가공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자재 소진 예상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02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            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→ </a:t>
                      </a:r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월 현재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트랜스온만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 직납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</a:rPr>
                        <a:t>입고진행중</a:t>
                      </a:r>
                      <a:endParaRPr lang="ko-KR" alt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240127"/>
              </p:ext>
            </p:extLst>
          </p:nvPr>
        </p:nvGraphicFramePr>
        <p:xfrm>
          <a:off x="395536" y="1772817"/>
          <a:ext cx="8280915" cy="4684333"/>
        </p:xfrm>
        <a:graphic>
          <a:graphicData uri="http://schemas.openxmlformats.org/drawingml/2006/table">
            <a:tbl>
              <a:tblPr/>
              <a:tblGrid>
                <a:gridCol w="523005"/>
                <a:gridCol w="523005"/>
                <a:gridCol w="523005"/>
                <a:gridCol w="1220347"/>
                <a:gridCol w="523005"/>
                <a:gridCol w="523005"/>
                <a:gridCol w="523005"/>
                <a:gridCol w="523005"/>
                <a:gridCol w="523005"/>
                <a:gridCol w="523005"/>
                <a:gridCol w="523005"/>
                <a:gridCol w="523005"/>
                <a:gridCol w="155390"/>
                <a:gridCol w="629118"/>
                <a:gridCol w="523005"/>
              </a:tblGrid>
              <a:tr h="2463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폼목군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법인코드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본사거래처명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통화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결재기준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매입금액 실적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매입금액 실적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기준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임가공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잔량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4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직구매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직납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 게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직구매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직납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합게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자재수량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V3031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YOUWEI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273,177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109,458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382,636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251,279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251,279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V2732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G.U VINA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43,770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25,032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68,802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58,184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58,184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V2090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디에스엠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154,514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42,903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197,416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138,445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138,445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V3235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I.J TECH VINA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V1907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트랜스온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502,659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502,659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78,854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456,067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534,921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106,602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18,398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3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V2110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MINGHAO ELECTRONICS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205,430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205,430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36,692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99,815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136,507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V2680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Boulder electronic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259,761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259,761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89,917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165,250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255,167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V10001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Mentech Electronics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PCB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V10058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INTIME VINA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50,441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50,441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28,769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28,769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V10310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INORSEN Vina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50,892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50,892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44,551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44,551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V10247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SEOJIN AUTO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52,446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52,446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3,194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3,194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24,363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8,562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H/S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V2484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유원엔알티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98,567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28,188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126,755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130,136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130,136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CABLE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V1038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명보케이블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84,102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27,931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112,034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105,952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105,952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V2985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RFTECH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175,986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75,078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251,063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266,608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266,608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4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V10178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LUXSHARE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부자재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V2087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에이텍스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10,783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10,783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18,379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18,379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포장재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V3453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DOOSUN VINA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125,676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125,676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80,185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80,185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V10334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JL Plastics (JOOYA)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5,408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5,408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2,363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2,363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V1223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MS COSMO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75,846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75,846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61,722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61,722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V2578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THANG LONG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4,043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4,043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V3460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MING SHIN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LABEL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V10042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CMSVINA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회로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V3096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WISECOM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29,599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29,599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37,145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37,145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V2984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RHEEGEND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12,989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12,989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16,906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16,906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V10342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에스파츠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5,286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5,286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18,362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18,362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FLUX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V2374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TAEWON SOLTECH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3,080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2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V10244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 Chem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1,344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1,344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1,344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1,344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 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V2124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KIT VINA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3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 금액</a:t>
                      </a:r>
                    </a:p>
                  </a:txBody>
                  <a:tcPr marL="6384" marR="6384" marT="6384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1,201,459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1,328,887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2,530,346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1,472,917 </a:t>
                      </a: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724,325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2,197,242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84" marR="6384" marT="6384" marB="0" anchor="ctr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130,965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26,960 </a:t>
                      </a:r>
                    </a:p>
                  </a:txBody>
                  <a:tcPr marL="6384" marR="6384" marT="638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79512" y="715113"/>
            <a:ext cx="3269421" cy="301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1600" b="1" dirty="0"/>
              <a:t>■ 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>
                <a:latin typeface="+mn-ea"/>
              </a:rPr>
              <a:t>직구매 </a:t>
            </a:r>
            <a:r>
              <a:rPr lang="ko-KR" altLang="en-US" sz="1600" b="1" dirty="0">
                <a:latin typeface="+mn-ea"/>
              </a:rPr>
              <a:t>전환 및 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Process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개선</a:t>
            </a:r>
            <a:r>
              <a:rPr lang="ko-KR" altLang="en-US" sz="1600" b="1" dirty="0">
                <a:latin typeface="+mn-ea"/>
              </a:rPr>
              <a:t> </a:t>
            </a:r>
            <a:endParaRPr lang="en-US" altLang="ko-KR" sz="1100" b="1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109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619672" y="1609636"/>
            <a:ext cx="5998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1. ‘25</a:t>
            </a:r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년 상반기 경영실적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79712" y="2516703"/>
            <a:ext cx="5638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1-1. ‘25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년 상반기 경영 목표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실적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1-2. ‘25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년 상반기 경영 성과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반성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501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3-7.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‘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25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하반기 직구매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재고 혁신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9512" y="716643"/>
            <a:ext cx="3269421" cy="3016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1600" b="1" dirty="0"/>
              <a:t>■ </a:t>
            </a:r>
            <a:r>
              <a:rPr lang="ko-KR" altLang="en-US" sz="1600" b="1" dirty="0" smtClean="0"/>
              <a:t> </a:t>
            </a:r>
            <a:r>
              <a:rPr lang="ko-KR" altLang="en-US" sz="1600" b="1" dirty="0" smtClean="0">
                <a:latin typeface="+mn-ea"/>
              </a:rPr>
              <a:t>직구매 </a:t>
            </a:r>
            <a:r>
              <a:rPr lang="ko-KR" altLang="en-US" sz="1600" b="1" dirty="0">
                <a:latin typeface="+mn-ea"/>
              </a:rPr>
              <a:t>전환 및 </a:t>
            </a:r>
            <a:r>
              <a:rPr lang="en-US" altLang="ko-KR" sz="16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Process </a:t>
            </a:r>
            <a:r>
              <a:rPr lang="ko-KR" altLang="en-US" sz="16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개선</a:t>
            </a:r>
            <a:r>
              <a:rPr lang="ko-KR" altLang="en-US" sz="1600" b="1" dirty="0">
                <a:latin typeface="+mn-ea"/>
              </a:rPr>
              <a:t> </a:t>
            </a:r>
            <a:endParaRPr lang="en-US" altLang="ko-KR" sz="1100" b="1" dirty="0">
              <a:solidFill>
                <a:srgbClr val="0000FF"/>
              </a:solidFill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202400"/>
              </p:ext>
            </p:extLst>
          </p:nvPr>
        </p:nvGraphicFramePr>
        <p:xfrm>
          <a:off x="323528" y="980732"/>
          <a:ext cx="8424936" cy="5487012"/>
        </p:xfrm>
        <a:graphic>
          <a:graphicData uri="http://schemas.openxmlformats.org/drawingml/2006/table">
            <a:tbl>
              <a:tblPr/>
              <a:tblGrid>
                <a:gridCol w="1337339"/>
                <a:gridCol w="1711315"/>
                <a:gridCol w="3473491"/>
                <a:gridCol w="1902791"/>
              </a:tblGrid>
              <a:tr h="203508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직구매 전환 상반기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진행사항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 협업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5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주관부서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F2"/>
                    </a:solidFill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기준정보 등록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거래처연동정보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협력사코드 연결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정보등록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＊본사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호치민법인 동기화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법인별 출고형태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직구매 변환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단가등록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공장별 품목상세정보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r>
                        <a:rPr lang="en-US" altLang="ko-KR" sz="10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메뉴활성화점검</a:t>
                      </a:r>
                      <a:r>
                        <a:rPr lang="en-US" altLang="ko-KR" sz="10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정보등록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품목별공급처등록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배분비 등록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소요량→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법인 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MRP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부분전환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r>
                        <a:rPr lang="en-US" altLang="ko-KR" sz="10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메뉴활성화점검</a:t>
                      </a:r>
                      <a:r>
                        <a:rPr lang="en-US" altLang="ko-KR" sz="10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구매요청확정등록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지정 등록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도입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시운영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프로세스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단위 업무 사이클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05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정기 회의체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시운영 결과 검토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개선사항 도출 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및 보완사항 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개선필요항목 수정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시운영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2.</a:t>
                      </a:r>
                      <a:r>
                        <a:rPr lang="en-US" altLang="ko-KR" sz="1000" b="0" i="0" u="none" strike="noStrike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회차 사이클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교육지원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하노이법인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 담당자 교육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실업무 담당자간 직접 소통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직구매 운영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( 4/1 ~ )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법인구매 직구매 실행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5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주별 문제</a:t>
                      </a:r>
                      <a:r>
                        <a:rPr lang="en-US" altLang="ko-KR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개선사항 검토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711"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3508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</a:t>
                      </a:r>
                      <a:r>
                        <a:rPr lang="ko-KR" altLang="en-US" sz="1000" b="1" i="0" u="none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직구매 전환 하반기 </a:t>
                      </a:r>
                      <a:r>
                        <a:rPr lang="en-US" altLang="ko-KR" sz="1000" b="1" i="0" u="none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Process </a:t>
                      </a:r>
                      <a:r>
                        <a:rPr lang="ko-KR" altLang="en-US" sz="1000" b="1" i="0" u="none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5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대분류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소분류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주관부서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8F2"/>
                    </a:solidFill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 관리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1) </a:t>
                      </a:r>
                      <a:r>
                        <a:rPr lang="ko-KR" altLang="en-US" sz="1000" b="1" i="0" u="none" strike="noStrike" smtClean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</a:t>
                      </a:r>
                      <a:r>
                        <a:rPr lang="en-US" altLang="ko-KR" sz="1000" b="1" i="0" u="none" strike="noStrike" smtClean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i="0" u="none" strike="noStrike" smtClean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</a:t>
                      </a:r>
                      <a:r>
                        <a:rPr lang="en-US" altLang="ko-KR" sz="1000" b="1" i="0" u="none" strike="noStrike" smtClean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 </a:t>
                      </a:r>
                      <a:r>
                        <a:rPr lang="ko-KR" altLang="en-US" sz="1000" b="1" i="0" u="none" strike="noStrike" smtClean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 관리</a:t>
                      </a:r>
                      <a:endParaRPr lang="ko-KR" altLang="en-US" sz="1000" b="1" i="0" u="none" strike="noStrike" dirty="0">
                        <a:solidFill>
                          <a:srgbClr val="0000C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 구매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① 자동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수동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분류를 통한 입고통제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비정상 수동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억제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 방안 도출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재고관리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smtClean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2) </a:t>
                      </a:r>
                      <a:r>
                        <a:rPr lang="ko-KR" altLang="en-US" sz="1000" b="1" i="0" u="none" strike="noStrike" smtClean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주별 계열별 재고 수량 및 금액 관리</a:t>
                      </a:r>
                      <a:endParaRPr lang="ko-KR" altLang="en-US" sz="1000" b="1" i="0" u="none" strike="noStrike" dirty="0">
                        <a:solidFill>
                          <a:srgbClr val="0000CC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 구매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①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 이상 미사용 원자재 추적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폐기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이관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회계처리 등 판단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② 품목별 리드타임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소진 기점 기준 정리 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→ 안전재고 및 발주시점 자동화 설정</a:t>
                      </a:r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66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직구매 재고 최소화 운영을 위한 </a:t>
                      </a:r>
                      <a:r>
                        <a:rPr lang="en-US" altLang="ko-KR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i="0" u="none" strike="noStrike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확정 반영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50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직구매 기존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→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발주운영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230" marR="7230" marT="723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230" marR="7230" marT="723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7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3-7.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‘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25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년 하반기 직구매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재고 혁신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520" y="723800"/>
            <a:ext cx="62760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/>
              <a:t>■ </a:t>
            </a:r>
            <a:r>
              <a:rPr lang="ko-KR" altLang="en-US" sz="1600" b="1" dirty="0">
                <a:latin typeface="+mn-ea"/>
              </a:rPr>
              <a:t>완제품 재고 </a:t>
            </a:r>
            <a:r>
              <a:rPr lang="ko-KR" altLang="en-US" sz="1600" b="1" dirty="0" smtClean="0">
                <a:latin typeface="+mn-ea"/>
              </a:rPr>
              <a:t>관련</a:t>
            </a:r>
            <a:r>
              <a:rPr lang="en-US" altLang="ko-KR" sz="1600" b="1" dirty="0" smtClean="0">
                <a:latin typeface="+mn-ea"/>
              </a:rPr>
              <a:t>_ </a:t>
            </a:r>
            <a:r>
              <a:rPr lang="ko-KR" altLang="en-US" sz="1400" b="1" dirty="0" smtClean="0"/>
              <a:t>하반기 완제품 재고일수 목표 관리 </a:t>
            </a:r>
            <a:r>
              <a:rPr lang="en-US" altLang="ko-KR" sz="1400" b="1" dirty="0" smtClean="0"/>
              <a:t>[ </a:t>
            </a:r>
            <a:r>
              <a:rPr lang="ko-KR" altLang="en-US" sz="1400" b="1" dirty="0" smtClean="0"/>
              <a:t>목표일</a:t>
            </a:r>
            <a:r>
              <a:rPr lang="en-US" altLang="ko-KR" sz="1400" b="1" dirty="0" smtClean="0"/>
              <a:t> : 6</a:t>
            </a:r>
            <a:r>
              <a:rPr lang="ko-KR" altLang="en-US" sz="1400" b="1" dirty="0" smtClean="0"/>
              <a:t>일 </a:t>
            </a:r>
            <a:r>
              <a:rPr lang="en-US" altLang="ko-KR" sz="1400" b="1" dirty="0" smtClean="0"/>
              <a:t>]</a:t>
            </a:r>
            <a:endParaRPr lang="en-US" altLang="ko-KR" sz="1400" b="1" dirty="0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188929"/>
              </p:ext>
            </p:extLst>
          </p:nvPr>
        </p:nvGraphicFramePr>
        <p:xfrm>
          <a:off x="5040560" y="1340768"/>
          <a:ext cx="4139952" cy="1728189"/>
        </p:xfrm>
        <a:graphic>
          <a:graphicData uri="http://schemas.openxmlformats.org/drawingml/2006/table">
            <a:tbl>
              <a:tblPr/>
              <a:tblGrid>
                <a:gridCol w="1182842"/>
                <a:gridCol w="591422"/>
                <a:gridCol w="591422"/>
                <a:gridCol w="591422"/>
                <a:gridCol w="591422"/>
                <a:gridCol w="591422"/>
              </a:tblGrid>
              <a:tr h="2223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&lt;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 사유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340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① 판매계획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4~5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 구간 월초 계획대비 각 평균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만대 감소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234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→ 확정구간 모델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T4511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T2510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물량감소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340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② 불량모델 감안 생산 재고 보유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340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→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TA845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국판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동양 배분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반영에 따른 불량감안 생산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340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→ 불량재고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10K 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본사 출고진행 완료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22340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6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기준 재고 감축을 위한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미잔업 반영 및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1809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보유중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가동중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인력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 등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5889085"/>
              </p:ext>
            </p:extLst>
          </p:nvPr>
        </p:nvGraphicFramePr>
        <p:xfrm>
          <a:off x="251520" y="1196752"/>
          <a:ext cx="4680520" cy="2088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045714"/>
              </p:ext>
            </p:extLst>
          </p:nvPr>
        </p:nvGraphicFramePr>
        <p:xfrm>
          <a:off x="395536" y="3356992"/>
          <a:ext cx="8280920" cy="29523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7" name="워크시트" r:id="rId5" imgW="8191564" imgH="3095696" progId="Excel.Sheet.12">
                  <p:embed/>
                </p:oleObj>
              </mc:Choice>
              <mc:Fallback>
                <p:oleObj name="워크시트" r:id="rId5" imgW="8191564" imgH="309569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5536" y="3356992"/>
                        <a:ext cx="8280920" cy="29523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16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3-8.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‘25</a:t>
            </a:r>
            <a:r>
              <a:rPr lang="ko-KR" altLang="en-US" sz="2400" b="1" dirty="0" smtClean="0">
                <a:latin typeface="+mn-ea"/>
              </a:rPr>
              <a:t>년 법인 조직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smtClean="0">
                <a:latin typeface="+mn-ea"/>
              </a:rPr>
              <a:t>인력 </a:t>
            </a:r>
            <a:r>
              <a:rPr lang="ko-KR" altLang="en-US" sz="2400" b="1" dirty="0">
                <a:latin typeface="+mn-ea"/>
              </a:rPr>
              <a:t>운영 방안</a:t>
            </a:r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운영 조직도</a:t>
            </a:r>
            <a:endParaRPr lang="en-US" altLang="ko-KR" b="1" dirty="0">
              <a:latin typeface="+mn-ea"/>
              <a:ea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90397"/>
              </p:ext>
            </p:extLst>
          </p:nvPr>
        </p:nvGraphicFramePr>
        <p:xfrm>
          <a:off x="373766" y="5079378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관리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책임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유진선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36183"/>
              </p:ext>
            </p:extLst>
          </p:nvPr>
        </p:nvGraphicFramePr>
        <p:xfrm>
          <a:off x="478720" y="2561927"/>
          <a:ext cx="3130811" cy="583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896"/>
                <a:gridCol w="645137"/>
                <a:gridCol w="641016"/>
                <a:gridCol w="603881"/>
                <a:gridCol w="603881"/>
              </a:tblGrid>
              <a:tr h="291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법인장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주재원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파견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1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주재원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2" name="그룹 31"/>
          <p:cNvGrpSpPr>
            <a:grpSpLocks/>
          </p:cNvGrpSpPr>
          <p:nvPr/>
        </p:nvGrpSpPr>
        <p:grpSpPr bwMode="auto">
          <a:xfrm>
            <a:off x="5758834" y="2108269"/>
            <a:ext cx="893386" cy="261610"/>
            <a:chOff x="4096631" y="1463934"/>
            <a:chExt cx="893502" cy="261443"/>
          </a:xfrm>
        </p:grpSpPr>
        <p:sp>
          <p:nvSpPr>
            <p:cNvPr id="33" name="직사각형 32"/>
            <p:cNvSpPr/>
            <p:nvPr/>
          </p:nvSpPr>
          <p:spPr>
            <a:xfrm>
              <a:off x="4096631" y="1521678"/>
              <a:ext cx="144481" cy="14595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9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41112" y="1463934"/>
              <a:ext cx="749021" cy="26144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latin typeface="+mn-ea"/>
                  <a:ea typeface="+mn-ea"/>
                </a:rPr>
                <a:t>근무기간</a:t>
              </a:r>
              <a:endParaRPr kumimoji="0" lang="ko-KR" altLang="en-US" sz="11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endParaRPr>
            </a:p>
          </p:txBody>
        </p:sp>
      </p:grp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26671"/>
              </p:ext>
            </p:extLst>
          </p:nvPr>
        </p:nvGraphicFramePr>
        <p:xfrm>
          <a:off x="5758834" y="2366099"/>
          <a:ext cx="2414402" cy="1510716"/>
        </p:xfrm>
        <a:graphic>
          <a:graphicData uri="http://schemas.openxmlformats.org/drawingml/2006/table">
            <a:tbl>
              <a:tblPr/>
              <a:tblGrid>
                <a:gridCol w="456265"/>
                <a:gridCol w="456265"/>
                <a:gridCol w="750936"/>
                <a:gridCol w="750936"/>
              </a:tblGrid>
              <a:tr h="198525"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 일자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2025-06-27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법인근무일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근무기간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2022-11-18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2020-01-30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동은철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2023-09-01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5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2019-06-10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김상국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수석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2024-07-01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97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유진선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2023-08-01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608980"/>
              </p:ext>
            </p:extLst>
          </p:nvPr>
        </p:nvGraphicFramePr>
        <p:xfrm>
          <a:off x="1597902" y="5085058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생산운영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  <a:endParaRPr lang="ko-KR" altLang="en-US" sz="1200" dirty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책임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유진선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673906"/>
              </p:ext>
            </p:extLst>
          </p:nvPr>
        </p:nvGraphicFramePr>
        <p:xfrm>
          <a:off x="2822038" y="5079378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자재</a:t>
                      </a:r>
                      <a:endParaRPr lang="ko-KR" altLang="en-US" sz="1200" dirty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책임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유진선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493640"/>
              </p:ext>
            </p:extLst>
          </p:nvPr>
        </p:nvGraphicFramePr>
        <p:xfrm>
          <a:off x="4057060" y="5079377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품질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수석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동은철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151918"/>
              </p:ext>
            </p:extLst>
          </p:nvPr>
        </p:nvGraphicFramePr>
        <p:xfrm>
          <a:off x="6505331" y="5067908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자동화 제조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수석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439279"/>
              </p:ext>
            </p:extLst>
          </p:nvPr>
        </p:nvGraphicFramePr>
        <p:xfrm>
          <a:off x="5281195" y="5079377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Main </a:t>
                      </a:r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제조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수석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512225"/>
              </p:ext>
            </p:extLst>
          </p:nvPr>
        </p:nvGraphicFramePr>
        <p:xfrm>
          <a:off x="7729467" y="5067908"/>
          <a:ext cx="1018997" cy="72020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318437"/>
                <a:gridCol w="700560"/>
              </a:tblGrid>
              <a:tr h="233586">
                <a:tc gridSpan="2"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smtClean="0">
                          <a:latin typeface="맑은 고딕" pitchFamily="50" charset="-127"/>
                          <a:ea typeface="맑은 고딕" pitchFamily="50" charset="-127"/>
                        </a:rPr>
                        <a:t>제조기술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5886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dirty="0" smtClean="0">
                          <a:latin typeface="맑은 고딕" pitchFamily="50" charset="-127"/>
                          <a:ea typeface="맑은 고딕" pitchFamily="50" charset="-127"/>
                        </a:rPr>
                        <a:t>수석</a:t>
                      </a:r>
                      <a:endParaRPr lang="ko-KR" altLang="en-US" sz="11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 smtClean="0">
                          <a:latin typeface="맑은 고딕" pitchFamily="50" charset="-127"/>
                          <a:ea typeface="맑은 고딕" panose="020B0503020000020004" pitchFamily="50" charset="-127"/>
                        </a:rPr>
                        <a:t>김상국</a:t>
                      </a:r>
                      <a:endParaRPr lang="en-US" altLang="ko-KR" sz="1100" baseline="0" dirty="0" smtClean="0"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42" name="그룹 41"/>
          <p:cNvGrpSpPr/>
          <p:nvPr/>
        </p:nvGrpSpPr>
        <p:grpSpPr>
          <a:xfrm>
            <a:off x="941255" y="1700768"/>
            <a:ext cx="7355701" cy="3368112"/>
            <a:chOff x="880132" y="1412736"/>
            <a:chExt cx="7355701" cy="3368112"/>
          </a:xfrm>
        </p:grpSpPr>
        <p:cxnSp>
          <p:nvCxnSpPr>
            <p:cNvPr id="43" name="직선 연결선 42"/>
            <p:cNvCxnSpPr/>
            <p:nvPr/>
          </p:nvCxnSpPr>
          <p:spPr>
            <a:xfrm>
              <a:off x="5777734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>
              <a:off x="880132" y="4435678"/>
              <a:ext cx="735570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880132" y="4418402"/>
              <a:ext cx="1926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>
              <a:off x="2101778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>
              <a:off x="3331411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6945035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8235833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4537641" y="1412736"/>
              <a:ext cx="0" cy="33397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4537641" y="4418402"/>
              <a:ext cx="0" cy="362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565460"/>
              </p:ext>
            </p:extLst>
          </p:nvPr>
        </p:nvGraphicFramePr>
        <p:xfrm>
          <a:off x="1115617" y="3200013"/>
          <a:ext cx="2491615" cy="583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71"/>
                <a:gridCol w="648072"/>
                <a:gridCol w="591591"/>
                <a:gridCol w="603881"/>
              </a:tblGrid>
              <a:tr h="291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상무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수석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사원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  <a:tr h="291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382286"/>
              </p:ext>
            </p:extLst>
          </p:nvPr>
        </p:nvGraphicFramePr>
        <p:xfrm>
          <a:off x="3723735" y="1340768"/>
          <a:ext cx="1750058" cy="720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750058"/>
              </a:tblGrid>
              <a:tr h="360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bg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1" dirty="0" smtClean="0">
                          <a:latin typeface="+mn-ea"/>
                          <a:ea typeface="+mn-ea"/>
                        </a:rPr>
                        <a:t>법인장</a:t>
                      </a:r>
                      <a:endParaRPr lang="ko-KR" altLang="en-US" sz="12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360000">
                <a:tc>
                  <a:txBody>
                    <a:bodyPr/>
                    <a:lstStyle>
                      <a:defPPr>
                        <a:defRPr lang="ko-KR"/>
                      </a:defPPr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김진수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 smtClean="0">
                          <a:latin typeface="+mn-ea"/>
                          <a:ea typeface="+mn-ea"/>
                        </a:rPr>
                        <a:t>법인장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69EC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737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251520" y="253448"/>
            <a:ext cx="6624736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3-8.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하반기 법인 조직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smtClean="0">
                <a:latin typeface="+mn-ea"/>
              </a:rPr>
              <a:t>인력 </a:t>
            </a:r>
            <a:r>
              <a:rPr lang="ko-KR" altLang="en-US" sz="2400" b="1" dirty="0">
                <a:latin typeface="+mn-ea"/>
              </a:rPr>
              <a:t>운영 방안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721390"/>
              </p:ext>
            </p:extLst>
          </p:nvPr>
        </p:nvGraphicFramePr>
        <p:xfrm>
          <a:off x="251520" y="836712"/>
          <a:ext cx="8568951" cy="1805055"/>
        </p:xfrm>
        <a:graphic>
          <a:graphicData uri="http://schemas.openxmlformats.org/drawingml/2006/table">
            <a:tbl>
              <a:tblPr/>
              <a:tblGrid>
                <a:gridCol w="3752487"/>
                <a:gridCol w="602058"/>
                <a:gridCol w="602058"/>
                <a:gridCol w="602058"/>
                <a:gridCol w="602058"/>
                <a:gridCol w="602058"/>
                <a:gridCol w="602058"/>
                <a:gridCol w="602058"/>
                <a:gridCol w="602058"/>
              </a:tblGrid>
              <a:tr h="19802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경영계획 기준 간접인력 계획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案</a:t>
                      </a: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0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6899">
                <a:tc gridSpan="4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■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운영물량 감소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변동에 따른 부서별 감축계획 수립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Operation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899">
                <a:tc gridSpan="3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i="0" u="none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중복 업무 제거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매뉴얼 및 표준화 작업 강화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도입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성과 평가 기반 등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413">
                <a:tc gridSpan="8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i="0" u="none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최적운영 案 재검토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운영물량 상황에 탄력적 대응방안 추가검토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899">
                <a:tc gridSpan="9"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`25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기초인원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 대비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`25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말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목표 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감축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122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  <a:p>
                      <a:pPr algn="l" rtl="0" fontAlgn="ctr"/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128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운영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물량에 따라 월별 간접인력 안 재검토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</a:p>
                    <a:p>
                      <a:pPr algn="l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8022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※ </a:t>
                      </a:r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'25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실물량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기준으로 탄력적 운영계획 </a:t>
                      </a:r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 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매월 인력평가 및 용역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활용등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125543"/>
              </p:ext>
            </p:extLst>
          </p:nvPr>
        </p:nvGraphicFramePr>
        <p:xfrm>
          <a:off x="277251" y="2708920"/>
          <a:ext cx="8538204" cy="3744416"/>
        </p:xfrm>
        <a:graphic>
          <a:graphicData uri="http://schemas.openxmlformats.org/drawingml/2006/table">
            <a:tbl>
              <a:tblPr/>
              <a:tblGrid>
                <a:gridCol w="753674"/>
                <a:gridCol w="598810"/>
                <a:gridCol w="598810"/>
                <a:gridCol w="598810"/>
                <a:gridCol w="598810"/>
                <a:gridCol w="598810"/>
                <a:gridCol w="598810"/>
                <a:gridCol w="598810"/>
                <a:gridCol w="598810"/>
                <a:gridCol w="598810"/>
                <a:gridCol w="598810"/>
                <a:gridCol w="598810"/>
                <a:gridCol w="598810"/>
                <a:gridCol w="598810"/>
              </a:tblGrid>
              <a:tr h="168117"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 계획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50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예상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제조직접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335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설비직접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제조간접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설비간접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생산운영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제조기술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기타간접 소계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관리간접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주재원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관리간접 소계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간접소계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</a:tr>
              <a:tr h="2063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총인원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510 </a:t>
                      </a:r>
                    </a:p>
                  </a:txBody>
                  <a:tcPr marL="0" marR="0" marT="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629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1680" y="1484784"/>
            <a:ext cx="6138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4.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주요 지표 요약 및 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07704" y="2348880"/>
            <a:ext cx="6984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latinLnBrk="0" hangingPunct="0">
              <a:lnSpc>
                <a:spcPct val="150000"/>
              </a:lnSpc>
              <a:defRPr/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4-1.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하반기 경영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&amp;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노동 생산성 주요 지표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Trend</a:t>
            </a:r>
          </a:p>
          <a:p>
            <a:pPr eaLnBrk="0" latinLnBrk="0" hangingPunct="0">
              <a:lnSpc>
                <a:spcPct val="150000"/>
              </a:lnSpc>
              <a:defRPr/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4-2. `25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년 하반기 관리 계획</a:t>
            </a:r>
          </a:p>
          <a:p>
            <a:pPr eaLnBrk="0" latinLnBrk="0" hangingPunct="0">
              <a:lnSpc>
                <a:spcPct val="150000"/>
              </a:lnSpc>
              <a:defRPr/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4-3. `25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년 하반기 목표 계획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[O/H]</a:t>
            </a:r>
          </a:p>
          <a:p>
            <a:pPr eaLnBrk="0" latinLnBrk="0" hangingPunct="0">
              <a:lnSpc>
                <a:spcPct val="150000"/>
              </a:lnSpc>
              <a:defRPr/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4-4. `25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년 하반기 비용 절감 계획</a:t>
            </a:r>
          </a:p>
          <a:p>
            <a:pPr eaLnBrk="0" latinLnBrk="0" hangingPunct="0">
              <a:lnSpc>
                <a:spcPct val="150000"/>
              </a:lnSpc>
              <a:defRPr/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4-5. `24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년 하반기 관리계획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[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손익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4416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251520" y="260648"/>
            <a:ext cx="669674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>
                <a:latin typeface="+mn-ea"/>
              </a:rPr>
              <a:t>4-1.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ko-KR" altLang="en-US" sz="2400" b="1" dirty="0" smtClean="0">
                <a:latin typeface="+mn-ea"/>
              </a:rPr>
              <a:t>경영</a:t>
            </a:r>
            <a:r>
              <a:rPr lang="en-US" altLang="ko-KR" sz="2400" b="1" dirty="0" smtClean="0">
                <a:latin typeface="+mn-ea"/>
              </a:rPr>
              <a:t>&amp;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노동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생산성 주요 지표 </a:t>
            </a:r>
            <a:r>
              <a:rPr lang="en-US" altLang="ko-KR" sz="2400" b="1" dirty="0">
                <a:latin typeface="+mn-ea"/>
              </a:rPr>
              <a:t>Trend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42" name="object 3"/>
          <p:cNvSpPr txBox="1"/>
          <p:nvPr/>
        </p:nvSpPr>
        <p:spPr>
          <a:xfrm>
            <a:off x="251520" y="714283"/>
            <a:ext cx="7179671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spc="-89" dirty="0">
                <a:latin typeface="+mn-ea"/>
                <a:cs typeface="WVQMME+ìì� Bold"/>
              </a:rPr>
              <a:t>□ </a:t>
            </a:r>
            <a:r>
              <a:rPr lang="en-US" altLang="ko-KR" b="1" spc="-89" dirty="0">
                <a:latin typeface="+mn-ea"/>
                <a:cs typeface="WVQMME+ìì� Bold"/>
              </a:rPr>
              <a:t>2021~2024 </a:t>
            </a:r>
            <a:r>
              <a:rPr lang="ko-KR" altLang="en-US" b="1" spc="-89" dirty="0">
                <a:latin typeface="+mn-ea"/>
                <a:cs typeface="WVQMME+ìì� Bold"/>
              </a:rPr>
              <a:t>실적 </a:t>
            </a:r>
            <a:r>
              <a:rPr lang="en-US" altLang="ko-KR" b="1" spc="-89" dirty="0">
                <a:latin typeface="+mn-ea"/>
                <a:cs typeface="WVQMME+ìì� Bold"/>
              </a:rPr>
              <a:t>/ 25</a:t>
            </a:r>
            <a:r>
              <a:rPr lang="ko-KR" altLang="en-US" b="1" spc="-89" dirty="0">
                <a:latin typeface="+mn-ea"/>
                <a:cs typeface="WVQMME+ìì� Bold"/>
              </a:rPr>
              <a:t>년 </a:t>
            </a:r>
            <a:r>
              <a:rPr lang="ko-KR" altLang="en-US" b="1" spc="-89" dirty="0" smtClean="0">
                <a:latin typeface="+mn-ea"/>
                <a:cs typeface="WVQMME+ìì� Bold"/>
              </a:rPr>
              <a:t>하반기 계획 </a:t>
            </a:r>
            <a:r>
              <a:rPr lang="ko-KR" altLang="en-US" b="1" spc="-89" dirty="0">
                <a:latin typeface="+mn-ea"/>
                <a:cs typeface="WVQMME+ìì� Bold"/>
              </a:rPr>
              <a:t>지표 </a:t>
            </a:r>
            <a:r>
              <a:rPr lang="en-US" altLang="ko-KR" b="1" spc="-89" dirty="0">
                <a:latin typeface="+mn-ea"/>
                <a:cs typeface="WVQMME+ìì� Bold"/>
              </a:rPr>
              <a:t>Trend</a:t>
            </a:r>
            <a:endParaRPr sz="1600" b="1" spc="-95" dirty="0">
              <a:latin typeface="+mn-ea"/>
              <a:cs typeface="VCIGAK+ìì� Bold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179512" y="1238715"/>
            <a:ext cx="8749242" cy="5142613"/>
            <a:chOff x="0" y="0"/>
            <a:chExt cx="9330267" cy="5729287"/>
          </a:xfrm>
        </p:grpSpPr>
        <p:grpSp>
          <p:nvGrpSpPr>
            <p:cNvPr id="203" name="그룹 202">
              <a:extLst>
                <a:ext uri="{FF2B5EF4-FFF2-40B4-BE49-F238E27FC236}">
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3F000000}"/>
                </a:ext>
              </a:extLst>
            </p:cNvPr>
            <p:cNvGrpSpPr/>
            <p:nvPr/>
          </p:nvGrpSpPr>
          <p:grpSpPr>
            <a:xfrm>
              <a:off x="0" y="0"/>
              <a:ext cx="4652434" cy="1776412"/>
              <a:chOff x="0" y="0"/>
              <a:chExt cx="4362450" cy="2014538"/>
            </a:xfrm>
          </p:grpSpPr>
          <p:graphicFrame>
            <p:nvGraphicFramePr>
              <p:cNvPr id="217" name="차트 216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2C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7742555"/>
                  </p:ext>
                </p:extLst>
              </p:nvPr>
            </p:nvGraphicFramePr>
            <p:xfrm>
              <a:off x="0" y="0"/>
              <a:ext cx="4362450" cy="201453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18" name="Freeform 27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26000000}"/>
                  </a:ext>
                </a:extLst>
              </p:cNvPr>
              <p:cNvSpPr>
                <a:spLocks/>
              </p:cNvSpPr>
              <p:nvPr/>
            </p:nvSpPr>
            <p:spPr bwMode="auto">
              <a:xfrm rot="11573995" flipH="1" flipV="1">
                <a:off x="3171826" y="840639"/>
                <a:ext cx="400050" cy="190500"/>
              </a:xfrm>
              <a:custGeom>
                <a:avLst/>
                <a:gdLst>
                  <a:gd name="T0" fmla="*/ 0 w 2662"/>
                  <a:gd name="T1" fmla="*/ 0 h 1339"/>
                  <a:gd name="T2" fmla="*/ 0 w 2662"/>
                  <a:gd name="T3" fmla="*/ 0 h 1339"/>
                  <a:gd name="T4" fmla="*/ 0 w 2662"/>
                  <a:gd name="T5" fmla="*/ 0 h 1339"/>
                  <a:gd name="T6" fmla="*/ 0 w 2662"/>
                  <a:gd name="T7" fmla="*/ 0 h 1339"/>
                  <a:gd name="T8" fmla="*/ 0 w 2662"/>
                  <a:gd name="T9" fmla="*/ 0 h 1339"/>
                  <a:gd name="T10" fmla="*/ 0 w 2662"/>
                  <a:gd name="T11" fmla="*/ 0 h 1339"/>
                  <a:gd name="T12" fmla="*/ 0 w 2662"/>
                  <a:gd name="T13" fmla="*/ 0 h 1339"/>
                  <a:gd name="T14" fmla="*/ 0 w 2662"/>
                  <a:gd name="T15" fmla="*/ 0 h 1339"/>
                  <a:gd name="T16" fmla="*/ 0 w 2662"/>
                  <a:gd name="T17" fmla="*/ 0 h 1339"/>
                  <a:gd name="T18" fmla="*/ 0 w 2662"/>
                  <a:gd name="T19" fmla="*/ 0 h 1339"/>
                  <a:gd name="T20" fmla="*/ 0 w 2662"/>
                  <a:gd name="T21" fmla="*/ 0 h 1339"/>
                  <a:gd name="T22" fmla="*/ 0 w 2662"/>
                  <a:gd name="T23" fmla="*/ 0 h 1339"/>
                  <a:gd name="T24" fmla="*/ 0 w 2662"/>
                  <a:gd name="T25" fmla="*/ 0 h 1339"/>
                  <a:gd name="T26" fmla="*/ 0 w 2662"/>
                  <a:gd name="T27" fmla="*/ 0 h 1339"/>
                  <a:gd name="T28" fmla="*/ 0 w 2662"/>
                  <a:gd name="T29" fmla="*/ 0 h 1339"/>
                  <a:gd name="T30" fmla="*/ 0 w 2662"/>
                  <a:gd name="T31" fmla="*/ 0 h 1339"/>
                  <a:gd name="T32" fmla="*/ 0 w 2662"/>
                  <a:gd name="T33" fmla="*/ 0 h 1339"/>
                  <a:gd name="T34" fmla="*/ 0 w 2662"/>
                  <a:gd name="T35" fmla="*/ 0 h 1339"/>
                  <a:gd name="T36" fmla="*/ 0 w 2662"/>
                  <a:gd name="T37" fmla="*/ 0 h 1339"/>
                  <a:gd name="T38" fmla="*/ 0 w 2662"/>
                  <a:gd name="T39" fmla="*/ 0 h 1339"/>
                  <a:gd name="T40" fmla="*/ 0 w 2662"/>
                  <a:gd name="T41" fmla="*/ 0 h 1339"/>
                  <a:gd name="T42" fmla="*/ 0 w 2662"/>
                  <a:gd name="T43" fmla="*/ 0 h 1339"/>
                  <a:gd name="T44" fmla="*/ 0 w 2662"/>
                  <a:gd name="T45" fmla="*/ 0 h 1339"/>
                  <a:gd name="T46" fmla="*/ 0 w 2662"/>
                  <a:gd name="T47" fmla="*/ 0 h 1339"/>
                  <a:gd name="T48" fmla="*/ 0 w 2662"/>
                  <a:gd name="T49" fmla="*/ 0 h 1339"/>
                  <a:gd name="T50" fmla="*/ 0 w 2662"/>
                  <a:gd name="T51" fmla="*/ 0 h 1339"/>
                  <a:gd name="T52" fmla="*/ 0 w 2662"/>
                  <a:gd name="T53" fmla="*/ 0 h 1339"/>
                  <a:gd name="T54" fmla="*/ 0 w 2662"/>
                  <a:gd name="T55" fmla="*/ 0 h 1339"/>
                  <a:gd name="T56" fmla="*/ 0 w 2662"/>
                  <a:gd name="T57" fmla="*/ 0 h 1339"/>
                  <a:gd name="T58" fmla="*/ 0 w 2662"/>
                  <a:gd name="T59" fmla="*/ 0 h 1339"/>
                  <a:gd name="T60" fmla="*/ 0 w 2662"/>
                  <a:gd name="T61" fmla="*/ 0 h 1339"/>
                  <a:gd name="T62" fmla="*/ 0 w 2662"/>
                  <a:gd name="T63" fmla="*/ 0 h 1339"/>
                  <a:gd name="T64" fmla="*/ 0 w 2662"/>
                  <a:gd name="T65" fmla="*/ 0 h 1339"/>
                  <a:gd name="T66" fmla="*/ 0 w 2662"/>
                  <a:gd name="T67" fmla="*/ 0 h 1339"/>
                  <a:gd name="T68" fmla="*/ 0 w 2662"/>
                  <a:gd name="T69" fmla="*/ 0 h 1339"/>
                  <a:gd name="T70" fmla="*/ 0 w 2662"/>
                  <a:gd name="T71" fmla="*/ 0 h 1339"/>
                  <a:gd name="T72" fmla="*/ 0 w 2662"/>
                  <a:gd name="T73" fmla="*/ 0 h 1339"/>
                  <a:gd name="T74" fmla="*/ 0 w 2662"/>
                  <a:gd name="T75" fmla="*/ 0 h 1339"/>
                  <a:gd name="T76" fmla="*/ 0 w 2662"/>
                  <a:gd name="T77" fmla="*/ 0 h 1339"/>
                  <a:gd name="T78" fmla="*/ 0 w 2662"/>
                  <a:gd name="T79" fmla="*/ 0 h 1339"/>
                  <a:gd name="T80" fmla="*/ 0 w 2662"/>
                  <a:gd name="T81" fmla="*/ 0 h 1339"/>
                  <a:gd name="T82" fmla="*/ 0 w 2662"/>
                  <a:gd name="T83" fmla="*/ 0 h 1339"/>
                  <a:gd name="T84" fmla="*/ 0 w 2662"/>
                  <a:gd name="T85" fmla="*/ 0 h 1339"/>
                  <a:gd name="T86" fmla="*/ 0 w 2662"/>
                  <a:gd name="T87" fmla="*/ 0 h 1339"/>
                  <a:gd name="T88" fmla="*/ 0 w 2662"/>
                  <a:gd name="T89" fmla="*/ 0 h 1339"/>
                  <a:gd name="T90" fmla="*/ 0 w 2662"/>
                  <a:gd name="T91" fmla="*/ 0 h 1339"/>
                  <a:gd name="T92" fmla="*/ 0 w 2662"/>
                  <a:gd name="T93" fmla="*/ 0 h 1339"/>
                  <a:gd name="T94" fmla="*/ 0 w 2662"/>
                  <a:gd name="T95" fmla="*/ 0 h 1339"/>
                  <a:gd name="T96" fmla="*/ 0 w 2662"/>
                  <a:gd name="T97" fmla="*/ 0 h 1339"/>
                  <a:gd name="T98" fmla="*/ 0 w 2662"/>
                  <a:gd name="T99" fmla="*/ 0 h 133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62"/>
                  <a:gd name="T151" fmla="*/ 0 h 1339"/>
                  <a:gd name="T152" fmla="*/ 2662 w 2662"/>
                  <a:gd name="T153" fmla="*/ 1339 h 133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62" h="1339">
                    <a:moveTo>
                      <a:pt x="0" y="1339"/>
                    </a:moveTo>
                    <a:lnTo>
                      <a:pt x="1" y="1337"/>
                    </a:lnTo>
                    <a:lnTo>
                      <a:pt x="1" y="1332"/>
                    </a:lnTo>
                    <a:lnTo>
                      <a:pt x="5" y="1324"/>
                    </a:lnTo>
                    <a:lnTo>
                      <a:pt x="8" y="1314"/>
                    </a:lnTo>
                    <a:lnTo>
                      <a:pt x="14" y="1301"/>
                    </a:lnTo>
                    <a:lnTo>
                      <a:pt x="20" y="1286"/>
                    </a:lnTo>
                    <a:lnTo>
                      <a:pt x="27" y="1268"/>
                    </a:lnTo>
                    <a:lnTo>
                      <a:pt x="36" y="1249"/>
                    </a:lnTo>
                    <a:lnTo>
                      <a:pt x="46" y="1227"/>
                    </a:lnTo>
                    <a:lnTo>
                      <a:pt x="59" y="1204"/>
                    </a:lnTo>
                    <a:lnTo>
                      <a:pt x="73" y="1181"/>
                    </a:lnTo>
                    <a:lnTo>
                      <a:pt x="87" y="1155"/>
                    </a:lnTo>
                    <a:lnTo>
                      <a:pt x="105" y="1128"/>
                    </a:lnTo>
                    <a:lnTo>
                      <a:pt x="123" y="1101"/>
                    </a:lnTo>
                    <a:lnTo>
                      <a:pt x="143" y="1072"/>
                    </a:lnTo>
                    <a:lnTo>
                      <a:pt x="166" y="1043"/>
                    </a:lnTo>
                    <a:lnTo>
                      <a:pt x="190" y="1014"/>
                    </a:lnTo>
                    <a:lnTo>
                      <a:pt x="217" y="984"/>
                    </a:lnTo>
                    <a:lnTo>
                      <a:pt x="246" y="955"/>
                    </a:lnTo>
                    <a:lnTo>
                      <a:pt x="276" y="926"/>
                    </a:lnTo>
                    <a:lnTo>
                      <a:pt x="309" y="898"/>
                    </a:lnTo>
                    <a:lnTo>
                      <a:pt x="344" y="869"/>
                    </a:lnTo>
                    <a:lnTo>
                      <a:pt x="381" y="841"/>
                    </a:lnTo>
                    <a:lnTo>
                      <a:pt x="422" y="814"/>
                    </a:lnTo>
                    <a:lnTo>
                      <a:pt x="464" y="789"/>
                    </a:lnTo>
                    <a:lnTo>
                      <a:pt x="509" y="765"/>
                    </a:lnTo>
                    <a:lnTo>
                      <a:pt x="557" y="741"/>
                    </a:lnTo>
                    <a:lnTo>
                      <a:pt x="608" y="721"/>
                    </a:lnTo>
                    <a:lnTo>
                      <a:pt x="661" y="702"/>
                    </a:lnTo>
                    <a:lnTo>
                      <a:pt x="717" y="684"/>
                    </a:lnTo>
                    <a:lnTo>
                      <a:pt x="776" y="669"/>
                    </a:lnTo>
                    <a:lnTo>
                      <a:pt x="838" y="655"/>
                    </a:lnTo>
                    <a:lnTo>
                      <a:pt x="900" y="645"/>
                    </a:lnTo>
                    <a:lnTo>
                      <a:pt x="961" y="636"/>
                    </a:lnTo>
                    <a:lnTo>
                      <a:pt x="1021" y="630"/>
                    </a:lnTo>
                    <a:lnTo>
                      <a:pt x="1079" y="626"/>
                    </a:lnTo>
                    <a:lnTo>
                      <a:pt x="1135" y="624"/>
                    </a:lnTo>
                    <a:lnTo>
                      <a:pt x="1189" y="623"/>
                    </a:lnTo>
                    <a:lnTo>
                      <a:pt x="1242" y="622"/>
                    </a:lnTo>
                    <a:lnTo>
                      <a:pt x="1293" y="624"/>
                    </a:lnTo>
                    <a:lnTo>
                      <a:pt x="1343" y="629"/>
                    </a:lnTo>
                    <a:lnTo>
                      <a:pt x="1390" y="632"/>
                    </a:lnTo>
                    <a:lnTo>
                      <a:pt x="1435" y="638"/>
                    </a:lnTo>
                    <a:lnTo>
                      <a:pt x="1479" y="645"/>
                    </a:lnTo>
                    <a:lnTo>
                      <a:pt x="1521" y="653"/>
                    </a:lnTo>
                    <a:lnTo>
                      <a:pt x="1562" y="661"/>
                    </a:lnTo>
                    <a:lnTo>
                      <a:pt x="1599" y="669"/>
                    </a:lnTo>
                    <a:lnTo>
                      <a:pt x="1636" y="679"/>
                    </a:lnTo>
                    <a:lnTo>
                      <a:pt x="1670" y="689"/>
                    </a:lnTo>
                    <a:lnTo>
                      <a:pt x="1702" y="699"/>
                    </a:lnTo>
                    <a:lnTo>
                      <a:pt x="1732" y="709"/>
                    </a:lnTo>
                    <a:lnTo>
                      <a:pt x="1760" y="719"/>
                    </a:lnTo>
                    <a:lnTo>
                      <a:pt x="1786" y="730"/>
                    </a:lnTo>
                    <a:lnTo>
                      <a:pt x="1809" y="740"/>
                    </a:lnTo>
                    <a:lnTo>
                      <a:pt x="1831" y="750"/>
                    </a:lnTo>
                    <a:lnTo>
                      <a:pt x="1851" y="760"/>
                    </a:lnTo>
                    <a:lnTo>
                      <a:pt x="1869" y="768"/>
                    </a:lnTo>
                    <a:lnTo>
                      <a:pt x="1883" y="776"/>
                    </a:lnTo>
                    <a:lnTo>
                      <a:pt x="1896" y="784"/>
                    </a:lnTo>
                    <a:lnTo>
                      <a:pt x="1907" y="791"/>
                    </a:lnTo>
                    <a:lnTo>
                      <a:pt x="1914" y="796"/>
                    </a:lnTo>
                    <a:lnTo>
                      <a:pt x="1920" y="801"/>
                    </a:lnTo>
                    <a:lnTo>
                      <a:pt x="1923" y="804"/>
                    </a:lnTo>
                    <a:lnTo>
                      <a:pt x="1924" y="806"/>
                    </a:lnTo>
                    <a:lnTo>
                      <a:pt x="1882" y="960"/>
                    </a:lnTo>
                    <a:lnTo>
                      <a:pt x="2662" y="720"/>
                    </a:lnTo>
                    <a:lnTo>
                      <a:pt x="2182" y="0"/>
                    </a:lnTo>
                    <a:lnTo>
                      <a:pt x="2137" y="196"/>
                    </a:lnTo>
                    <a:lnTo>
                      <a:pt x="2131" y="195"/>
                    </a:lnTo>
                    <a:lnTo>
                      <a:pt x="2116" y="193"/>
                    </a:lnTo>
                    <a:lnTo>
                      <a:pt x="2091" y="189"/>
                    </a:lnTo>
                    <a:lnTo>
                      <a:pt x="2057" y="184"/>
                    </a:lnTo>
                    <a:lnTo>
                      <a:pt x="2016" y="180"/>
                    </a:lnTo>
                    <a:lnTo>
                      <a:pt x="1966" y="176"/>
                    </a:lnTo>
                    <a:lnTo>
                      <a:pt x="1909" y="172"/>
                    </a:lnTo>
                    <a:lnTo>
                      <a:pt x="1846" y="169"/>
                    </a:lnTo>
                    <a:lnTo>
                      <a:pt x="1777" y="168"/>
                    </a:lnTo>
                    <a:lnTo>
                      <a:pt x="1703" y="166"/>
                    </a:lnTo>
                    <a:lnTo>
                      <a:pt x="1624" y="169"/>
                    </a:lnTo>
                    <a:lnTo>
                      <a:pt x="1542" y="172"/>
                    </a:lnTo>
                    <a:lnTo>
                      <a:pt x="1456" y="180"/>
                    </a:lnTo>
                    <a:lnTo>
                      <a:pt x="1368" y="189"/>
                    </a:lnTo>
                    <a:lnTo>
                      <a:pt x="1277" y="202"/>
                    </a:lnTo>
                    <a:lnTo>
                      <a:pt x="1184" y="220"/>
                    </a:lnTo>
                    <a:lnTo>
                      <a:pt x="1092" y="241"/>
                    </a:lnTo>
                    <a:lnTo>
                      <a:pt x="997" y="268"/>
                    </a:lnTo>
                    <a:lnTo>
                      <a:pt x="904" y="299"/>
                    </a:lnTo>
                    <a:lnTo>
                      <a:pt x="812" y="335"/>
                    </a:lnTo>
                    <a:lnTo>
                      <a:pt x="721" y="377"/>
                    </a:lnTo>
                    <a:lnTo>
                      <a:pt x="631" y="426"/>
                    </a:lnTo>
                    <a:lnTo>
                      <a:pt x="546" y="482"/>
                    </a:lnTo>
                    <a:lnTo>
                      <a:pt x="464" y="544"/>
                    </a:lnTo>
                    <a:lnTo>
                      <a:pt x="386" y="614"/>
                    </a:lnTo>
                    <a:lnTo>
                      <a:pt x="311" y="691"/>
                    </a:lnTo>
                    <a:lnTo>
                      <a:pt x="242" y="776"/>
                    </a:lnTo>
                    <a:lnTo>
                      <a:pt x="180" y="871"/>
                    </a:lnTo>
                    <a:lnTo>
                      <a:pt x="124" y="973"/>
                    </a:lnTo>
                    <a:lnTo>
                      <a:pt x="74" y="1085"/>
                    </a:lnTo>
                    <a:lnTo>
                      <a:pt x="33" y="1206"/>
                    </a:lnTo>
                    <a:lnTo>
                      <a:pt x="0" y="133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FF66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>
                <a:prstShdw prst="shdw17" dist="17961" dir="2700000">
                  <a:srgbClr val="993D00"/>
                </a:prstShdw>
              </a:effec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4" name="그룹 203">
              <a:extLst>
                <a:ext uri="{FF2B5EF4-FFF2-40B4-BE49-F238E27FC236}">
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3E000000}"/>
                </a:ext>
              </a:extLst>
            </p:cNvPr>
            <p:cNvGrpSpPr/>
            <p:nvPr/>
          </p:nvGrpSpPr>
          <p:grpSpPr>
            <a:xfrm>
              <a:off x="4806950" y="1952095"/>
              <a:ext cx="4523317" cy="1875896"/>
              <a:chOff x="4806950" y="1952095"/>
              <a:chExt cx="4362450" cy="2014538"/>
            </a:xfrm>
          </p:grpSpPr>
          <p:graphicFrame>
            <p:nvGraphicFramePr>
              <p:cNvPr id="215" name="차트 214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2E0000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61861045"/>
                  </p:ext>
                </p:extLst>
              </p:nvPr>
            </p:nvGraphicFramePr>
            <p:xfrm>
              <a:off x="4806950" y="1952095"/>
              <a:ext cx="4362450" cy="201453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16" name="Freeform 27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26000000}"/>
                  </a:ext>
                </a:extLst>
              </p:cNvPr>
              <p:cNvSpPr>
                <a:spLocks/>
              </p:cNvSpPr>
              <p:nvPr/>
            </p:nvSpPr>
            <p:spPr bwMode="auto">
              <a:xfrm rot="11573995" flipH="1" flipV="1">
                <a:off x="8126339" y="2611921"/>
                <a:ext cx="400050" cy="190500"/>
              </a:xfrm>
              <a:custGeom>
                <a:avLst/>
                <a:gdLst>
                  <a:gd name="T0" fmla="*/ 0 w 2662"/>
                  <a:gd name="T1" fmla="*/ 0 h 1339"/>
                  <a:gd name="T2" fmla="*/ 0 w 2662"/>
                  <a:gd name="T3" fmla="*/ 0 h 1339"/>
                  <a:gd name="T4" fmla="*/ 0 w 2662"/>
                  <a:gd name="T5" fmla="*/ 0 h 1339"/>
                  <a:gd name="T6" fmla="*/ 0 w 2662"/>
                  <a:gd name="T7" fmla="*/ 0 h 1339"/>
                  <a:gd name="T8" fmla="*/ 0 w 2662"/>
                  <a:gd name="T9" fmla="*/ 0 h 1339"/>
                  <a:gd name="T10" fmla="*/ 0 w 2662"/>
                  <a:gd name="T11" fmla="*/ 0 h 1339"/>
                  <a:gd name="T12" fmla="*/ 0 w 2662"/>
                  <a:gd name="T13" fmla="*/ 0 h 1339"/>
                  <a:gd name="T14" fmla="*/ 0 w 2662"/>
                  <a:gd name="T15" fmla="*/ 0 h 1339"/>
                  <a:gd name="T16" fmla="*/ 0 w 2662"/>
                  <a:gd name="T17" fmla="*/ 0 h 1339"/>
                  <a:gd name="T18" fmla="*/ 0 w 2662"/>
                  <a:gd name="T19" fmla="*/ 0 h 1339"/>
                  <a:gd name="T20" fmla="*/ 0 w 2662"/>
                  <a:gd name="T21" fmla="*/ 0 h 1339"/>
                  <a:gd name="T22" fmla="*/ 0 w 2662"/>
                  <a:gd name="T23" fmla="*/ 0 h 1339"/>
                  <a:gd name="T24" fmla="*/ 0 w 2662"/>
                  <a:gd name="T25" fmla="*/ 0 h 1339"/>
                  <a:gd name="T26" fmla="*/ 0 w 2662"/>
                  <a:gd name="T27" fmla="*/ 0 h 1339"/>
                  <a:gd name="T28" fmla="*/ 0 w 2662"/>
                  <a:gd name="T29" fmla="*/ 0 h 1339"/>
                  <a:gd name="T30" fmla="*/ 0 w 2662"/>
                  <a:gd name="T31" fmla="*/ 0 h 1339"/>
                  <a:gd name="T32" fmla="*/ 0 w 2662"/>
                  <a:gd name="T33" fmla="*/ 0 h 1339"/>
                  <a:gd name="T34" fmla="*/ 0 w 2662"/>
                  <a:gd name="T35" fmla="*/ 0 h 1339"/>
                  <a:gd name="T36" fmla="*/ 0 w 2662"/>
                  <a:gd name="T37" fmla="*/ 0 h 1339"/>
                  <a:gd name="T38" fmla="*/ 0 w 2662"/>
                  <a:gd name="T39" fmla="*/ 0 h 1339"/>
                  <a:gd name="T40" fmla="*/ 0 w 2662"/>
                  <a:gd name="T41" fmla="*/ 0 h 1339"/>
                  <a:gd name="T42" fmla="*/ 0 w 2662"/>
                  <a:gd name="T43" fmla="*/ 0 h 1339"/>
                  <a:gd name="T44" fmla="*/ 0 w 2662"/>
                  <a:gd name="T45" fmla="*/ 0 h 1339"/>
                  <a:gd name="T46" fmla="*/ 0 w 2662"/>
                  <a:gd name="T47" fmla="*/ 0 h 1339"/>
                  <a:gd name="T48" fmla="*/ 0 w 2662"/>
                  <a:gd name="T49" fmla="*/ 0 h 1339"/>
                  <a:gd name="T50" fmla="*/ 0 w 2662"/>
                  <a:gd name="T51" fmla="*/ 0 h 1339"/>
                  <a:gd name="T52" fmla="*/ 0 w 2662"/>
                  <a:gd name="T53" fmla="*/ 0 h 1339"/>
                  <a:gd name="T54" fmla="*/ 0 w 2662"/>
                  <a:gd name="T55" fmla="*/ 0 h 1339"/>
                  <a:gd name="T56" fmla="*/ 0 w 2662"/>
                  <a:gd name="T57" fmla="*/ 0 h 1339"/>
                  <a:gd name="T58" fmla="*/ 0 w 2662"/>
                  <a:gd name="T59" fmla="*/ 0 h 1339"/>
                  <a:gd name="T60" fmla="*/ 0 w 2662"/>
                  <a:gd name="T61" fmla="*/ 0 h 1339"/>
                  <a:gd name="T62" fmla="*/ 0 w 2662"/>
                  <a:gd name="T63" fmla="*/ 0 h 1339"/>
                  <a:gd name="T64" fmla="*/ 0 w 2662"/>
                  <a:gd name="T65" fmla="*/ 0 h 1339"/>
                  <a:gd name="T66" fmla="*/ 0 w 2662"/>
                  <a:gd name="T67" fmla="*/ 0 h 1339"/>
                  <a:gd name="T68" fmla="*/ 0 w 2662"/>
                  <a:gd name="T69" fmla="*/ 0 h 1339"/>
                  <a:gd name="T70" fmla="*/ 0 w 2662"/>
                  <a:gd name="T71" fmla="*/ 0 h 1339"/>
                  <a:gd name="T72" fmla="*/ 0 w 2662"/>
                  <a:gd name="T73" fmla="*/ 0 h 1339"/>
                  <a:gd name="T74" fmla="*/ 0 w 2662"/>
                  <a:gd name="T75" fmla="*/ 0 h 1339"/>
                  <a:gd name="T76" fmla="*/ 0 w 2662"/>
                  <a:gd name="T77" fmla="*/ 0 h 1339"/>
                  <a:gd name="T78" fmla="*/ 0 w 2662"/>
                  <a:gd name="T79" fmla="*/ 0 h 1339"/>
                  <a:gd name="T80" fmla="*/ 0 w 2662"/>
                  <a:gd name="T81" fmla="*/ 0 h 1339"/>
                  <a:gd name="T82" fmla="*/ 0 w 2662"/>
                  <a:gd name="T83" fmla="*/ 0 h 1339"/>
                  <a:gd name="T84" fmla="*/ 0 w 2662"/>
                  <a:gd name="T85" fmla="*/ 0 h 1339"/>
                  <a:gd name="T86" fmla="*/ 0 w 2662"/>
                  <a:gd name="T87" fmla="*/ 0 h 1339"/>
                  <a:gd name="T88" fmla="*/ 0 w 2662"/>
                  <a:gd name="T89" fmla="*/ 0 h 1339"/>
                  <a:gd name="T90" fmla="*/ 0 w 2662"/>
                  <a:gd name="T91" fmla="*/ 0 h 1339"/>
                  <a:gd name="T92" fmla="*/ 0 w 2662"/>
                  <a:gd name="T93" fmla="*/ 0 h 1339"/>
                  <a:gd name="T94" fmla="*/ 0 w 2662"/>
                  <a:gd name="T95" fmla="*/ 0 h 1339"/>
                  <a:gd name="T96" fmla="*/ 0 w 2662"/>
                  <a:gd name="T97" fmla="*/ 0 h 1339"/>
                  <a:gd name="T98" fmla="*/ 0 w 2662"/>
                  <a:gd name="T99" fmla="*/ 0 h 133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62"/>
                  <a:gd name="T151" fmla="*/ 0 h 1339"/>
                  <a:gd name="T152" fmla="*/ 2662 w 2662"/>
                  <a:gd name="T153" fmla="*/ 1339 h 133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62" h="1339">
                    <a:moveTo>
                      <a:pt x="0" y="1339"/>
                    </a:moveTo>
                    <a:lnTo>
                      <a:pt x="1" y="1337"/>
                    </a:lnTo>
                    <a:lnTo>
                      <a:pt x="1" y="1332"/>
                    </a:lnTo>
                    <a:lnTo>
                      <a:pt x="5" y="1324"/>
                    </a:lnTo>
                    <a:lnTo>
                      <a:pt x="8" y="1314"/>
                    </a:lnTo>
                    <a:lnTo>
                      <a:pt x="14" y="1301"/>
                    </a:lnTo>
                    <a:lnTo>
                      <a:pt x="20" y="1286"/>
                    </a:lnTo>
                    <a:lnTo>
                      <a:pt x="27" y="1268"/>
                    </a:lnTo>
                    <a:lnTo>
                      <a:pt x="36" y="1249"/>
                    </a:lnTo>
                    <a:lnTo>
                      <a:pt x="46" y="1227"/>
                    </a:lnTo>
                    <a:lnTo>
                      <a:pt x="59" y="1204"/>
                    </a:lnTo>
                    <a:lnTo>
                      <a:pt x="73" y="1181"/>
                    </a:lnTo>
                    <a:lnTo>
                      <a:pt x="87" y="1155"/>
                    </a:lnTo>
                    <a:lnTo>
                      <a:pt x="105" y="1128"/>
                    </a:lnTo>
                    <a:lnTo>
                      <a:pt x="123" y="1101"/>
                    </a:lnTo>
                    <a:lnTo>
                      <a:pt x="143" y="1072"/>
                    </a:lnTo>
                    <a:lnTo>
                      <a:pt x="166" y="1043"/>
                    </a:lnTo>
                    <a:lnTo>
                      <a:pt x="190" y="1014"/>
                    </a:lnTo>
                    <a:lnTo>
                      <a:pt x="217" y="984"/>
                    </a:lnTo>
                    <a:lnTo>
                      <a:pt x="246" y="955"/>
                    </a:lnTo>
                    <a:lnTo>
                      <a:pt x="276" y="926"/>
                    </a:lnTo>
                    <a:lnTo>
                      <a:pt x="309" y="898"/>
                    </a:lnTo>
                    <a:lnTo>
                      <a:pt x="344" y="869"/>
                    </a:lnTo>
                    <a:lnTo>
                      <a:pt x="381" y="841"/>
                    </a:lnTo>
                    <a:lnTo>
                      <a:pt x="422" y="814"/>
                    </a:lnTo>
                    <a:lnTo>
                      <a:pt x="464" y="789"/>
                    </a:lnTo>
                    <a:lnTo>
                      <a:pt x="509" y="765"/>
                    </a:lnTo>
                    <a:lnTo>
                      <a:pt x="557" y="741"/>
                    </a:lnTo>
                    <a:lnTo>
                      <a:pt x="608" y="721"/>
                    </a:lnTo>
                    <a:lnTo>
                      <a:pt x="661" y="702"/>
                    </a:lnTo>
                    <a:lnTo>
                      <a:pt x="717" y="684"/>
                    </a:lnTo>
                    <a:lnTo>
                      <a:pt x="776" y="669"/>
                    </a:lnTo>
                    <a:lnTo>
                      <a:pt x="838" y="655"/>
                    </a:lnTo>
                    <a:lnTo>
                      <a:pt x="900" y="645"/>
                    </a:lnTo>
                    <a:lnTo>
                      <a:pt x="961" y="636"/>
                    </a:lnTo>
                    <a:lnTo>
                      <a:pt x="1021" y="630"/>
                    </a:lnTo>
                    <a:lnTo>
                      <a:pt x="1079" y="626"/>
                    </a:lnTo>
                    <a:lnTo>
                      <a:pt x="1135" y="624"/>
                    </a:lnTo>
                    <a:lnTo>
                      <a:pt x="1189" y="623"/>
                    </a:lnTo>
                    <a:lnTo>
                      <a:pt x="1242" y="622"/>
                    </a:lnTo>
                    <a:lnTo>
                      <a:pt x="1293" y="624"/>
                    </a:lnTo>
                    <a:lnTo>
                      <a:pt x="1343" y="629"/>
                    </a:lnTo>
                    <a:lnTo>
                      <a:pt x="1390" y="632"/>
                    </a:lnTo>
                    <a:lnTo>
                      <a:pt x="1435" y="638"/>
                    </a:lnTo>
                    <a:lnTo>
                      <a:pt x="1479" y="645"/>
                    </a:lnTo>
                    <a:lnTo>
                      <a:pt x="1521" y="653"/>
                    </a:lnTo>
                    <a:lnTo>
                      <a:pt x="1562" y="661"/>
                    </a:lnTo>
                    <a:lnTo>
                      <a:pt x="1599" y="669"/>
                    </a:lnTo>
                    <a:lnTo>
                      <a:pt x="1636" y="679"/>
                    </a:lnTo>
                    <a:lnTo>
                      <a:pt x="1670" y="689"/>
                    </a:lnTo>
                    <a:lnTo>
                      <a:pt x="1702" y="699"/>
                    </a:lnTo>
                    <a:lnTo>
                      <a:pt x="1732" y="709"/>
                    </a:lnTo>
                    <a:lnTo>
                      <a:pt x="1760" y="719"/>
                    </a:lnTo>
                    <a:lnTo>
                      <a:pt x="1786" y="730"/>
                    </a:lnTo>
                    <a:lnTo>
                      <a:pt x="1809" y="740"/>
                    </a:lnTo>
                    <a:lnTo>
                      <a:pt x="1831" y="750"/>
                    </a:lnTo>
                    <a:lnTo>
                      <a:pt x="1851" y="760"/>
                    </a:lnTo>
                    <a:lnTo>
                      <a:pt x="1869" y="768"/>
                    </a:lnTo>
                    <a:lnTo>
                      <a:pt x="1883" y="776"/>
                    </a:lnTo>
                    <a:lnTo>
                      <a:pt x="1896" y="784"/>
                    </a:lnTo>
                    <a:lnTo>
                      <a:pt x="1907" y="791"/>
                    </a:lnTo>
                    <a:lnTo>
                      <a:pt x="1914" y="796"/>
                    </a:lnTo>
                    <a:lnTo>
                      <a:pt x="1920" y="801"/>
                    </a:lnTo>
                    <a:lnTo>
                      <a:pt x="1923" y="804"/>
                    </a:lnTo>
                    <a:lnTo>
                      <a:pt x="1924" y="806"/>
                    </a:lnTo>
                    <a:lnTo>
                      <a:pt x="1882" y="960"/>
                    </a:lnTo>
                    <a:lnTo>
                      <a:pt x="2662" y="720"/>
                    </a:lnTo>
                    <a:lnTo>
                      <a:pt x="2182" y="0"/>
                    </a:lnTo>
                    <a:lnTo>
                      <a:pt x="2137" y="196"/>
                    </a:lnTo>
                    <a:lnTo>
                      <a:pt x="2131" y="195"/>
                    </a:lnTo>
                    <a:lnTo>
                      <a:pt x="2116" y="193"/>
                    </a:lnTo>
                    <a:lnTo>
                      <a:pt x="2091" y="189"/>
                    </a:lnTo>
                    <a:lnTo>
                      <a:pt x="2057" y="184"/>
                    </a:lnTo>
                    <a:lnTo>
                      <a:pt x="2016" y="180"/>
                    </a:lnTo>
                    <a:lnTo>
                      <a:pt x="1966" y="176"/>
                    </a:lnTo>
                    <a:lnTo>
                      <a:pt x="1909" y="172"/>
                    </a:lnTo>
                    <a:lnTo>
                      <a:pt x="1846" y="169"/>
                    </a:lnTo>
                    <a:lnTo>
                      <a:pt x="1777" y="168"/>
                    </a:lnTo>
                    <a:lnTo>
                      <a:pt x="1703" y="166"/>
                    </a:lnTo>
                    <a:lnTo>
                      <a:pt x="1624" y="169"/>
                    </a:lnTo>
                    <a:lnTo>
                      <a:pt x="1542" y="172"/>
                    </a:lnTo>
                    <a:lnTo>
                      <a:pt x="1456" y="180"/>
                    </a:lnTo>
                    <a:lnTo>
                      <a:pt x="1368" y="189"/>
                    </a:lnTo>
                    <a:lnTo>
                      <a:pt x="1277" y="202"/>
                    </a:lnTo>
                    <a:lnTo>
                      <a:pt x="1184" y="220"/>
                    </a:lnTo>
                    <a:lnTo>
                      <a:pt x="1092" y="241"/>
                    </a:lnTo>
                    <a:lnTo>
                      <a:pt x="997" y="268"/>
                    </a:lnTo>
                    <a:lnTo>
                      <a:pt x="904" y="299"/>
                    </a:lnTo>
                    <a:lnTo>
                      <a:pt x="812" y="335"/>
                    </a:lnTo>
                    <a:lnTo>
                      <a:pt x="721" y="377"/>
                    </a:lnTo>
                    <a:lnTo>
                      <a:pt x="631" y="426"/>
                    </a:lnTo>
                    <a:lnTo>
                      <a:pt x="546" y="482"/>
                    </a:lnTo>
                    <a:lnTo>
                      <a:pt x="464" y="544"/>
                    </a:lnTo>
                    <a:lnTo>
                      <a:pt x="386" y="614"/>
                    </a:lnTo>
                    <a:lnTo>
                      <a:pt x="311" y="691"/>
                    </a:lnTo>
                    <a:lnTo>
                      <a:pt x="242" y="776"/>
                    </a:lnTo>
                    <a:lnTo>
                      <a:pt x="180" y="871"/>
                    </a:lnTo>
                    <a:lnTo>
                      <a:pt x="124" y="973"/>
                    </a:lnTo>
                    <a:lnTo>
                      <a:pt x="74" y="1085"/>
                    </a:lnTo>
                    <a:lnTo>
                      <a:pt x="33" y="1206"/>
                    </a:lnTo>
                    <a:lnTo>
                      <a:pt x="0" y="133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FF66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>
                <a:prstShdw prst="shdw17" dist="17961" dir="2700000">
                  <a:srgbClr val="993D00"/>
                </a:prstShdw>
              </a:effec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5" name="그룹 204">
              <a:extLst>
                <a:ext uri="{FF2B5EF4-FFF2-40B4-BE49-F238E27FC236}">
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3D000000}"/>
                </a:ext>
              </a:extLst>
            </p:cNvPr>
            <p:cNvGrpSpPr/>
            <p:nvPr/>
          </p:nvGrpSpPr>
          <p:grpSpPr>
            <a:xfrm>
              <a:off x="0" y="1919287"/>
              <a:ext cx="4652434" cy="1895475"/>
              <a:chOff x="0" y="1919287"/>
              <a:chExt cx="4362450" cy="1876425"/>
            </a:xfrm>
          </p:grpSpPr>
          <p:graphicFrame>
            <p:nvGraphicFramePr>
              <p:cNvPr id="213" name="차트 212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2F0000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16793606"/>
                  </p:ext>
                </p:extLst>
              </p:nvPr>
            </p:nvGraphicFramePr>
            <p:xfrm>
              <a:off x="0" y="1919287"/>
              <a:ext cx="4362450" cy="187642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214" name="Freeform 27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26000000}"/>
                  </a:ext>
                </a:extLst>
              </p:cNvPr>
              <p:cNvSpPr>
                <a:spLocks/>
              </p:cNvSpPr>
              <p:nvPr/>
            </p:nvSpPr>
            <p:spPr bwMode="auto">
              <a:xfrm rot="11573995" flipH="1" flipV="1">
                <a:off x="3219470" y="2414587"/>
                <a:ext cx="400050" cy="190500"/>
              </a:xfrm>
              <a:custGeom>
                <a:avLst/>
                <a:gdLst>
                  <a:gd name="T0" fmla="*/ 0 w 2662"/>
                  <a:gd name="T1" fmla="*/ 0 h 1339"/>
                  <a:gd name="T2" fmla="*/ 0 w 2662"/>
                  <a:gd name="T3" fmla="*/ 0 h 1339"/>
                  <a:gd name="T4" fmla="*/ 0 w 2662"/>
                  <a:gd name="T5" fmla="*/ 0 h 1339"/>
                  <a:gd name="T6" fmla="*/ 0 w 2662"/>
                  <a:gd name="T7" fmla="*/ 0 h 1339"/>
                  <a:gd name="T8" fmla="*/ 0 w 2662"/>
                  <a:gd name="T9" fmla="*/ 0 h 1339"/>
                  <a:gd name="T10" fmla="*/ 0 w 2662"/>
                  <a:gd name="T11" fmla="*/ 0 h 1339"/>
                  <a:gd name="T12" fmla="*/ 0 w 2662"/>
                  <a:gd name="T13" fmla="*/ 0 h 1339"/>
                  <a:gd name="T14" fmla="*/ 0 w 2662"/>
                  <a:gd name="T15" fmla="*/ 0 h 1339"/>
                  <a:gd name="T16" fmla="*/ 0 w 2662"/>
                  <a:gd name="T17" fmla="*/ 0 h 1339"/>
                  <a:gd name="T18" fmla="*/ 0 w 2662"/>
                  <a:gd name="T19" fmla="*/ 0 h 1339"/>
                  <a:gd name="T20" fmla="*/ 0 w 2662"/>
                  <a:gd name="T21" fmla="*/ 0 h 1339"/>
                  <a:gd name="T22" fmla="*/ 0 w 2662"/>
                  <a:gd name="T23" fmla="*/ 0 h 1339"/>
                  <a:gd name="T24" fmla="*/ 0 w 2662"/>
                  <a:gd name="T25" fmla="*/ 0 h 1339"/>
                  <a:gd name="T26" fmla="*/ 0 w 2662"/>
                  <a:gd name="T27" fmla="*/ 0 h 1339"/>
                  <a:gd name="T28" fmla="*/ 0 w 2662"/>
                  <a:gd name="T29" fmla="*/ 0 h 1339"/>
                  <a:gd name="T30" fmla="*/ 0 w 2662"/>
                  <a:gd name="T31" fmla="*/ 0 h 1339"/>
                  <a:gd name="T32" fmla="*/ 0 w 2662"/>
                  <a:gd name="T33" fmla="*/ 0 h 1339"/>
                  <a:gd name="T34" fmla="*/ 0 w 2662"/>
                  <a:gd name="T35" fmla="*/ 0 h 1339"/>
                  <a:gd name="T36" fmla="*/ 0 w 2662"/>
                  <a:gd name="T37" fmla="*/ 0 h 1339"/>
                  <a:gd name="T38" fmla="*/ 0 w 2662"/>
                  <a:gd name="T39" fmla="*/ 0 h 1339"/>
                  <a:gd name="T40" fmla="*/ 0 w 2662"/>
                  <a:gd name="T41" fmla="*/ 0 h 1339"/>
                  <a:gd name="T42" fmla="*/ 0 w 2662"/>
                  <a:gd name="T43" fmla="*/ 0 h 1339"/>
                  <a:gd name="T44" fmla="*/ 0 w 2662"/>
                  <a:gd name="T45" fmla="*/ 0 h 1339"/>
                  <a:gd name="T46" fmla="*/ 0 w 2662"/>
                  <a:gd name="T47" fmla="*/ 0 h 1339"/>
                  <a:gd name="T48" fmla="*/ 0 w 2662"/>
                  <a:gd name="T49" fmla="*/ 0 h 1339"/>
                  <a:gd name="T50" fmla="*/ 0 w 2662"/>
                  <a:gd name="T51" fmla="*/ 0 h 1339"/>
                  <a:gd name="T52" fmla="*/ 0 w 2662"/>
                  <a:gd name="T53" fmla="*/ 0 h 1339"/>
                  <a:gd name="T54" fmla="*/ 0 w 2662"/>
                  <a:gd name="T55" fmla="*/ 0 h 1339"/>
                  <a:gd name="T56" fmla="*/ 0 w 2662"/>
                  <a:gd name="T57" fmla="*/ 0 h 1339"/>
                  <a:gd name="T58" fmla="*/ 0 w 2662"/>
                  <a:gd name="T59" fmla="*/ 0 h 1339"/>
                  <a:gd name="T60" fmla="*/ 0 w 2662"/>
                  <a:gd name="T61" fmla="*/ 0 h 1339"/>
                  <a:gd name="T62" fmla="*/ 0 w 2662"/>
                  <a:gd name="T63" fmla="*/ 0 h 1339"/>
                  <a:gd name="T64" fmla="*/ 0 w 2662"/>
                  <a:gd name="T65" fmla="*/ 0 h 1339"/>
                  <a:gd name="T66" fmla="*/ 0 w 2662"/>
                  <a:gd name="T67" fmla="*/ 0 h 1339"/>
                  <a:gd name="T68" fmla="*/ 0 w 2662"/>
                  <a:gd name="T69" fmla="*/ 0 h 1339"/>
                  <a:gd name="T70" fmla="*/ 0 w 2662"/>
                  <a:gd name="T71" fmla="*/ 0 h 1339"/>
                  <a:gd name="T72" fmla="*/ 0 w 2662"/>
                  <a:gd name="T73" fmla="*/ 0 h 1339"/>
                  <a:gd name="T74" fmla="*/ 0 w 2662"/>
                  <a:gd name="T75" fmla="*/ 0 h 1339"/>
                  <a:gd name="T76" fmla="*/ 0 w 2662"/>
                  <a:gd name="T77" fmla="*/ 0 h 1339"/>
                  <a:gd name="T78" fmla="*/ 0 w 2662"/>
                  <a:gd name="T79" fmla="*/ 0 h 1339"/>
                  <a:gd name="T80" fmla="*/ 0 w 2662"/>
                  <a:gd name="T81" fmla="*/ 0 h 1339"/>
                  <a:gd name="T82" fmla="*/ 0 w 2662"/>
                  <a:gd name="T83" fmla="*/ 0 h 1339"/>
                  <a:gd name="T84" fmla="*/ 0 w 2662"/>
                  <a:gd name="T85" fmla="*/ 0 h 1339"/>
                  <a:gd name="T86" fmla="*/ 0 w 2662"/>
                  <a:gd name="T87" fmla="*/ 0 h 1339"/>
                  <a:gd name="T88" fmla="*/ 0 w 2662"/>
                  <a:gd name="T89" fmla="*/ 0 h 1339"/>
                  <a:gd name="T90" fmla="*/ 0 w 2662"/>
                  <a:gd name="T91" fmla="*/ 0 h 1339"/>
                  <a:gd name="T92" fmla="*/ 0 w 2662"/>
                  <a:gd name="T93" fmla="*/ 0 h 1339"/>
                  <a:gd name="T94" fmla="*/ 0 w 2662"/>
                  <a:gd name="T95" fmla="*/ 0 h 1339"/>
                  <a:gd name="T96" fmla="*/ 0 w 2662"/>
                  <a:gd name="T97" fmla="*/ 0 h 1339"/>
                  <a:gd name="T98" fmla="*/ 0 w 2662"/>
                  <a:gd name="T99" fmla="*/ 0 h 133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62"/>
                  <a:gd name="T151" fmla="*/ 0 h 1339"/>
                  <a:gd name="T152" fmla="*/ 2662 w 2662"/>
                  <a:gd name="T153" fmla="*/ 1339 h 133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62" h="1339">
                    <a:moveTo>
                      <a:pt x="0" y="1339"/>
                    </a:moveTo>
                    <a:lnTo>
                      <a:pt x="1" y="1337"/>
                    </a:lnTo>
                    <a:lnTo>
                      <a:pt x="1" y="1332"/>
                    </a:lnTo>
                    <a:lnTo>
                      <a:pt x="5" y="1324"/>
                    </a:lnTo>
                    <a:lnTo>
                      <a:pt x="8" y="1314"/>
                    </a:lnTo>
                    <a:lnTo>
                      <a:pt x="14" y="1301"/>
                    </a:lnTo>
                    <a:lnTo>
                      <a:pt x="20" y="1286"/>
                    </a:lnTo>
                    <a:lnTo>
                      <a:pt x="27" y="1268"/>
                    </a:lnTo>
                    <a:lnTo>
                      <a:pt x="36" y="1249"/>
                    </a:lnTo>
                    <a:lnTo>
                      <a:pt x="46" y="1227"/>
                    </a:lnTo>
                    <a:lnTo>
                      <a:pt x="59" y="1204"/>
                    </a:lnTo>
                    <a:lnTo>
                      <a:pt x="73" y="1181"/>
                    </a:lnTo>
                    <a:lnTo>
                      <a:pt x="87" y="1155"/>
                    </a:lnTo>
                    <a:lnTo>
                      <a:pt x="105" y="1128"/>
                    </a:lnTo>
                    <a:lnTo>
                      <a:pt x="123" y="1101"/>
                    </a:lnTo>
                    <a:lnTo>
                      <a:pt x="143" y="1072"/>
                    </a:lnTo>
                    <a:lnTo>
                      <a:pt x="166" y="1043"/>
                    </a:lnTo>
                    <a:lnTo>
                      <a:pt x="190" y="1014"/>
                    </a:lnTo>
                    <a:lnTo>
                      <a:pt x="217" y="984"/>
                    </a:lnTo>
                    <a:lnTo>
                      <a:pt x="246" y="955"/>
                    </a:lnTo>
                    <a:lnTo>
                      <a:pt x="276" y="926"/>
                    </a:lnTo>
                    <a:lnTo>
                      <a:pt x="309" y="898"/>
                    </a:lnTo>
                    <a:lnTo>
                      <a:pt x="344" y="869"/>
                    </a:lnTo>
                    <a:lnTo>
                      <a:pt x="381" y="841"/>
                    </a:lnTo>
                    <a:lnTo>
                      <a:pt x="422" y="814"/>
                    </a:lnTo>
                    <a:lnTo>
                      <a:pt x="464" y="789"/>
                    </a:lnTo>
                    <a:lnTo>
                      <a:pt x="509" y="765"/>
                    </a:lnTo>
                    <a:lnTo>
                      <a:pt x="557" y="741"/>
                    </a:lnTo>
                    <a:lnTo>
                      <a:pt x="608" y="721"/>
                    </a:lnTo>
                    <a:lnTo>
                      <a:pt x="661" y="702"/>
                    </a:lnTo>
                    <a:lnTo>
                      <a:pt x="717" y="684"/>
                    </a:lnTo>
                    <a:lnTo>
                      <a:pt x="776" y="669"/>
                    </a:lnTo>
                    <a:lnTo>
                      <a:pt x="838" y="655"/>
                    </a:lnTo>
                    <a:lnTo>
                      <a:pt x="900" y="645"/>
                    </a:lnTo>
                    <a:lnTo>
                      <a:pt x="961" y="636"/>
                    </a:lnTo>
                    <a:lnTo>
                      <a:pt x="1021" y="630"/>
                    </a:lnTo>
                    <a:lnTo>
                      <a:pt x="1079" y="626"/>
                    </a:lnTo>
                    <a:lnTo>
                      <a:pt x="1135" y="624"/>
                    </a:lnTo>
                    <a:lnTo>
                      <a:pt x="1189" y="623"/>
                    </a:lnTo>
                    <a:lnTo>
                      <a:pt x="1242" y="622"/>
                    </a:lnTo>
                    <a:lnTo>
                      <a:pt x="1293" y="624"/>
                    </a:lnTo>
                    <a:lnTo>
                      <a:pt x="1343" y="629"/>
                    </a:lnTo>
                    <a:lnTo>
                      <a:pt x="1390" y="632"/>
                    </a:lnTo>
                    <a:lnTo>
                      <a:pt x="1435" y="638"/>
                    </a:lnTo>
                    <a:lnTo>
                      <a:pt x="1479" y="645"/>
                    </a:lnTo>
                    <a:lnTo>
                      <a:pt x="1521" y="653"/>
                    </a:lnTo>
                    <a:lnTo>
                      <a:pt x="1562" y="661"/>
                    </a:lnTo>
                    <a:lnTo>
                      <a:pt x="1599" y="669"/>
                    </a:lnTo>
                    <a:lnTo>
                      <a:pt x="1636" y="679"/>
                    </a:lnTo>
                    <a:lnTo>
                      <a:pt x="1670" y="689"/>
                    </a:lnTo>
                    <a:lnTo>
                      <a:pt x="1702" y="699"/>
                    </a:lnTo>
                    <a:lnTo>
                      <a:pt x="1732" y="709"/>
                    </a:lnTo>
                    <a:lnTo>
                      <a:pt x="1760" y="719"/>
                    </a:lnTo>
                    <a:lnTo>
                      <a:pt x="1786" y="730"/>
                    </a:lnTo>
                    <a:lnTo>
                      <a:pt x="1809" y="740"/>
                    </a:lnTo>
                    <a:lnTo>
                      <a:pt x="1831" y="750"/>
                    </a:lnTo>
                    <a:lnTo>
                      <a:pt x="1851" y="760"/>
                    </a:lnTo>
                    <a:lnTo>
                      <a:pt x="1869" y="768"/>
                    </a:lnTo>
                    <a:lnTo>
                      <a:pt x="1883" y="776"/>
                    </a:lnTo>
                    <a:lnTo>
                      <a:pt x="1896" y="784"/>
                    </a:lnTo>
                    <a:lnTo>
                      <a:pt x="1907" y="791"/>
                    </a:lnTo>
                    <a:lnTo>
                      <a:pt x="1914" y="796"/>
                    </a:lnTo>
                    <a:lnTo>
                      <a:pt x="1920" y="801"/>
                    </a:lnTo>
                    <a:lnTo>
                      <a:pt x="1923" y="804"/>
                    </a:lnTo>
                    <a:lnTo>
                      <a:pt x="1924" y="806"/>
                    </a:lnTo>
                    <a:lnTo>
                      <a:pt x="1882" y="960"/>
                    </a:lnTo>
                    <a:lnTo>
                      <a:pt x="2662" y="720"/>
                    </a:lnTo>
                    <a:lnTo>
                      <a:pt x="2182" y="0"/>
                    </a:lnTo>
                    <a:lnTo>
                      <a:pt x="2137" y="196"/>
                    </a:lnTo>
                    <a:lnTo>
                      <a:pt x="2131" y="195"/>
                    </a:lnTo>
                    <a:lnTo>
                      <a:pt x="2116" y="193"/>
                    </a:lnTo>
                    <a:lnTo>
                      <a:pt x="2091" y="189"/>
                    </a:lnTo>
                    <a:lnTo>
                      <a:pt x="2057" y="184"/>
                    </a:lnTo>
                    <a:lnTo>
                      <a:pt x="2016" y="180"/>
                    </a:lnTo>
                    <a:lnTo>
                      <a:pt x="1966" y="176"/>
                    </a:lnTo>
                    <a:lnTo>
                      <a:pt x="1909" y="172"/>
                    </a:lnTo>
                    <a:lnTo>
                      <a:pt x="1846" y="169"/>
                    </a:lnTo>
                    <a:lnTo>
                      <a:pt x="1777" y="168"/>
                    </a:lnTo>
                    <a:lnTo>
                      <a:pt x="1703" y="166"/>
                    </a:lnTo>
                    <a:lnTo>
                      <a:pt x="1624" y="169"/>
                    </a:lnTo>
                    <a:lnTo>
                      <a:pt x="1542" y="172"/>
                    </a:lnTo>
                    <a:lnTo>
                      <a:pt x="1456" y="180"/>
                    </a:lnTo>
                    <a:lnTo>
                      <a:pt x="1368" y="189"/>
                    </a:lnTo>
                    <a:lnTo>
                      <a:pt x="1277" y="202"/>
                    </a:lnTo>
                    <a:lnTo>
                      <a:pt x="1184" y="220"/>
                    </a:lnTo>
                    <a:lnTo>
                      <a:pt x="1092" y="241"/>
                    </a:lnTo>
                    <a:lnTo>
                      <a:pt x="997" y="268"/>
                    </a:lnTo>
                    <a:lnTo>
                      <a:pt x="904" y="299"/>
                    </a:lnTo>
                    <a:lnTo>
                      <a:pt x="812" y="335"/>
                    </a:lnTo>
                    <a:lnTo>
                      <a:pt x="721" y="377"/>
                    </a:lnTo>
                    <a:lnTo>
                      <a:pt x="631" y="426"/>
                    </a:lnTo>
                    <a:lnTo>
                      <a:pt x="546" y="482"/>
                    </a:lnTo>
                    <a:lnTo>
                      <a:pt x="464" y="544"/>
                    </a:lnTo>
                    <a:lnTo>
                      <a:pt x="386" y="614"/>
                    </a:lnTo>
                    <a:lnTo>
                      <a:pt x="311" y="691"/>
                    </a:lnTo>
                    <a:lnTo>
                      <a:pt x="242" y="776"/>
                    </a:lnTo>
                    <a:lnTo>
                      <a:pt x="180" y="871"/>
                    </a:lnTo>
                    <a:lnTo>
                      <a:pt x="124" y="973"/>
                    </a:lnTo>
                    <a:lnTo>
                      <a:pt x="74" y="1085"/>
                    </a:lnTo>
                    <a:lnTo>
                      <a:pt x="33" y="1206"/>
                    </a:lnTo>
                    <a:lnTo>
                      <a:pt x="0" y="133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FF66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>
                <a:prstShdw prst="shdw17" dist="17961" dir="2700000">
                  <a:srgbClr val="993D00"/>
                </a:prstShdw>
              </a:effec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6" name="그룹 205">
              <a:extLst>
                <a:ext uri="{FF2B5EF4-FFF2-40B4-BE49-F238E27FC236}">
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3C000000}"/>
                </a:ext>
              </a:extLst>
            </p:cNvPr>
            <p:cNvGrpSpPr/>
            <p:nvPr/>
          </p:nvGrpSpPr>
          <p:grpSpPr>
            <a:xfrm>
              <a:off x="4784726" y="2644"/>
              <a:ext cx="4523317" cy="1793347"/>
              <a:chOff x="4784726" y="2644"/>
              <a:chExt cx="4362450" cy="2014538"/>
            </a:xfrm>
          </p:grpSpPr>
          <p:graphicFrame>
            <p:nvGraphicFramePr>
              <p:cNvPr id="211" name="차트 210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300000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878195871"/>
                  </p:ext>
                </p:extLst>
              </p:nvPr>
            </p:nvGraphicFramePr>
            <p:xfrm>
              <a:off x="4784726" y="2644"/>
              <a:ext cx="4362450" cy="2014538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212" name="Freeform 27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26000000}"/>
                  </a:ext>
                </a:extLst>
              </p:cNvPr>
              <p:cNvSpPr>
                <a:spLocks/>
              </p:cNvSpPr>
              <p:nvPr/>
            </p:nvSpPr>
            <p:spPr bwMode="auto">
              <a:xfrm rot="11441183" flipH="1" flipV="1">
                <a:off x="7979615" y="711580"/>
                <a:ext cx="400050" cy="190499"/>
              </a:xfrm>
              <a:custGeom>
                <a:avLst/>
                <a:gdLst>
                  <a:gd name="T0" fmla="*/ 0 w 2662"/>
                  <a:gd name="T1" fmla="*/ 0 h 1339"/>
                  <a:gd name="T2" fmla="*/ 0 w 2662"/>
                  <a:gd name="T3" fmla="*/ 0 h 1339"/>
                  <a:gd name="T4" fmla="*/ 0 w 2662"/>
                  <a:gd name="T5" fmla="*/ 0 h 1339"/>
                  <a:gd name="T6" fmla="*/ 0 w 2662"/>
                  <a:gd name="T7" fmla="*/ 0 h 1339"/>
                  <a:gd name="T8" fmla="*/ 0 w 2662"/>
                  <a:gd name="T9" fmla="*/ 0 h 1339"/>
                  <a:gd name="T10" fmla="*/ 0 w 2662"/>
                  <a:gd name="T11" fmla="*/ 0 h 1339"/>
                  <a:gd name="T12" fmla="*/ 0 w 2662"/>
                  <a:gd name="T13" fmla="*/ 0 h 1339"/>
                  <a:gd name="T14" fmla="*/ 0 w 2662"/>
                  <a:gd name="T15" fmla="*/ 0 h 1339"/>
                  <a:gd name="T16" fmla="*/ 0 w 2662"/>
                  <a:gd name="T17" fmla="*/ 0 h 1339"/>
                  <a:gd name="T18" fmla="*/ 0 w 2662"/>
                  <a:gd name="T19" fmla="*/ 0 h 1339"/>
                  <a:gd name="T20" fmla="*/ 0 w 2662"/>
                  <a:gd name="T21" fmla="*/ 0 h 1339"/>
                  <a:gd name="T22" fmla="*/ 0 w 2662"/>
                  <a:gd name="T23" fmla="*/ 0 h 1339"/>
                  <a:gd name="T24" fmla="*/ 0 w 2662"/>
                  <a:gd name="T25" fmla="*/ 0 h 1339"/>
                  <a:gd name="T26" fmla="*/ 0 w 2662"/>
                  <a:gd name="T27" fmla="*/ 0 h 1339"/>
                  <a:gd name="T28" fmla="*/ 0 w 2662"/>
                  <a:gd name="T29" fmla="*/ 0 h 1339"/>
                  <a:gd name="T30" fmla="*/ 0 w 2662"/>
                  <a:gd name="T31" fmla="*/ 0 h 1339"/>
                  <a:gd name="T32" fmla="*/ 0 w 2662"/>
                  <a:gd name="T33" fmla="*/ 0 h 1339"/>
                  <a:gd name="T34" fmla="*/ 0 w 2662"/>
                  <a:gd name="T35" fmla="*/ 0 h 1339"/>
                  <a:gd name="T36" fmla="*/ 0 w 2662"/>
                  <a:gd name="T37" fmla="*/ 0 h 1339"/>
                  <a:gd name="T38" fmla="*/ 0 w 2662"/>
                  <a:gd name="T39" fmla="*/ 0 h 1339"/>
                  <a:gd name="T40" fmla="*/ 0 w 2662"/>
                  <a:gd name="T41" fmla="*/ 0 h 1339"/>
                  <a:gd name="T42" fmla="*/ 0 w 2662"/>
                  <a:gd name="T43" fmla="*/ 0 h 1339"/>
                  <a:gd name="T44" fmla="*/ 0 w 2662"/>
                  <a:gd name="T45" fmla="*/ 0 h 1339"/>
                  <a:gd name="T46" fmla="*/ 0 w 2662"/>
                  <a:gd name="T47" fmla="*/ 0 h 1339"/>
                  <a:gd name="T48" fmla="*/ 0 w 2662"/>
                  <a:gd name="T49" fmla="*/ 0 h 1339"/>
                  <a:gd name="T50" fmla="*/ 0 w 2662"/>
                  <a:gd name="T51" fmla="*/ 0 h 1339"/>
                  <a:gd name="T52" fmla="*/ 0 w 2662"/>
                  <a:gd name="T53" fmla="*/ 0 h 1339"/>
                  <a:gd name="T54" fmla="*/ 0 w 2662"/>
                  <a:gd name="T55" fmla="*/ 0 h 1339"/>
                  <a:gd name="T56" fmla="*/ 0 w 2662"/>
                  <a:gd name="T57" fmla="*/ 0 h 1339"/>
                  <a:gd name="T58" fmla="*/ 0 w 2662"/>
                  <a:gd name="T59" fmla="*/ 0 h 1339"/>
                  <a:gd name="T60" fmla="*/ 0 w 2662"/>
                  <a:gd name="T61" fmla="*/ 0 h 1339"/>
                  <a:gd name="T62" fmla="*/ 0 w 2662"/>
                  <a:gd name="T63" fmla="*/ 0 h 1339"/>
                  <a:gd name="T64" fmla="*/ 0 w 2662"/>
                  <a:gd name="T65" fmla="*/ 0 h 1339"/>
                  <a:gd name="T66" fmla="*/ 0 w 2662"/>
                  <a:gd name="T67" fmla="*/ 0 h 1339"/>
                  <a:gd name="T68" fmla="*/ 0 w 2662"/>
                  <a:gd name="T69" fmla="*/ 0 h 1339"/>
                  <a:gd name="T70" fmla="*/ 0 w 2662"/>
                  <a:gd name="T71" fmla="*/ 0 h 1339"/>
                  <a:gd name="T72" fmla="*/ 0 w 2662"/>
                  <a:gd name="T73" fmla="*/ 0 h 1339"/>
                  <a:gd name="T74" fmla="*/ 0 w 2662"/>
                  <a:gd name="T75" fmla="*/ 0 h 1339"/>
                  <a:gd name="T76" fmla="*/ 0 w 2662"/>
                  <a:gd name="T77" fmla="*/ 0 h 1339"/>
                  <a:gd name="T78" fmla="*/ 0 w 2662"/>
                  <a:gd name="T79" fmla="*/ 0 h 1339"/>
                  <a:gd name="T80" fmla="*/ 0 w 2662"/>
                  <a:gd name="T81" fmla="*/ 0 h 1339"/>
                  <a:gd name="T82" fmla="*/ 0 w 2662"/>
                  <a:gd name="T83" fmla="*/ 0 h 1339"/>
                  <a:gd name="T84" fmla="*/ 0 w 2662"/>
                  <a:gd name="T85" fmla="*/ 0 h 1339"/>
                  <a:gd name="T86" fmla="*/ 0 w 2662"/>
                  <a:gd name="T87" fmla="*/ 0 h 1339"/>
                  <a:gd name="T88" fmla="*/ 0 w 2662"/>
                  <a:gd name="T89" fmla="*/ 0 h 1339"/>
                  <a:gd name="T90" fmla="*/ 0 w 2662"/>
                  <a:gd name="T91" fmla="*/ 0 h 1339"/>
                  <a:gd name="T92" fmla="*/ 0 w 2662"/>
                  <a:gd name="T93" fmla="*/ 0 h 1339"/>
                  <a:gd name="T94" fmla="*/ 0 w 2662"/>
                  <a:gd name="T95" fmla="*/ 0 h 1339"/>
                  <a:gd name="T96" fmla="*/ 0 w 2662"/>
                  <a:gd name="T97" fmla="*/ 0 h 1339"/>
                  <a:gd name="T98" fmla="*/ 0 w 2662"/>
                  <a:gd name="T99" fmla="*/ 0 h 133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62"/>
                  <a:gd name="T151" fmla="*/ 0 h 1339"/>
                  <a:gd name="T152" fmla="*/ 2662 w 2662"/>
                  <a:gd name="T153" fmla="*/ 1339 h 133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62" h="1339">
                    <a:moveTo>
                      <a:pt x="0" y="1339"/>
                    </a:moveTo>
                    <a:lnTo>
                      <a:pt x="1" y="1337"/>
                    </a:lnTo>
                    <a:lnTo>
                      <a:pt x="1" y="1332"/>
                    </a:lnTo>
                    <a:lnTo>
                      <a:pt x="5" y="1324"/>
                    </a:lnTo>
                    <a:lnTo>
                      <a:pt x="8" y="1314"/>
                    </a:lnTo>
                    <a:lnTo>
                      <a:pt x="14" y="1301"/>
                    </a:lnTo>
                    <a:lnTo>
                      <a:pt x="20" y="1286"/>
                    </a:lnTo>
                    <a:lnTo>
                      <a:pt x="27" y="1268"/>
                    </a:lnTo>
                    <a:lnTo>
                      <a:pt x="36" y="1249"/>
                    </a:lnTo>
                    <a:lnTo>
                      <a:pt x="46" y="1227"/>
                    </a:lnTo>
                    <a:lnTo>
                      <a:pt x="59" y="1204"/>
                    </a:lnTo>
                    <a:lnTo>
                      <a:pt x="73" y="1181"/>
                    </a:lnTo>
                    <a:lnTo>
                      <a:pt x="87" y="1155"/>
                    </a:lnTo>
                    <a:lnTo>
                      <a:pt x="105" y="1128"/>
                    </a:lnTo>
                    <a:lnTo>
                      <a:pt x="123" y="1101"/>
                    </a:lnTo>
                    <a:lnTo>
                      <a:pt x="143" y="1072"/>
                    </a:lnTo>
                    <a:lnTo>
                      <a:pt x="166" y="1043"/>
                    </a:lnTo>
                    <a:lnTo>
                      <a:pt x="190" y="1014"/>
                    </a:lnTo>
                    <a:lnTo>
                      <a:pt x="217" y="984"/>
                    </a:lnTo>
                    <a:lnTo>
                      <a:pt x="246" y="955"/>
                    </a:lnTo>
                    <a:lnTo>
                      <a:pt x="276" y="926"/>
                    </a:lnTo>
                    <a:lnTo>
                      <a:pt x="309" y="898"/>
                    </a:lnTo>
                    <a:lnTo>
                      <a:pt x="344" y="869"/>
                    </a:lnTo>
                    <a:lnTo>
                      <a:pt x="381" y="841"/>
                    </a:lnTo>
                    <a:lnTo>
                      <a:pt x="422" y="814"/>
                    </a:lnTo>
                    <a:lnTo>
                      <a:pt x="464" y="789"/>
                    </a:lnTo>
                    <a:lnTo>
                      <a:pt x="509" y="765"/>
                    </a:lnTo>
                    <a:lnTo>
                      <a:pt x="557" y="741"/>
                    </a:lnTo>
                    <a:lnTo>
                      <a:pt x="608" y="721"/>
                    </a:lnTo>
                    <a:lnTo>
                      <a:pt x="661" y="702"/>
                    </a:lnTo>
                    <a:lnTo>
                      <a:pt x="717" y="684"/>
                    </a:lnTo>
                    <a:lnTo>
                      <a:pt x="776" y="669"/>
                    </a:lnTo>
                    <a:lnTo>
                      <a:pt x="838" y="655"/>
                    </a:lnTo>
                    <a:lnTo>
                      <a:pt x="900" y="645"/>
                    </a:lnTo>
                    <a:lnTo>
                      <a:pt x="961" y="636"/>
                    </a:lnTo>
                    <a:lnTo>
                      <a:pt x="1021" y="630"/>
                    </a:lnTo>
                    <a:lnTo>
                      <a:pt x="1079" y="626"/>
                    </a:lnTo>
                    <a:lnTo>
                      <a:pt x="1135" y="624"/>
                    </a:lnTo>
                    <a:lnTo>
                      <a:pt x="1189" y="623"/>
                    </a:lnTo>
                    <a:lnTo>
                      <a:pt x="1242" y="622"/>
                    </a:lnTo>
                    <a:lnTo>
                      <a:pt x="1293" y="624"/>
                    </a:lnTo>
                    <a:lnTo>
                      <a:pt x="1343" y="629"/>
                    </a:lnTo>
                    <a:lnTo>
                      <a:pt x="1390" y="632"/>
                    </a:lnTo>
                    <a:lnTo>
                      <a:pt x="1435" y="638"/>
                    </a:lnTo>
                    <a:lnTo>
                      <a:pt x="1479" y="645"/>
                    </a:lnTo>
                    <a:lnTo>
                      <a:pt x="1521" y="653"/>
                    </a:lnTo>
                    <a:lnTo>
                      <a:pt x="1562" y="661"/>
                    </a:lnTo>
                    <a:lnTo>
                      <a:pt x="1599" y="669"/>
                    </a:lnTo>
                    <a:lnTo>
                      <a:pt x="1636" y="679"/>
                    </a:lnTo>
                    <a:lnTo>
                      <a:pt x="1670" y="689"/>
                    </a:lnTo>
                    <a:lnTo>
                      <a:pt x="1702" y="699"/>
                    </a:lnTo>
                    <a:lnTo>
                      <a:pt x="1732" y="709"/>
                    </a:lnTo>
                    <a:lnTo>
                      <a:pt x="1760" y="719"/>
                    </a:lnTo>
                    <a:lnTo>
                      <a:pt x="1786" y="730"/>
                    </a:lnTo>
                    <a:lnTo>
                      <a:pt x="1809" y="740"/>
                    </a:lnTo>
                    <a:lnTo>
                      <a:pt x="1831" y="750"/>
                    </a:lnTo>
                    <a:lnTo>
                      <a:pt x="1851" y="760"/>
                    </a:lnTo>
                    <a:lnTo>
                      <a:pt x="1869" y="768"/>
                    </a:lnTo>
                    <a:lnTo>
                      <a:pt x="1883" y="776"/>
                    </a:lnTo>
                    <a:lnTo>
                      <a:pt x="1896" y="784"/>
                    </a:lnTo>
                    <a:lnTo>
                      <a:pt x="1907" y="791"/>
                    </a:lnTo>
                    <a:lnTo>
                      <a:pt x="1914" y="796"/>
                    </a:lnTo>
                    <a:lnTo>
                      <a:pt x="1920" y="801"/>
                    </a:lnTo>
                    <a:lnTo>
                      <a:pt x="1923" y="804"/>
                    </a:lnTo>
                    <a:lnTo>
                      <a:pt x="1924" y="806"/>
                    </a:lnTo>
                    <a:lnTo>
                      <a:pt x="1882" y="960"/>
                    </a:lnTo>
                    <a:lnTo>
                      <a:pt x="2662" y="720"/>
                    </a:lnTo>
                    <a:lnTo>
                      <a:pt x="2182" y="0"/>
                    </a:lnTo>
                    <a:lnTo>
                      <a:pt x="2137" y="196"/>
                    </a:lnTo>
                    <a:lnTo>
                      <a:pt x="2131" y="195"/>
                    </a:lnTo>
                    <a:lnTo>
                      <a:pt x="2116" y="193"/>
                    </a:lnTo>
                    <a:lnTo>
                      <a:pt x="2091" y="189"/>
                    </a:lnTo>
                    <a:lnTo>
                      <a:pt x="2057" y="184"/>
                    </a:lnTo>
                    <a:lnTo>
                      <a:pt x="2016" y="180"/>
                    </a:lnTo>
                    <a:lnTo>
                      <a:pt x="1966" y="176"/>
                    </a:lnTo>
                    <a:lnTo>
                      <a:pt x="1909" y="172"/>
                    </a:lnTo>
                    <a:lnTo>
                      <a:pt x="1846" y="169"/>
                    </a:lnTo>
                    <a:lnTo>
                      <a:pt x="1777" y="168"/>
                    </a:lnTo>
                    <a:lnTo>
                      <a:pt x="1703" y="166"/>
                    </a:lnTo>
                    <a:lnTo>
                      <a:pt x="1624" y="169"/>
                    </a:lnTo>
                    <a:lnTo>
                      <a:pt x="1542" y="172"/>
                    </a:lnTo>
                    <a:lnTo>
                      <a:pt x="1456" y="180"/>
                    </a:lnTo>
                    <a:lnTo>
                      <a:pt x="1368" y="189"/>
                    </a:lnTo>
                    <a:lnTo>
                      <a:pt x="1277" y="202"/>
                    </a:lnTo>
                    <a:lnTo>
                      <a:pt x="1184" y="220"/>
                    </a:lnTo>
                    <a:lnTo>
                      <a:pt x="1092" y="241"/>
                    </a:lnTo>
                    <a:lnTo>
                      <a:pt x="997" y="268"/>
                    </a:lnTo>
                    <a:lnTo>
                      <a:pt x="904" y="299"/>
                    </a:lnTo>
                    <a:lnTo>
                      <a:pt x="812" y="335"/>
                    </a:lnTo>
                    <a:lnTo>
                      <a:pt x="721" y="377"/>
                    </a:lnTo>
                    <a:lnTo>
                      <a:pt x="631" y="426"/>
                    </a:lnTo>
                    <a:lnTo>
                      <a:pt x="546" y="482"/>
                    </a:lnTo>
                    <a:lnTo>
                      <a:pt x="464" y="544"/>
                    </a:lnTo>
                    <a:lnTo>
                      <a:pt x="386" y="614"/>
                    </a:lnTo>
                    <a:lnTo>
                      <a:pt x="311" y="691"/>
                    </a:lnTo>
                    <a:lnTo>
                      <a:pt x="242" y="776"/>
                    </a:lnTo>
                    <a:lnTo>
                      <a:pt x="180" y="871"/>
                    </a:lnTo>
                    <a:lnTo>
                      <a:pt x="124" y="973"/>
                    </a:lnTo>
                    <a:lnTo>
                      <a:pt x="74" y="1085"/>
                    </a:lnTo>
                    <a:lnTo>
                      <a:pt x="33" y="1206"/>
                    </a:lnTo>
                    <a:lnTo>
                      <a:pt x="0" y="133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FF66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>
                <a:prstShdw prst="shdw17" dist="17961" dir="2700000">
                  <a:srgbClr val="993D00"/>
                </a:prstShdw>
              </a:effec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aphicFrame>
          <p:nvGraphicFramePr>
            <p:cNvPr id="207" name="차트 206">
              <a:extLst>
                <a:ext uri="{FF2B5EF4-FFF2-40B4-BE49-F238E27FC236}">
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32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666960601"/>
                </p:ext>
              </p:extLst>
            </p:nvPr>
          </p:nvGraphicFramePr>
          <p:xfrm>
            <a:off x="4804835" y="3949170"/>
            <a:ext cx="4523317" cy="176953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208" name="그룹 207"/>
            <p:cNvGrpSpPr/>
            <p:nvPr/>
          </p:nvGrpSpPr>
          <p:grpSpPr>
            <a:xfrm>
              <a:off x="9525" y="3950228"/>
              <a:ext cx="4652434" cy="1779059"/>
              <a:chOff x="9525" y="3950228"/>
              <a:chExt cx="4652434" cy="1779059"/>
            </a:xfrm>
          </p:grpSpPr>
          <p:graphicFrame>
            <p:nvGraphicFramePr>
              <p:cNvPr id="209" name="차트 208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310000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28921199"/>
                  </p:ext>
                </p:extLst>
              </p:nvPr>
            </p:nvGraphicFramePr>
            <p:xfrm>
              <a:off x="9525" y="3950228"/>
              <a:ext cx="4652434" cy="177905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210" name="Freeform 27">
                <a:extLst>
                  <a:ext uri="{FF2B5EF4-FFF2-40B4-BE49-F238E27FC236}">
    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26000000}"/>
                  </a:ext>
                </a:extLst>
              </p:cNvPr>
              <p:cNvSpPr>
                <a:spLocks/>
              </p:cNvSpPr>
              <p:nvPr/>
            </p:nvSpPr>
            <p:spPr bwMode="auto">
              <a:xfrm rot="11573995" flipH="1" flipV="1">
                <a:off x="3455459" y="4494741"/>
                <a:ext cx="426642" cy="192434"/>
              </a:xfrm>
              <a:custGeom>
                <a:avLst/>
                <a:gdLst>
                  <a:gd name="T0" fmla="*/ 0 w 2662"/>
                  <a:gd name="T1" fmla="*/ 0 h 1339"/>
                  <a:gd name="T2" fmla="*/ 0 w 2662"/>
                  <a:gd name="T3" fmla="*/ 0 h 1339"/>
                  <a:gd name="T4" fmla="*/ 0 w 2662"/>
                  <a:gd name="T5" fmla="*/ 0 h 1339"/>
                  <a:gd name="T6" fmla="*/ 0 w 2662"/>
                  <a:gd name="T7" fmla="*/ 0 h 1339"/>
                  <a:gd name="T8" fmla="*/ 0 w 2662"/>
                  <a:gd name="T9" fmla="*/ 0 h 1339"/>
                  <a:gd name="T10" fmla="*/ 0 w 2662"/>
                  <a:gd name="T11" fmla="*/ 0 h 1339"/>
                  <a:gd name="T12" fmla="*/ 0 w 2662"/>
                  <a:gd name="T13" fmla="*/ 0 h 1339"/>
                  <a:gd name="T14" fmla="*/ 0 w 2662"/>
                  <a:gd name="T15" fmla="*/ 0 h 1339"/>
                  <a:gd name="T16" fmla="*/ 0 w 2662"/>
                  <a:gd name="T17" fmla="*/ 0 h 1339"/>
                  <a:gd name="T18" fmla="*/ 0 w 2662"/>
                  <a:gd name="T19" fmla="*/ 0 h 1339"/>
                  <a:gd name="T20" fmla="*/ 0 w 2662"/>
                  <a:gd name="T21" fmla="*/ 0 h 1339"/>
                  <a:gd name="T22" fmla="*/ 0 w 2662"/>
                  <a:gd name="T23" fmla="*/ 0 h 1339"/>
                  <a:gd name="T24" fmla="*/ 0 w 2662"/>
                  <a:gd name="T25" fmla="*/ 0 h 1339"/>
                  <a:gd name="T26" fmla="*/ 0 w 2662"/>
                  <a:gd name="T27" fmla="*/ 0 h 1339"/>
                  <a:gd name="T28" fmla="*/ 0 w 2662"/>
                  <a:gd name="T29" fmla="*/ 0 h 1339"/>
                  <a:gd name="T30" fmla="*/ 0 w 2662"/>
                  <a:gd name="T31" fmla="*/ 0 h 1339"/>
                  <a:gd name="T32" fmla="*/ 0 w 2662"/>
                  <a:gd name="T33" fmla="*/ 0 h 1339"/>
                  <a:gd name="T34" fmla="*/ 0 w 2662"/>
                  <a:gd name="T35" fmla="*/ 0 h 1339"/>
                  <a:gd name="T36" fmla="*/ 0 w 2662"/>
                  <a:gd name="T37" fmla="*/ 0 h 1339"/>
                  <a:gd name="T38" fmla="*/ 0 w 2662"/>
                  <a:gd name="T39" fmla="*/ 0 h 1339"/>
                  <a:gd name="T40" fmla="*/ 0 w 2662"/>
                  <a:gd name="T41" fmla="*/ 0 h 1339"/>
                  <a:gd name="T42" fmla="*/ 0 w 2662"/>
                  <a:gd name="T43" fmla="*/ 0 h 1339"/>
                  <a:gd name="T44" fmla="*/ 0 w 2662"/>
                  <a:gd name="T45" fmla="*/ 0 h 1339"/>
                  <a:gd name="T46" fmla="*/ 0 w 2662"/>
                  <a:gd name="T47" fmla="*/ 0 h 1339"/>
                  <a:gd name="T48" fmla="*/ 0 w 2662"/>
                  <a:gd name="T49" fmla="*/ 0 h 1339"/>
                  <a:gd name="T50" fmla="*/ 0 w 2662"/>
                  <a:gd name="T51" fmla="*/ 0 h 1339"/>
                  <a:gd name="T52" fmla="*/ 0 w 2662"/>
                  <a:gd name="T53" fmla="*/ 0 h 1339"/>
                  <a:gd name="T54" fmla="*/ 0 w 2662"/>
                  <a:gd name="T55" fmla="*/ 0 h 1339"/>
                  <a:gd name="T56" fmla="*/ 0 w 2662"/>
                  <a:gd name="T57" fmla="*/ 0 h 1339"/>
                  <a:gd name="T58" fmla="*/ 0 w 2662"/>
                  <a:gd name="T59" fmla="*/ 0 h 1339"/>
                  <a:gd name="T60" fmla="*/ 0 w 2662"/>
                  <a:gd name="T61" fmla="*/ 0 h 1339"/>
                  <a:gd name="T62" fmla="*/ 0 w 2662"/>
                  <a:gd name="T63" fmla="*/ 0 h 1339"/>
                  <a:gd name="T64" fmla="*/ 0 w 2662"/>
                  <a:gd name="T65" fmla="*/ 0 h 1339"/>
                  <a:gd name="T66" fmla="*/ 0 w 2662"/>
                  <a:gd name="T67" fmla="*/ 0 h 1339"/>
                  <a:gd name="T68" fmla="*/ 0 w 2662"/>
                  <a:gd name="T69" fmla="*/ 0 h 1339"/>
                  <a:gd name="T70" fmla="*/ 0 w 2662"/>
                  <a:gd name="T71" fmla="*/ 0 h 1339"/>
                  <a:gd name="T72" fmla="*/ 0 w 2662"/>
                  <a:gd name="T73" fmla="*/ 0 h 1339"/>
                  <a:gd name="T74" fmla="*/ 0 w 2662"/>
                  <a:gd name="T75" fmla="*/ 0 h 1339"/>
                  <a:gd name="T76" fmla="*/ 0 w 2662"/>
                  <a:gd name="T77" fmla="*/ 0 h 1339"/>
                  <a:gd name="T78" fmla="*/ 0 w 2662"/>
                  <a:gd name="T79" fmla="*/ 0 h 1339"/>
                  <a:gd name="T80" fmla="*/ 0 w 2662"/>
                  <a:gd name="T81" fmla="*/ 0 h 1339"/>
                  <a:gd name="T82" fmla="*/ 0 w 2662"/>
                  <a:gd name="T83" fmla="*/ 0 h 1339"/>
                  <a:gd name="T84" fmla="*/ 0 w 2662"/>
                  <a:gd name="T85" fmla="*/ 0 h 1339"/>
                  <a:gd name="T86" fmla="*/ 0 w 2662"/>
                  <a:gd name="T87" fmla="*/ 0 h 1339"/>
                  <a:gd name="T88" fmla="*/ 0 w 2662"/>
                  <a:gd name="T89" fmla="*/ 0 h 1339"/>
                  <a:gd name="T90" fmla="*/ 0 w 2662"/>
                  <a:gd name="T91" fmla="*/ 0 h 1339"/>
                  <a:gd name="T92" fmla="*/ 0 w 2662"/>
                  <a:gd name="T93" fmla="*/ 0 h 1339"/>
                  <a:gd name="T94" fmla="*/ 0 w 2662"/>
                  <a:gd name="T95" fmla="*/ 0 h 1339"/>
                  <a:gd name="T96" fmla="*/ 0 w 2662"/>
                  <a:gd name="T97" fmla="*/ 0 h 1339"/>
                  <a:gd name="T98" fmla="*/ 0 w 2662"/>
                  <a:gd name="T99" fmla="*/ 0 h 1339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662"/>
                  <a:gd name="T151" fmla="*/ 0 h 1339"/>
                  <a:gd name="T152" fmla="*/ 2662 w 2662"/>
                  <a:gd name="T153" fmla="*/ 1339 h 1339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662" h="1339">
                    <a:moveTo>
                      <a:pt x="0" y="1339"/>
                    </a:moveTo>
                    <a:lnTo>
                      <a:pt x="1" y="1337"/>
                    </a:lnTo>
                    <a:lnTo>
                      <a:pt x="1" y="1332"/>
                    </a:lnTo>
                    <a:lnTo>
                      <a:pt x="5" y="1324"/>
                    </a:lnTo>
                    <a:lnTo>
                      <a:pt x="8" y="1314"/>
                    </a:lnTo>
                    <a:lnTo>
                      <a:pt x="14" y="1301"/>
                    </a:lnTo>
                    <a:lnTo>
                      <a:pt x="20" y="1286"/>
                    </a:lnTo>
                    <a:lnTo>
                      <a:pt x="27" y="1268"/>
                    </a:lnTo>
                    <a:lnTo>
                      <a:pt x="36" y="1249"/>
                    </a:lnTo>
                    <a:lnTo>
                      <a:pt x="46" y="1227"/>
                    </a:lnTo>
                    <a:lnTo>
                      <a:pt x="59" y="1204"/>
                    </a:lnTo>
                    <a:lnTo>
                      <a:pt x="73" y="1181"/>
                    </a:lnTo>
                    <a:lnTo>
                      <a:pt x="87" y="1155"/>
                    </a:lnTo>
                    <a:lnTo>
                      <a:pt x="105" y="1128"/>
                    </a:lnTo>
                    <a:lnTo>
                      <a:pt x="123" y="1101"/>
                    </a:lnTo>
                    <a:lnTo>
                      <a:pt x="143" y="1072"/>
                    </a:lnTo>
                    <a:lnTo>
                      <a:pt x="166" y="1043"/>
                    </a:lnTo>
                    <a:lnTo>
                      <a:pt x="190" y="1014"/>
                    </a:lnTo>
                    <a:lnTo>
                      <a:pt x="217" y="984"/>
                    </a:lnTo>
                    <a:lnTo>
                      <a:pt x="246" y="955"/>
                    </a:lnTo>
                    <a:lnTo>
                      <a:pt x="276" y="926"/>
                    </a:lnTo>
                    <a:lnTo>
                      <a:pt x="309" y="898"/>
                    </a:lnTo>
                    <a:lnTo>
                      <a:pt x="344" y="869"/>
                    </a:lnTo>
                    <a:lnTo>
                      <a:pt x="381" y="841"/>
                    </a:lnTo>
                    <a:lnTo>
                      <a:pt x="422" y="814"/>
                    </a:lnTo>
                    <a:lnTo>
                      <a:pt x="464" y="789"/>
                    </a:lnTo>
                    <a:lnTo>
                      <a:pt x="509" y="765"/>
                    </a:lnTo>
                    <a:lnTo>
                      <a:pt x="557" y="741"/>
                    </a:lnTo>
                    <a:lnTo>
                      <a:pt x="608" y="721"/>
                    </a:lnTo>
                    <a:lnTo>
                      <a:pt x="661" y="702"/>
                    </a:lnTo>
                    <a:lnTo>
                      <a:pt x="717" y="684"/>
                    </a:lnTo>
                    <a:lnTo>
                      <a:pt x="776" y="669"/>
                    </a:lnTo>
                    <a:lnTo>
                      <a:pt x="838" y="655"/>
                    </a:lnTo>
                    <a:lnTo>
                      <a:pt x="900" y="645"/>
                    </a:lnTo>
                    <a:lnTo>
                      <a:pt x="961" y="636"/>
                    </a:lnTo>
                    <a:lnTo>
                      <a:pt x="1021" y="630"/>
                    </a:lnTo>
                    <a:lnTo>
                      <a:pt x="1079" y="626"/>
                    </a:lnTo>
                    <a:lnTo>
                      <a:pt x="1135" y="624"/>
                    </a:lnTo>
                    <a:lnTo>
                      <a:pt x="1189" y="623"/>
                    </a:lnTo>
                    <a:lnTo>
                      <a:pt x="1242" y="622"/>
                    </a:lnTo>
                    <a:lnTo>
                      <a:pt x="1293" y="624"/>
                    </a:lnTo>
                    <a:lnTo>
                      <a:pt x="1343" y="629"/>
                    </a:lnTo>
                    <a:lnTo>
                      <a:pt x="1390" y="632"/>
                    </a:lnTo>
                    <a:lnTo>
                      <a:pt x="1435" y="638"/>
                    </a:lnTo>
                    <a:lnTo>
                      <a:pt x="1479" y="645"/>
                    </a:lnTo>
                    <a:lnTo>
                      <a:pt x="1521" y="653"/>
                    </a:lnTo>
                    <a:lnTo>
                      <a:pt x="1562" y="661"/>
                    </a:lnTo>
                    <a:lnTo>
                      <a:pt x="1599" y="669"/>
                    </a:lnTo>
                    <a:lnTo>
                      <a:pt x="1636" y="679"/>
                    </a:lnTo>
                    <a:lnTo>
                      <a:pt x="1670" y="689"/>
                    </a:lnTo>
                    <a:lnTo>
                      <a:pt x="1702" y="699"/>
                    </a:lnTo>
                    <a:lnTo>
                      <a:pt x="1732" y="709"/>
                    </a:lnTo>
                    <a:lnTo>
                      <a:pt x="1760" y="719"/>
                    </a:lnTo>
                    <a:lnTo>
                      <a:pt x="1786" y="730"/>
                    </a:lnTo>
                    <a:lnTo>
                      <a:pt x="1809" y="740"/>
                    </a:lnTo>
                    <a:lnTo>
                      <a:pt x="1831" y="750"/>
                    </a:lnTo>
                    <a:lnTo>
                      <a:pt x="1851" y="760"/>
                    </a:lnTo>
                    <a:lnTo>
                      <a:pt x="1869" y="768"/>
                    </a:lnTo>
                    <a:lnTo>
                      <a:pt x="1883" y="776"/>
                    </a:lnTo>
                    <a:lnTo>
                      <a:pt x="1896" y="784"/>
                    </a:lnTo>
                    <a:lnTo>
                      <a:pt x="1907" y="791"/>
                    </a:lnTo>
                    <a:lnTo>
                      <a:pt x="1914" y="796"/>
                    </a:lnTo>
                    <a:lnTo>
                      <a:pt x="1920" y="801"/>
                    </a:lnTo>
                    <a:lnTo>
                      <a:pt x="1923" y="804"/>
                    </a:lnTo>
                    <a:lnTo>
                      <a:pt x="1924" y="806"/>
                    </a:lnTo>
                    <a:lnTo>
                      <a:pt x="1882" y="960"/>
                    </a:lnTo>
                    <a:lnTo>
                      <a:pt x="2662" y="720"/>
                    </a:lnTo>
                    <a:lnTo>
                      <a:pt x="2182" y="0"/>
                    </a:lnTo>
                    <a:lnTo>
                      <a:pt x="2137" y="196"/>
                    </a:lnTo>
                    <a:lnTo>
                      <a:pt x="2131" y="195"/>
                    </a:lnTo>
                    <a:lnTo>
                      <a:pt x="2116" y="193"/>
                    </a:lnTo>
                    <a:lnTo>
                      <a:pt x="2091" y="189"/>
                    </a:lnTo>
                    <a:lnTo>
                      <a:pt x="2057" y="184"/>
                    </a:lnTo>
                    <a:lnTo>
                      <a:pt x="2016" y="180"/>
                    </a:lnTo>
                    <a:lnTo>
                      <a:pt x="1966" y="176"/>
                    </a:lnTo>
                    <a:lnTo>
                      <a:pt x="1909" y="172"/>
                    </a:lnTo>
                    <a:lnTo>
                      <a:pt x="1846" y="169"/>
                    </a:lnTo>
                    <a:lnTo>
                      <a:pt x="1777" y="168"/>
                    </a:lnTo>
                    <a:lnTo>
                      <a:pt x="1703" y="166"/>
                    </a:lnTo>
                    <a:lnTo>
                      <a:pt x="1624" y="169"/>
                    </a:lnTo>
                    <a:lnTo>
                      <a:pt x="1542" y="172"/>
                    </a:lnTo>
                    <a:lnTo>
                      <a:pt x="1456" y="180"/>
                    </a:lnTo>
                    <a:lnTo>
                      <a:pt x="1368" y="189"/>
                    </a:lnTo>
                    <a:lnTo>
                      <a:pt x="1277" y="202"/>
                    </a:lnTo>
                    <a:lnTo>
                      <a:pt x="1184" y="220"/>
                    </a:lnTo>
                    <a:lnTo>
                      <a:pt x="1092" y="241"/>
                    </a:lnTo>
                    <a:lnTo>
                      <a:pt x="997" y="268"/>
                    </a:lnTo>
                    <a:lnTo>
                      <a:pt x="904" y="299"/>
                    </a:lnTo>
                    <a:lnTo>
                      <a:pt x="812" y="335"/>
                    </a:lnTo>
                    <a:lnTo>
                      <a:pt x="721" y="377"/>
                    </a:lnTo>
                    <a:lnTo>
                      <a:pt x="631" y="426"/>
                    </a:lnTo>
                    <a:lnTo>
                      <a:pt x="546" y="482"/>
                    </a:lnTo>
                    <a:lnTo>
                      <a:pt x="464" y="544"/>
                    </a:lnTo>
                    <a:lnTo>
                      <a:pt x="386" y="614"/>
                    </a:lnTo>
                    <a:lnTo>
                      <a:pt x="311" y="691"/>
                    </a:lnTo>
                    <a:lnTo>
                      <a:pt x="242" y="776"/>
                    </a:lnTo>
                    <a:lnTo>
                      <a:pt x="180" y="871"/>
                    </a:lnTo>
                    <a:lnTo>
                      <a:pt x="124" y="973"/>
                    </a:lnTo>
                    <a:lnTo>
                      <a:pt x="74" y="1085"/>
                    </a:lnTo>
                    <a:lnTo>
                      <a:pt x="33" y="1206"/>
                    </a:lnTo>
                    <a:lnTo>
                      <a:pt x="0" y="1339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472C4">
                      <a:lumMod val="75000"/>
                    </a:srgbClr>
                  </a:gs>
                  <a:gs pos="100000">
                    <a:srgbClr val="FF6600"/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  <a:effectLst>
                <a:prstShdw prst="shdw17" dist="17961" dir="2700000">
                  <a:srgbClr val="993D00"/>
                </a:prstShdw>
              </a:effec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901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19" name="Freeform 27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00000000-0008-0000-0600-000026000000}"/>
              </a:ext>
            </a:extLst>
          </p:cNvPr>
          <p:cNvSpPr>
            <a:spLocks/>
          </p:cNvSpPr>
          <p:nvPr/>
        </p:nvSpPr>
        <p:spPr bwMode="auto">
          <a:xfrm rot="11010624" flipH="1" flipV="1">
            <a:off x="7711112" y="5333950"/>
            <a:ext cx="400074" cy="172729"/>
          </a:xfrm>
          <a:custGeom>
            <a:avLst/>
            <a:gdLst>
              <a:gd name="T0" fmla="*/ 0 w 2662"/>
              <a:gd name="T1" fmla="*/ 0 h 1339"/>
              <a:gd name="T2" fmla="*/ 0 w 2662"/>
              <a:gd name="T3" fmla="*/ 0 h 1339"/>
              <a:gd name="T4" fmla="*/ 0 w 2662"/>
              <a:gd name="T5" fmla="*/ 0 h 1339"/>
              <a:gd name="T6" fmla="*/ 0 w 2662"/>
              <a:gd name="T7" fmla="*/ 0 h 1339"/>
              <a:gd name="T8" fmla="*/ 0 w 2662"/>
              <a:gd name="T9" fmla="*/ 0 h 1339"/>
              <a:gd name="T10" fmla="*/ 0 w 2662"/>
              <a:gd name="T11" fmla="*/ 0 h 1339"/>
              <a:gd name="T12" fmla="*/ 0 w 2662"/>
              <a:gd name="T13" fmla="*/ 0 h 1339"/>
              <a:gd name="T14" fmla="*/ 0 w 2662"/>
              <a:gd name="T15" fmla="*/ 0 h 1339"/>
              <a:gd name="T16" fmla="*/ 0 w 2662"/>
              <a:gd name="T17" fmla="*/ 0 h 1339"/>
              <a:gd name="T18" fmla="*/ 0 w 2662"/>
              <a:gd name="T19" fmla="*/ 0 h 1339"/>
              <a:gd name="T20" fmla="*/ 0 w 2662"/>
              <a:gd name="T21" fmla="*/ 0 h 1339"/>
              <a:gd name="T22" fmla="*/ 0 w 2662"/>
              <a:gd name="T23" fmla="*/ 0 h 1339"/>
              <a:gd name="T24" fmla="*/ 0 w 2662"/>
              <a:gd name="T25" fmla="*/ 0 h 1339"/>
              <a:gd name="T26" fmla="*/ 0 w 2662"/>
              <a:gd name="T27" fmla="*/ 0 h 1339"/>
              <a:gd name="T28" fmla="*/ 0 w 2662"/>
              <a:gd name="T29" fmla="*/ 0 h 1339"/>
              <a:gd name="T30" fmla="*/ 0 w 2662"/>
              <a:gd name="T31" fmla="*/ 0 h 1339"/>
              <a:gd name="T32" fmla="*/ 0 w 2662"/>
              <a:gd name="T33" fmla="*/ 0 h 1339"/>
              <a:gd name="T34" fmla="*/ 0 w 2662"/>
              <a:gd name="T35" fmla="*/ 0 h 1339"/>
              <a:gd name="T36" fmla="*/ 0 w 2662"/>
              <a:gd name="T37" fmla="*/ 0 h 1339"/>
              <a:gd name="T38" fmla="*/ 0 w 2662"/>
              <a:gd name="T39" fmla="*/ 0 h 1339"/>
              <a:gd name="T40" fmla="*/ 0 w 2662"/>
              <a:gd name="T41" fmla="*/ 0 h 1339"/>
              <a:gd name="T42" fmla="*/ 0 w 2662"/>
              <a:gd name="T43" fmla="*/ 0 h 1339"/>
              <a:gd name="T44" fmla="*/ 0 w 2662"/>
              <a:gd name="T45" fmla="*/ 0 h 1339"/>
              <a:gd name="T46" fmla="*/ 0 w 2662"/>
              <a:gd name="T47" fmla="*/ 0 h 1339"/>
              <a:gd name="T48" fmla="*/ 0 w 2662"/>
              <a:gd name="T49" fmla="*/ 0 h 1339"/>
              <a:gd name="T50" fmla="*/ 0 w 2662"/>
              <a:gd name="T51" fmla="*/ 0 h 1339"/>
              <a:gd name="T52" fmla="*/ 0 w 2662"/>
              <a:gd name="T53" fmla="*/ 0 h 1339"/>
              <a:gd name="T54" fmla="*/ 0 w 2662"/>
              <a:gd name="T55" fmla="*/ 0 h 1339"/>
              <a:gd name="T56" fmla="*/ 0 w 2662"/>
              <a:gd name="T57" fmla="*/ 0 h 1339"/>
              <a:gd name="T58" fmla="*/ 0 w 2662"/>
              <a:gd name="T59" fmla="*/ 0 h 1339"/>
              <a:gd name="T60" fmla="*/ 0 w 2662"/>
              <a:gd name="T61" fmla="*/ 0 h 1339"/>
              <a:gd name="T62" fmla="*/ 0 w 2662"/>
              <a:gd name="T63" fmla="*/ 0 h 1339"/>
              <a:gd name="T64" fmla="*/ 0 w 2662"/>
              <a:gd name="T65" fmla="*/ 0 h 1339"/>
              <a:gd name="T66" fmla="*/ 0 w 2662"/>
              <a:gd name="T67" fmla="*/ 0 h 1339"/>
              <a:gd name="T68" fmla="*/ 0 w 2662"/>
              <a:gd name="T69" fmla="*/ 0 h 1339"/>
              <a:gd name="T70" fmla="*/ 0 w 2662"/>
              <a:gd name="T71" fmla="*/ 0 h 1339"/>
              <a:gd name="T72" fmla="*/ 0 w 2662"/>
              <a:gd name="T73" fmla="*/ 0 h 1339"/>
              <a:gd name="T74" fmla="*/ 0 w 2662"/>
              <a:gd name="T75" fmla="*/ 0 h 1339"/>
              <a:gd name="T76" fmla="*/ 0 w 2662"/>
              <a:gd name="T77" fmla="*/ 0 h 1339"/>
              <a:gd name="T78" fmla="*/ 0 w 2662"/>
              <a:gd name="T79" fmla="*/ 0 h 1339"/>
              <a:gd name="T80" fmla="*/ 0 w 2662"/>
              <a:gd name="T81" fmla="*/ 0 h 1339"/>
              <a:gd name="T82" fmla="*/ 0 w 2662"/>
              <a:gd name="T83" fmla="*/ 0 h 1339"/>
              <a:gd name="T84" fmla="*/ 0 w 2662"/>
              <a:gd name="T85" fmla="*/ 0 h 1339"/>
              <a:gd name="T86" fmla="*/ 0 w 2662"/>
              <a:gd name="T87" fmla="*/ 0 h 1339"/>
              <a:gd name="T88" fmla="*/ 0 w 2662"/>
              <a:gd name="T89" fmla="*/ 0 h 1339"/>
              <a:gd name="T90" fmla="*/ 0 w 2662"/>
              <a:gd name="T91" fmla="*/ 0 h 1339"/>
              <a:gd name="T92" fmla="*/ 0 w 2662"/>
              <a:gd name="T93" fmla="*/ 0 h 1339"/>
              <a:gd name="T94" fmla="*/ 0 w 2662"/>
              <a:gd name="T95" fmla="*/ 0 h 1339"/>
              <a:gd name="T96" fmla="*/ 0 w 2662"/>
              <a:gd name="T97" fmla="*/ 0 h 1339"/>
              <a:gd name="T98" fmla="*/ 0 w 2662"/>
              <a:gd name="T99" fmla="*/ 0 h 133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62"/>
              <a:gd name="T151" fmla="*/ 0 h 1339"/>
              <a:gd name="T152" fmla="*/ 2662 w 2662"/>
              <a:gd name="T153" fmla="*/ 1339 h 133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62" h="1339">
                <a:moveTo>
                  <a:pt x="0" y="1339"/>
                </a:moveTo>
                <a:lnTo>
                  <a:pt x="1" y="1337"/>
                </a:lnTo>
                <a:lnTo>
                  <a:pt x="1" y="1332"/>
                </a:lnTo>
                <a:lnTo>
                  <a:pt x="5" y="1324"/>
                </a:lnTo>
                <a:lnTo>
                  <a:pt x="8" y="1314"/>
                </a:lnTo>
                <a:lnTo>
                  <a:pt x="14" y="1301"/>
                </a:lnTo>
                <a:lnTo>
                  <a:pt x="20" y="1286"/>
                </a:lnTo>
                <a:lnTo>
                  <a:pt x="27" y="1268"/>
                </a:lnTo>
                <a:lnTo>
                  <a:pt x="36" y="1249"/>
                </a:lnTo>
                <a:lnTo>
                  <a:pt x="46" y="1227"/>
                </a:lnTo>
                <a:lnTo>
                  <a:pt x="59" y="1204"/>
                </a:lnTo>
                <a:lnTo>
                  <a:pt x="73" y="1181"/>
                </a:lnTo>
                <a:lnTo>
                  <a:pt x="87" y="1155"/>
                </a:lnTo>
                <a:lnTo>
                  <a:pt x="105" y="1128"/>
                </a:lnTo>
                <a:lnTo>
                  <a:pt x="123" y="1101"/>
                </a:lnTo>
                <a:lnTo>
                  <a:pt x="143" y="1072"/>
                </a:lnTo>
                <a:lnTo>
                  <a:pt x="166" y="1043"/>
                </a:lnTo>
                <a:lnTo>
                  <a:pt x="190" y="1014"/>
                </a:lnTo>
                <a:lnTo>
                  <a:pt x="217" y="984"/>
                </a:lnTo>
                <a:lnTo>
                  <a:pt x="246" y="955"/>
                </a:lnTo>
                <a:lnTo>
                  <a:pt x="276" y="926"/>
                </a:lnTo>
                <a:lnTo>
                  <a:pt x="309" y="898"/>
                </a:lnTo>
                <a:lnTo>
                  <a:pt x="344" y="869"/>
                </a:lnTo>
                <a:lnTo>
                  <a:pt x="381" y="841"/>
                </a:lnTo>
                <a:lnTo>
                  <a:pt x="422" y="814"/>
                </a:lnTo>
                <a:lnTo>
                  <a:pt x="464" y="789"/>
                </a:lnTo>
                <a:lnTo>
                  <a:pt x="509" y="765"/>
                </a:lnTo>
                <a:lnTo>
                  <a:pt x="557" y="741"/>
                </a:lnTo>
                <a:lnTo>
                  <a:pt x="608" y="721"/>
                </a:lnTo>
                <a:lnTo>
                  <a:pt x="661" y="702"/>
                </a:lnTo>
                <a:lnTo>
                  <a:pt x="717" y="684"/>
                </a:lnTo>
                <a:lnTo>
                  <a:pt x="776" y="669"/>
                </a:lnTo>
                <a:lnTo>
                  <a:pt x="838" y="655"/>
                </a:lnTo>
                <a:lnTo>
                  <a:pt x="900" y="645"/>
                </a:lnTo>
                <a:lnTo>
                  <a:pt x="961" y="636"/>
                </a:lnTo>
                <a:lnTo>
                  <a:pt x="1021" y="630"/>
                </a:lnTo>
                <a:lnTo>
                  <a:pt x="1079" y="626"/>
                </a:lnTo>
                <a:lnTo>
                  <a:pt x="1135" y="624"/>
                </a:lnTo>
                <a:lnTo>
                  <a:pt x="1189" y="623"/>
                </a:lnTo>
                <a:lnTo>
                  <a:pt x="1242" y="622"/>
                </a:lnTo>
                <a:lnTo>
                  <a:pt x="1293" y="624"/>
                </a:lnTo>
                <a:lnTo>
                  <a:pt x="1343" y="629"/>
                </a:lnTo>
                <a:lnTo>
                  <a:pt x="1390" y="632"/>
                </a:lnTo>
                <a:lnTo>
                  <a:pt x="1435" y="638"/>
                </a:lnTo>
                <a:lnTo>
                  <a:pt x="1479" y="645"/>
                </a:lnTo>
                <a:lnTo>
                  <a:pt x="1521" y="653"/>
                </a:lnTo>
                <a:lnTo>
                  <a:pt x="1562" y="661"/>
                </a:lnTo>
                <a:lnTo>
                  <a:pt x="1599" y="669"/>
                </a:lnTo>
                <a:lnTo>
                  <a:pt x="1636" y="679"/>
                </a:lnTo>
                <a:lnTo>
                  <a:pt x="1670" y="689"/>
                </a:lnTo>
                <a:lnTo>
                  <a:pt x="1702" y="699"/>
                </a:lnTo>
                <a:lnTo>
                  <a:pt x="1732" y="709"/>
                </a:lnTo>
                <a:lnTo>
                  <a:pt x="1760" y="719"/>
                </a:lnTo>
                <a:lnTo>
                  <a:pt x="1786" y="730"/>
                </a:lnTo>
                <a:lnTo>
                  <a:pt x="1809" y="740"/>
                </a:lnTo>
                <a:lnTo>
                  <a:pt x="1831" y="750"/>
                </a:lnTo>
                <a:lnTo>
                  <a:pt x="1851" y="760"/>
                </a:lnTo>
                <a:lnTo>
                  <a:pt x="1869" y="768"/>
                </a:lnTo>
                <a:lnTo>
                  <a:pt x="1883" y="776"/>
                </a:lnTo>
                <a:lnTo>
                  <a:pt x="1896" y="784"/>
                </a:lnTo>
                <a:lnTo>
                  <a:pt x="1907" y="791"/>
                </a:lnTo>
                <a:lnTo>
                  <a:pt x="1914" y="796"/>
                </a:lnTo>
                <a:lnTo>
                  <a:pt x="1920" y="801"/>
                </a:lnTo>
                <a:lnTo>
                  <a:pt x="1923" y="804"/>
                </a:lnTo>
                <a:lnTo>
                  <a:pt x="1924" y="806"/>
                </a:lnTo>
                <a:lnTo>
                  <a:pt x="1882" y="960"/>
                </a:lnTo>
                <a:lnTo>
                  <a:pt x="2662" y="720"/>
                </a:lnTo>
                <a:lnTo>
                  <a:pt x="2182" y="0"/>
                </a:lnTo>
                <a:lnTo>
                  <a:pt x="2137" y="196"/>
                </a:lnTo>
                <a:lnTo>
                  <a:pt x="2131" y="195"/>
                </a:lnTo>
                <a:lnTo>
                  <a:pt x="2116" y="193"/>
                </a:lnTo>
                <a:lnTo>
                  <a:pt x="2091" y="189"/>
                </a:lnTo>
                <a:lnTo>
                  <a:pt x="2057" y="184"/>
                </a:lnTo>
                <a:lnTo>
                  <a:pt x="2016" y="180"/>
                </a:lnTo>
                <a:lnTo>
                  <a:pt x="1966" y="176"/>
                </a:lnTo>
                <a:lnTo>
                  <a:pt x="1909" y="172"/>
                </a:lnTo>
                <a:lnTo>
                  <a:pt x="1846" y="169"/>
                </a:lnTo>
                <a:lnTo>
                  <a:pt x="1777" y="168"/>
                </a:lnTo>
                <a:lnTo>
                  <a:pt x="1703" y="166"/>
                </a:lnTo>
                <a:lnTo>
                  <a:pt x="1624" y="169"/>
                </a:lnTo>
                <a:lnTo>
                  <a:pt x="1542" y="172"/>
                </a:lnTo>
                <a:lnTo>
                  <a:pt x="1456" y="180"/>
                </a:lnTo>
                <a:lnTo>
                  <a:pt x="1368" y="189"/>
                </a:lnTo>
                <a:lnTo>
                  <a:pt x="1277" y="202"/>
                </a:lnTo>
                <a:lnTo>
                  <a:pt x="1184" y="220"/>
                </a:lnTo>
                <a:lnTo>
                  <a:pt x="1092" y="241"/>
                </a:lnTo>
                <a:lnTo>
                  <a:pt x="997" y="268"/>
                </a:lnTo>
                <a:lnTo>
                  <a:pt x="904" y="299"/>
                </a:lnTo>
                <a:lnTo>
                  <a:pt x="812" y="335"/>
                </a:lnTo>
                <a:lnTo>
                  <a:pt x="721" y="377"/>
                </a:lnTo>
                <a:lnTo>
                  <a:pt x="631" y="426"/>
                </a:lnTo>
                <a:lnTo>
                  <a:pt x="546" y="482"/>
                </a:lnTo>
                <a:lnTo>
                  <a:pt x="464" y="544"/>
                </a:lnTo>
                <a:lnTo>
                  <a:pt x="386" y="614"/>
                </a:lnTo>
                <a:lnTo>
                  <a:pt x="311" y="691"/>
                </a:lnTo>
                <a:lnTo>
                  <a:pt x="242" y="776"/>
                </a:lnTo>
                <a:lnTo>
                  <a:pt x="180" y="871"/>
                </a:lnTo>
                <a:lnTo>
                  <a:pt x="124" y="973"/>
                </a:lnTo>
                <a:lnTo>
                  <a:pt x="74" y="1085"/>
                </a:lnTo>
                <a:lnTo>
                  <a:pt x="33" y="1206"/>
                </a:lnTo>
                <a:lnTo>
                  <a:pt x="0" y="1339"/>
                </a:lnTo>
                <a:close/>
              </a:path>
            </a:pathLst>
          </a:custGeom>
          <a:gradFill rotWithShape="1">
            <a:gsLst>
              <a:gs pos="0">
                <a:srgbClr val="4472C4">
                  <a:lumMod val="75000"/>
                </a:srgbClr>
              </a:gs>
              <a:gs pos="100000">
                <a:srgbClr val="FF6600"/>
              </a:gs>
            </a:gsLst>
            <a:lin ang="0" scaled="1"/>
          </a:gradFill>
          <a:ln w="9525">
            <a:noFill/>
            <a:round/>
            <a:headEnd/>
            <a:tailEnd/>
          </a:ln>
          <a:effectLst>
            <a:prstShdw prst="shdw17" dist="17961" dir="2700000">
              <a:srgbClr val="993D00"/>
            </a:prstShdw>
          </a:effectLst>
        </p:spPr>
        <p:txBody>
          <a:bodyPr wrap="square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1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3297035" y="1643856"/>
            <a:ext cx="645582" cy="31829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>
                <a:solidFill>
                  <a:srgbClr val="FF0000"/>
                </a:solidFill>
                <a:latin typeface="+mn-ea"/>
              </a:rPr>
              <a:t>25%</a:t>
            </a:r>
            <a:r>
              <a:rPr lang="ko-KR" altLang="en-US" sz="1000" b="1">
                <a:solidFill>
                  <a:srgbClr val="FF0000"/>
                </a:solidFill>
                <a:latin typeface="+mn-ea"/>
              </a:rPr>
              <a:t>↓</a:t>
            </a:r>
            <a:r>
              <a:rPr lang="ko-KR" altLang="en-US" sz="1000"/>
              <a:t> </a:t>
            </a:r>
          </a:p>
        </p:txBody>
      </p:sp>
      <p:sp>
        <p:nvSpPr>
          <p:cNvPr id="221" name="직사각형 220"/>
          <p:cNvSpPr/>
          <p:nvPr/>
        </p:nvSpPr>
        <p:spPr>
          <a:xfrm>
            <a:off x="7874001" y="3311512"/>
            <a:ext cx="645582" cy="31829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rgbClr val="FF0000"/>
                </a:solidFill>
                <a:latin typeface="+mn-ea"/>
              </a:rPr>
              <a:t>9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%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</a:rPr>
              <a:t>↓</a:t>
            </a:r>
            <a:r>
              <a:rPr lang="ko-KR" altLang="en-US" sz="1000" dirty="0"/>
              <a:t> </a:t>
            </a:r>
          </a:p>
        </p:txBody>
      </p:sp>
      <p:sp>
        <p:nvSpPr>
          <p:cNvPr id="222" name="직사각형 221"/>
          <p:cNvSpPr/>
          <p:nvPr/>
        </p:nvSpPr>
        <p:spPr>
          <a:xfrm>
            <a:off x="3351158" y="3182276"/>
            <a:ext cx="645584" cy="33946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>
                <a:solidFill>
                  <a:srgbClr val="FF0000"/>
                </a:solidFill>
                <a:latin typeface="+mn-ea"/>
              </a:rPr>
              <a:t>16%</a:t>
            </a:r>
            <a:r>
              <a:rPr lang="ko-KR" altLang="en-US" sz="1000" b="1">
                <a:solidFill>
                  <a:srgbClr val="FF0000"/>
                </a:solidFill>
                <a:latin typeface="+mn-ea"/>
              </a:rPr>
              <a:t>↓</a:t>
            </a:r>
            <a:r>
              <a:rPr lang="ko-KR" altLang="en-US" sz="1000"/>
              <a:t> </a:t>
            </a:r>
          </a:p>
        </p:txBody>
      </p:sp>
      <p:sp>
        <p:nvSpPr>
          <p:cNvPr id="223" name="직사각형 222"/>
          <p:cNvSpPr/>
          <p:nvPr/>
        </p:nvSpPr>
        <p:spPr>
          <a:xfrm>
            <a:off x="7709918" y="5117473"/>
            <a:ext cx="592666" cy="31829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 dirty="0">
                <a:solidFill>
                  <a:srgbClr val="0000CC"/>
                </a:solidFill>
                <a:latin typeface="+mn-ea"/>
              </a:rPr>
              <a:t>6%</a:t>
            </a:r>
            <a:r>
              <a:rPr lang="ko-KR" altLang="en-US" sz="1000" b="1" dirty="0">
                <a:solidFill>
                  <a:srgbClr val="0000CC"/>
                </a:solidFill>
                <a:latin typeface="+mn-ea"/>
              </a:rPr>
              <a:t>↑</a:t>
            </a:r>
            <a:endParaRPr lang="ko-KR" altLang="en-US" sz="1000" dirty="0"/>
          </a:p>
        </p:txBody>
      </p:sp>
      <p:sp>
        <p:nvSpPr>
          <p:cNvPr id="224" name="직사각형 223"/>
          <p:cNvSpPr/>
          <p:nvPr/>
        </p:nvSpPr>
        <p:spPr>
          <a:xfrm>
            <a:off x="3345133" y="5030155"/>
            <a:ext cx="645582" cy="318294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>
                <a:solidFill>
                  <a:srgbClr val="FF0000"/>
                </a:solidFill>
                <a:latin typeface="+mn-ea"/>
              </a:rPr>
              <a:t>11%</a:t>
            </a:r>
            <a:r>
              <a:rPr lang="ko-KR" altLang="en-US" sz="1000" b="1">
                <a:solidFill>
                  <a:srgbClr val="FF0000"/>
                </a:solidFill>
                <a:latin typeface="+mn-ea"/>
              </a:rPr>
              <a:t>↓</a:t>
            </a:r>
            <a:r>
              <a:rPr lang="ko-KR" altLang="en-US" sz="1000"/>
              <a:t> </a:t>
            </a:r>
          </a:p>
        </p:txBody>
      </p:sp>
      <p:sp>
        <p:nvSpPr>
          <p:cNvPr id="225" name="직사각형 224"/>
          <p:cNvSpPr/>
          <p:nvPr/>
        </p:nvSpPr>
        <p:spPr>
          <a:xfrm>
            <a:off x="7698316" y="1602152"/>
            <a:ext cx="645584" cy="339460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b="1">
                <a:solidFill>
                  <a:srgbClr val="0000CC"/>
                </a:solidFill>
                <a:latin typeface="+mn-ea"/>
              </a:rPr>
              <a:t>14%</a:t>
            </a:r>
            <a:r>
              <a:rPr lang="ko-KR" altLang="en-US" sz="1000" b="1">
                <a:solidFill>
                  <a:srgbClr val="0000CC"/>
                </a:solidFill>
                <a:latin typeface="+mn-ea"/>
              </a:rPr>
              <a:t>↑</a:t>
            </a:r>
            <a:r>
              <a:rPr lang="ko-KR" altLang="en-US" sz="1000">
                <a:solidFill>
                  <a:srgbClr val="0000CC"/>
                </a:solidFill>
              </a:rPr>
              <a:t> </a:t>
            </a:r>
          </a:p>
        </p:txBody>
      </p:sp>
      <p:pic>
        <p:nvPicPr>
          <p:cNvPr id="11290" name="Freeform 27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619625"/>
            <a:ext cx="43815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차트 25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61763" y="450440425"/>
            <a:ext cx="69694425" cy="3247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차트 3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5625" y="465175600"/>
            <a:ext cx="72363013" cy="2858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5" name="차트 25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61763" y="450440425"/>
            <a:ext cx="69694425" cy="3247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6" name="차트 3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5625" y="465175600"/>
            <a:ext cx="72363013" cy="2858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1" name="차트 25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61763" y="450440425"/>
            <a:ext cx="69694425" cy="3247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2" name="차트 3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5625" y="465175600"/>
            <a:ext cx="72363013" cy="2858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7" name="차트 25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61763" y="450440425"/>
            <a:ext cx="69694425" cy="3247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8" name="차트 34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5625" y="465175600"/>
            <a:ext cx="72363013" cy="2858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3" name="차트 25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61763" y="450440425"/>
            <a:ext cx="69694425" cy="32478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6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4-2.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`25</a:t>
            </a:r>
            <a:r>
              <a:rPr lang="ko-KR" altLang="en-US" sz="2400" b="1" dirty="0" smtClean="0">
                <a:latin typeface="+mn-ea"/>
              </a:rPr>
              <a:t>년 하반기 관리 계획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764704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/>
              <a:t>■ 하반기 예산 목표관리</a:t>
            </a:r>
            <a:endParaRPr lang="en-US" altLang="ko-KR" b="1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0882120"/>
              </p:ext>
            </p:extLst>
          </p:nvPr>
        </p:nvGraphicFramePr>
        <p:xfrm>
          <a:off x="323528" y="1134037"/>
          <a:ext cx="5598368" cy="117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워크시트" r:id="rId4" imgW="6210236" imgH="1305067" progId="Excel.Sheet.12">
                  <p:embed/>
                </p:oleObj>
              </mc:Choice>
              <mc:Fallback>
                <p:oleObj name="워크시트" r:id="rId4" imgW="6210236" imgH="130506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528" y="1134037"/>
                        <a:ext cx="5598368" cy="1176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706242"/>
              </p:ext>
            </p:extLst>
          </p:nvPr>
        </p:nvGraphicFramePr>
        <p:xfrm>
          <a:off x="323528" y="2348880"/>
          <a:ext cx="8568952" cy="1510623"/>
        </p:xfrm>
        <a:graphic>
          <a:graphicData uri="http://schemas.openxmlformats.org/drawingml/2006/table">
            <a:tbl>
              <a:tblPr/>
              <a:tblGrid>
                <a:gridCol w="441570"/>
                <a:gridCol w="940377"/>
                <a:gridCol w="580580"/>
                <a:gridCol w="948555"/>
                <a:gridCol w="948555"/>
                <a:gridCol w="948555"/>
                <a:gridCol w="926749"/>
                <a:gridCol w="926749"/>
                <a:gridCol w="1144809"/>
                <a:gridCol w="762453"/>
              </a:tblGrid>
              <a:tr h="167847">
                <a:tc gridSpan="4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주요품목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소모품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차이상세 내역</a:t>
                      </a:r>
                    </a:p>
                  </a:txBody>
                  <a:tcPr marL="7629" marR="7629" marT="76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9" marR="7629" marT="76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9" marR="7629" marT="76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9" marR="7629" marT="76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9" marR="7629" marT="76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9" marR="7629" marT="76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VND]</a:t>
                      </a:r>
                    </a:p>
                  </a:txBody>
                  <a:tcPr marL="7629" marR="7629" marT="76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해당월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 사용액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초과율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6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-VND 299,556,500 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315.49%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VD SMPS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누름지그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현지제작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고객지적사항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반영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: 9,600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 TA MOLDING PALLET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현지 제작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6,500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고객요청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78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 ADT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안착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Tray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제작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6,000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  4,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IT SERVER ROOM UPS Battery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2,000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본사요청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-VND 178,611,000 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167.94%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ADT Aging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구축을 위한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8,600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 molding Control Valve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재고확보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: 3,350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고객요청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 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78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AGV battery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수명기간 초과에 따른 구매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1,960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융착기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Nest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개선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2,520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본사요청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-VND 229,202,000 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141.00%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TA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별매포장 누락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방지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CCTV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 요구사항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: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6,100</a:t>
                      </a:r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AUTO LASER 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운영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SETTING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지그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현지제작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:9,960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고객요청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0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 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678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 AGV Motor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수명기간 초과에 따른 구매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1,470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9" marR="7629" marT="762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본사요청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8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-VND 158,212,470 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161.61%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 TA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몰딩설비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현지화 제작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MERIT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: 6,500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 SMPS AGING CAPA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본사요구사항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: 5,600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만동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본사요청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7629" marR="7629" marT="762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244332" y="4502993"/>
            <a:ext cx="1644919" cy="3720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latinLnBrk="0">
              <a:lnSpc>
                <a:spcPct val="107899"/>
              </a:lnSpc>
            </a:pPr>
            <a:r>
              <a:rPr lang="ko-KR" altLang="en-US" sz="1000" b="1" dirty="0" smtClean="0">
                <a:solidFill>
                  <a:srgbClr val="00074E"/>
                </a:solidFill>
                <a:latin typeface="+mn-ea"/>
              </a:rPr>
              <a:t>현지인</a:t>
            </a:r>
            <a:r>
              <a:rPr lang="en-US" altLang="ko-KR" sz="1000" b="1" dirty="0" smtClean="0">
                <a:solidFill>
                  <a:srgbClr val="00074E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00074E"/>
                </a:solidFill>
                <a:latin typeface="+mn-ea"/>
              </a:rPr>
              <a:t>담당</a:t>
            </a:r>
            <a:r>
              <a:rPr lang="en-US" altLang="ko-KR" sz="1000" b="1" dirty="0" smtClean="0">
                <a:solidFill>
                  <a:srgbClr val="00074E"/>
                </a:solidFill>
                <a:latin typeface="+mn-ea"/>
              </a:rPr>
              <a:t>)</a:t>
            </a:r>
            <a:r>
              <a:rPr lang="ko-KR" altLang="en-US" sz="1000" b="1" dirty="0" smtClean="0">
                <a:solidFill>
                  <a:srgbClr val="00074E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00074E"/>
                </a:solidFill>
                <a:latin typeface="+mn-ea"/>
              </a:rPr>
              <a:t>&amp; </a:t>
            </a:r>
            <a:r>
              <a:rPr lang="ko-KR" altLang="en-US" sz="1000" b="1" dirty="0" smtClean="0">
                <a:solidFill>
                  <a:srgbClr val="00074E"/>
                </a:solidFill>
                <a:latin typeface="+mn-ea"/>
              </a:rPr>
              <a:t>주재원</a:t>
            </a:r>
            <a:endParaRPr lang="ko-KR" altLang="en-US" sz="1000" b="1" dirty="0">
              <a:solidFill>
                <a:srgbClr val="00074E"/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7685" y="5016514"/>
            <a:ext cx="1718940" cy="3600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latinLnBrk="0">
              <a:lnSpc>
                <a:spcPct val="149400"/>
              </a:lnSpc>
            </a:pP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소모품 요청 상신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제조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,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품질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)</a:t>
            </a:r>
          </a:p>
          <a:p>
            <a:pPr algn="ctr" latinLnBrk="0">
              <a:lnSpc>
                <a:spcPct val="149400"/>
              </a:lnSpc>
            </a:pP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품명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,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수량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,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용도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,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단가 기재</a:t>
            </a:r>
            <a:endParaRPr lang="en-US" sz="1000" b="1" dirty="0">
              <a:solidFill>
                <a:srgbClr val="2C2C2C"/>
              </a:solidFill>
              <a:latin typeface="+mn-ea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1846083" y="4883681"/>
            <a:ext cx="1899881" cy="3600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latinLnBrk="0">
              <a:lnSpc>
                <a:spcPct val="149400"/>
              </a:lnSpc>
            </a:pP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사용목적 검토 및 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1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차승인</a:t>
            </a:r>
            <a:endParaRPr lang="en-US" sz="1000" b="1" dirty="0">
              <a:solidFill>
                <a:srgbClr val="2C2C2C"/>
              </a:solidFill>
              <a:latin typeface="+mn-ea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3666786" y="4910770"/>
            <a:ext cx="1718940" cy="96650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latinLnBrk="0">
              <a:lnSpc>
                <a:spcPct val="149400"/>
              </a:lnSpc>
            </a:pPr>
            <a:r>
              <a:rPr lang="ko-KR" altLang="en-US" sz="1000" b="1" dirty="0" err="1" smtClean="0">
                <a:solidFill>
                  <a:srgbClr val="2C2C2C"/>
                </a:solidFill>
                <a:latin typeface="+mn-ea"/>
              </a:rPr>
              <a:t>법인장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 및 본사 팀장 승인</a:t>
            </a:r>
            <a:endParaRPr lang="en-US" sz="1000" b="1" dirty="0">
              <a:solidFill>
                <a:srgbClr val="2C2C2C"/>
              </a:solidFill>
              <a:latin typeface="+mn-ea"/>
            </a:endParaRPr>
          </a:p>
          <a:p>
            <a:pPr algn="ctr" latinLnBrk="0">
              <a:lnSpc>
                <a:spcPct val="149400"/>
              </a:lnSpc>
            </a:pP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→ 사용 목적검토 후</a:t>
            </a:r>
            <a:endParaRPr lang="en-US" altLang="ko-KR" sz="1000" b="1" dirty="0" smtClean="0">
              <a:solidFill>
                <a:srgbClr val="2C2C2C"/>
              </a:solidFill>
              <a:latin typeface="+mn-ea"/>
            </a:endParaRPr>
          </a:p>
          <a:p>
            <a:pPr algn="ctr" latinLnBrk="0">
              <a:lnSpc>
                <a:spcPct val="149400"/>
              </a:lnSpc>
            </a:pP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5,000</a:t>
            </a:r>
            <a:r>
              <a:rPr lang="ko-KR" altLang="en-US" sz="1000" b="1" dirty="0" err="1" smtClean="0">
                <a:solidFill>
                  <a:srgbClr val="2C2C2C"/>
                </a:solidFill>
                <a:latin typeface="+mn-ea"/>
              </a:rPr>
              <a:t>만동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 미만 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(</a:t>
            </a:r>
            <a:r>
              <a:rPr lang="ko-KR" altLang="en-US" sz="1000" b="1" dirty="0" err="1" smtClean="0">
                <a:solidFill>
                  <a:srgbClr val="2C2C2C"/>
                </a:solidFill>
                <a:latin typeface="+mn-ea"/>
              </a:rPr>
              <a:t>법인장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)</a:t>
            </a:r>
          </a:p>
          <a:p>
            <a:pPr algn="ctr" latinLnBrk="0">
              <a:lnSpc>
                <a:spcPct val="149400"/>
              </a:lnSpc>
            </a:pPr>
            <a:r>
              <a:rPr lang="en-US" altLang="ko-KR" sz="1000" b="1" dirty="0">
                <a:solidFill>
                  <a:srgbClr val="2C2C2C"/>
                </a:solidFill>
                <a:latin typeface="+mn-ea"/>
              </a:rPr>
              <a:t>5,000</a:t>
            </a:r>
            <a:r>
              <a:rPr lang="ko-KR" altLang="en-US" sz="1000" b="1" dirty="0" err="1">
                <a:solidFill>
                  <a:srgbClr val="2C2C2C"/>
                </a:solidFill>
                <a:latin typeface="+mn-ea"/>
              </a:rPr>
              <a:t>만동</a:t>
            </a:r>
            <a:r>
              <a:rPr lang="ko-KR" altLang="en-US" sz="1000" b="1" dirty="0">
                <a:solidFill>
                  <a:srgbClr val="2C2C2C"/>
                </a:solidFill>
                <a:latin typeface="+mn-ea"/>
              </a:rPr>
              <a:t> 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이상 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부사장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)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547925" y="4323973"/>
            <a:ext cx="1008112" cy="215251"/>
            <a:chOff x="251520" y="3996375"/>
            <a:chExt cx="1008112" cy="215251"/>
          </a:xfrm>
        </p:grpSpPr>
        <p:sp>
          <p:nvSpPr>
            <p:cNvPr id="13" name="TextBox 6"/>
            <p:cNvSpPr txBox="1"/>
            <p:nvPr/>
          </p:nvSpPr>
          <p:spPr>
            <a:xfrm>
              <a:off x="478414" y="3996375"/>
              <a:ext cx="583946" cy="1680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07899"/>
                </a:lnSpc>
              </a:pPr>
              <a:r>
                <a:rPr lang="en-US" sz="1000" b="1" dirty="0">
                  <a:solidFill>
                    <a:srgbClr val="4A5BA3"/>
                  </a:solidFill>
                  <a:latin typeface="+mn-ea"/>
                </a:rPr>
                <a:t>Step 1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251520" y="4211626"/>
              <a:ext cx="1008112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2195805" y="4313799"/>
            <a:ext cx="1008112" cy="215251"/>
            <a:chOff x="251520" y="3996375"/>
            <a:chExt cx="1008112" cy="215251"/>
          </a:xfrm>
        </p:grpSpPr>
        <p:sp>
          <p:nvSpPr>
            <p:cNvPr id="16" name="TextBox 6"/>
            <p:cNvSpPr txBox="1"/>
            <p:nvPr/>
          </p:nvSpPr>
          <p:spPr>
            <a:xfrm>
              <a:off x="478414" y="3996375"/>
              <a:ext cx="583946" cy="1680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07899"/>
                </a:lnSpc>
              </a:pPr>
              <a:r>
                <a:rPr lang="en-US" sz="1000" b="1" dirty="0">
                  <a:solidFill>
                    <a:srgbClr val="4A5BA3"/>
                  </a:solidFill>
                  <a:latin typeface="+mn-ea"/>
                </a:rPr>
                <a:t>Step 2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251520" y="4211626"/>
              <a:ext cx="1008112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3912732" y="4313799"/>
            <a:ext cx="1008112" cy="215251"/>
            <a:chOff x="251520" y="3996375"/>
            <a:chExt cx="1008112" cy="215251"/>
          </a:xfrm>
        </p:grpSpPr>
        <p:sp>
          <p:nvSpPr>
            <p:cNvPr id="19" name="TextBox 6"/>
            <p:cNvSpPr txBox="1"/>
            <p:nvPr/>
          </p:nvSpPr>
          <p:spPr>
            <a:xfrm>
              <a:off x="478414" y="3996375"/>
              <a:ext cx="583946" cy="1680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07899"/>
                </a:lnSpc>
              </a:pPr>
              <a:r>
                <a:rPr lang="en-US" sz="1000" b="1" dirty="0">
                  <a:solidFill>
                    <a:srgbClr val="4A5BA3"/>
                  </a:solidFill>
                  <a:latin typeface="+mn-ea"/>
                </a:rPr>
                <a:t>Step 3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251520" y="4211626"/>
              <a:ext cx="1008112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568916" y="4305666"/>
            <a:ext cx="1008112" cy="215251"/>
            <a:chOff x="251520" y="3996375"/>
            <a:chExt cx="1008112" cy="215251"/>
          </a:xfrm>
        </p:grpSpPr>
        <p:sp>
          <p:nvSpPr>
            <p:cNvPr id="22" name="TextBox 6"/>
            <p:cNvSpPr txBox="1"/>
            <p:nvPr/>
          </p:nvSpPr>
          <p:spPr>
            <a:xfrm>
              <a:off x="478414" y="3996375"/>
              <a:ext cx="583946" cy="1680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07899"/>
                </a:lnSpc>
              </a:pPr>
              <a:r>
                <a:rPr lang="en-US" sz="1000" b="1" dirty="0">
                  <a:solidFill>
                    <a:srgbClr val="4A5BA3"/>
                  </a:solidFill>
                  <a:latin typeface="+mn-ea"/>
                </a:rPr>
                <a:t>Step 4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51520" y="4211626"/>
              <a:ext cx="1008112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7255471" y="4297764"/>
            <a:ext cx="1008112" cy="215251"/>
            <a:chOff x="251520" y="3996375"/>
            <a:chExt cx="1008112" cy="215251"/>
          </a:xfrm>
        </p:grpSpPr>
        <p:sp>
          <p:nvSpPr>
            <p:cNvPr id="25" name="TextBox 6"/>
            <p:cNvSpPr txBox="1"/>
            <p:nvPr/>
          </p:nvSpPr>
          <p:spPr>
            <a:xfrm>
              <a:off x="478414" y="3996375"/>
              <a:ext cx="583946" cy="16801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07899"/>
                </a:lnSpc>
              </a:pPr>
              <a:r>
                <a:rPr lang="en-US" sz="1000" b="1" dirty="0">
                  <a:solidFill>
                    <a:srgbClr val="4A5BA3"/>
                  </a:solidFill>
                  <a:latin typeface="+mn-ea"/>
                </a:rPr>
                <a:t>Step </a:t>
              </a:r>
              <a:r>
                <a:rPr lang="en-US" sz="1000" b="1" dirty="0" smtClean="0">
                  <a:solidFill>
                    <a:srgbClr val="4A5BA3"/>
                  </a:solidFill>
                  <a:latin typeface="+mn-ea"/>
                </a:rPr>
                <a:t>5</a:t>
              </a:r>
              <a:endParaRPr lang="en-US" sz="1000" b="1" dirty="0">
                <a:solidFill>
                  <a:srgbClr val="4A5BA3"/>
                </a:solidFill>
                <a:latin typeface="+mn-ea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251520" y="4211626"/>
              <a:ext cx="1008112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/>
          <p:cNvSpPr/>
          <p:nvPr/>
        </p:nvSpPr>
        <p:spPr>
          <a:xfrm>
            <a:off x="251520" y="3902859"/>
            <a:ext cx="45384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○ 현재 소모품 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Process 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및 개선 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 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개선 추가 반영 </a:t>
            </a:r>
            <a:r>
              <a:rPr lang="en-US" altLang="ko-KR" sz="10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→ 기존대비 하기 추가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가지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Process 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보완 후 계획대비 실적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Gap 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최소화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28" name="TextBox 7"/>
          <p:cNvSpPr txBox="1"/>
          <p:nvPr/>
        </p:nvSpPr>
        <p:spPr>
          <a:xfrm>
            <a:off x="1877401" y="4492819"/>
            <a:ext cx="1644919" cy="3720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latinLnBrk="0">
              <a:lnSpc>
                <a:spcPct val="107899"/>
              </a:lnSpc>
            </a:pPr>
            <a:r>
              <a:rPr lang="ko-KR" altLang="en-US" sz="1000" b="1" dirty="0" smtClean="0">
                <a:solidFill>
                  <a:srgbClr val="00074E"/>
                </a:solidFill>
                <a:latin typeface="+mn-ea"/>
              </a:rPr>
              <a:t>주재원</a:t>
            </a:r>
            <a:r>
              <a:rPr lang="en-US" altLang="ko-KR" sz="1000" b="1" dirty="0" smtClean="0">
                <a:solidFill>
                  <a:srgbClr val="00074E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00074E"/>
                </a:solidFill>
                <a:latin typeface="+mn-ea"/>
              </a:rPr>
              <a:t>부서장</a:t>
            </a:r>
            <a:r>
              <a:rPr lang="en-US" altLang="ko-KR" sz="1000" b="1" dirty="0" smtClean="0">
                <a:solidFill>
                  <a:srgbClr val="00074E"/>
                </a:solidFill>
                <a:latin typeface="+mn-ea"/>
              </a:rPr>
              <a:t>)</a:t>
            </a:r>
            <a:endParaRPr lang="ko-KR" altLang="en-US" sz="1000" b="1" dirty="0">
              <a:solidFill>
                <a:srgbClr val="00074E"/>
              </a:solidFill>
              <a:latin typeface="+mn-ea"/>
            </a:endParaRPr>
          </a:p>
        </p:txBody>
      </p:sp>
      <p:sp>
        <p:nvSpPr>
          <p:cNvPr id="29" name="TextBox 7"/>
          <p:cNvSpPr txBox="1"/>
          <p:nvPr/>
        </p:nvSpPr>
        <p:spPr>
          <a:xfrm>
            <a:off x="3575153" y="4494835"/>
            <a:ext cx="1644919" cy="3720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latinLnBrk="0">
              <a:lnSpc>
                <a:spcPct val="107899"/>
              </a:lnSpc>
            </a:pPr>
            <a:r>
              <a:rPr lang="ko-KR" altLang="en-US" sz="1000" b="1" dirty="0" err="1" smtClean="0">
                <a:solidFill>
                  <a:srgbClr val="00074E"/>
                </a:solidFill>
                <a:latin typeface="+mn-ea"/>
              </a:rPr>
              <a:t>법인장</a:t>
            </a:r>
            <a:r>
              <a:rPr lang="ko-KR" altLang="en-US" sz="1000" b="1" dirty="0" smtClean="0">
                <a:solidFill>
                  <a:srgbClr val="00074E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00074E"/>
                </a:solidFill>
                <a:latin typeface="+mn-ea"/>
              </a:rPr>
              <a:t>&amp; </a:t>
            </a:r>
            <a:r>
              <a:rPr lang="ko-KR" altLang="en-US" sz="1000" b="1" dirty="0" smtClean="0">
                <a:solidFill>
                  <a:srgbClr val="00074E"/>
                </a:solidFill>
                <a:latin typeface="+mn-ea"/>
              </a:rPr>
              <a:t>본사팀장</a:t>
            </a:r>
            <a:endParaRPr lang="ko-KR" altLang="en-US" sz="1000" b="1" dirty="0">
              <a:solidFill>
                <a:srgbClr val="00074E"/>
              </a:solidFill>
              <a:latin typeface="+mn-ea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5250512" y="4475525"/>
            <a:ext cx="1644919" cy="3720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latinLnBrk="0">
              <a:lnSpc>
                <a:spcPct val="107899"/>
              </a:lnSpc>
            </a:pPr>
            <a:r>
              <a:rPr lang="ko-KR" altLang="en-US" sz="1000" b="1" dirty="0" smtClean="0">
                <a:solidFill>
                  <a:srgbClr val="00074E"/>
                </a:solidFill>
                <a:latin typeface="+mn-ea"/>
              </a:rPr>
              <a:t>결재 </a:t>
            </a:r>
            <a:r>
              <a:rPr lang="ko-KR" altLang="en-US" sz="1000" b="1" dirty="0" err="1" smtClean="0">
                <a:solidFill>
                  <a:srgbClr val="00074E"/>
                </a:solidFill>
                <a:latin typeface="+mn-ea"/>
              </a:rPr>
              <a:t>요청자</a:t>
            </a:r>
            <a:r>
              <a:rPr lang="en-US" altLang="ko-KR" sz="1000" b="1" dirty="0" smtClean="0">
                <a:solidFill>
                  <a:srgbClr val="00074E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00074E"/>
                </a:solidFill>
                <a:latin typeface="+mn-ea"/>
              </a:rPr>
              <a:t>법인</a:t>
            </a:r>
            <a:r>
              <a:rPr lang="en-US" altLang="ko-KR" sz="1000" b="1" dirty="0" smtClean="0">
                <a:solidFill>
                  <a:srgbClr val="00074E"/>
                </a:solidFill>
                <a:latin typeface="+mn-ea"/>
              </a:rPr>
              <a:t>)</a:t>
            </a:r>
            <a:endParaRPr lang="ko-KR" altLang="en-US" sz="1000" b="1" dirty="0">
              <a:solidFill>
                <a:srgbClr val="00074E"/>
              </a:solidFill>
              <a:latin typeface="+mn-ea"/>
            </a:endParaRPr>
          </a:p>
        </p:txBody>
      </p:sp>
      <p:sp>
        <p:nvSpPr>
          <p:cNvPr id="31" name="TextBox 7"/>
          <p:cNvSpPr txBox="1"/>
          <p:nvPr/>
        </p:nvSpPr>
        <p:spPr>
          <a:xfrm>
            <a:off x="6948264" y="4475525"/>
            <a:ext cx="1644919" cy="3720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latinLnBrk="0">
              <a:lnSpc>
                <a:spcPct val="107899"/>
              </a:lnSpc>
            </a:pPr>
            <a:r>
              <a:rPr lang="ko-KR" altLang="en-US" sz="1000" b="1" dirty="0" smtClean="0">
                <a:solidFill>
                  <a:srgbClr val="00074E"/>
                </a:solidFill>
                <a:latin typeface="+mn-ea"/>
              </a:rPr>
              <a:t>법인재무 담당자</a:t>
            </a:r>
            <a:endParaRPr lang="ko-KR" altLang="en-US" sz="1000" b="1" dirty="0">
              <a:solidFill>
                <a:srgbClr val="00074E"/>
              </a:solidFill>
              <a:latin typeface="+mn-ea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5220072" y="4990359"/>
            <a:ext cx="1718940" cy="3600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latinLnBrk="0">
              <a:lnSpc>
                <a:spcPct val="149400"/>
              </a:lnSpc>
            </a:pP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결재부서 구매 오더</a:t>
            </a:r>
            <a:endParaRPr lang="en-US" altLang="ko-KR" sz="1000" b="1" dirty="0">
              <a:solidFill>
                <a:srgbClr val="2C2C2C"/>
              </a:solidFill>
              <a:latin typeface="+mn-ea"/>
            </a:endParaRPr>
          </a:p>
          <a:p>
            <a:pPr algn="ctr" latinLnBrk="0">
              <a:lnSpc>
                <a:spcPct val="149400"/>
              </a:lnSpc>
            </a:pP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검수 후 입고처리</a:t>
            </a:r>
            <a:endParaRPr lang="en-US" sz="1000" b="1" dirty="0">
              <a:solidFill>
                <a:srgbClr val="2C2C2C"/>
              </a:solidFill>
              <a:latin typeface="+mn-ea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6957516" y="4944506"/>
            <a:ext cx="1718940" cy="9036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 latinLnBrk="0">
              <a:lnSpc>
                <a:spcPct val="149400"/>
              </a:lnSpc>
            </a:pP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세금계산서 및 인보이스 처리</a:t>
            </a:r>
            <a:endParaRPr lang="en-US" altLang="ko-KR" sz="1000" b="1" dirty="0" smtClean="0">
              <a:solidFill>
                <a:srgbClr val="2C2C2C"/>
              </a:solidFill>
              <a:latin typeface="+mn-ea"/>
            </a:endParaRPr>
          </a:p>
          <a:p>
            <a:pPr algn="ctr" latinLnBrk="0">
              <a:lnSpc>
                <a:spcPct val="149400"/>
              </a:lnSpc>
            </a:pP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계정과목 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: </a:t>
            </a:r>
            <a:r>
              <a:rPr lang="ko-KR" altLang="en-US" sz="1000" b="1" dirty="0" err="1" smtClean="0">
                <a:solidFill>
                  <a:srgbClr val="2C2C2C"/>
                </a:solidFill>
                <a:latin typeface="+mn-ea"/>
              </a:rPr>
              <a:t>소모품비</a:t>
            </a:r>
            <a:endParaRPr lang="en-US" altLang="ko-KR" sz="1000" b="1" dirty="0" smtClean="0">
              <a:solidFill>
                <a:srgbClr val="2C2C2C"/>
              </a:solidFill>
              <a:latin typeface="+mn-ea"/>
            </a:endParaRPr>
          </a:p>
          <a:p>
            <a:pPr algn="ctr" latinLnBrk="0">
              <a:lnSpc>
                <a:spcPct val="149400"/>
              </a:lnSpc>
            </a:pP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비용 부서별 배분처리</a:t>
            </a:r>
            <a:endParaRPr lang="en-US" altLang="ko-KR" sz="1000" b="1" dirty="0" smtClean="0">
              <a:solidFill>
                <a:srgbClr val="2C2C2C"/>
              </a:solidFill>
              <a:latin typeface="+mn-ea"/>
            </a:endParaRPr>
          </a:p>
          <a:p>
            <a:pPr algn="ctr" latinLnBrk="0">
              <a:lnSpc>
                <a:spcPct val="149400"/>
              </a:lnSpc>
            </a:pP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장기선급비용 검토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(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최대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3</a:t>
            </a:r>
            <a:r>
              <a:rPr lang="ko-KR" altLang="en-US" sz="1000" b="1" dirty="0" smtClean="0">
                <a:solidFill>
                  <a:srgbClr val="2C2C2C"/>
                </a:solidFill>
                <a:latin typeface="+mn-ea"/>
              </a:rPr>
              <a:t>년</a:t>
            </a:r>
            <a:r>
              <a:rPr lang="en-US" altLang="ko-KR" sz="1000" b="1" dirty="0" smtClean="0">
                <a:solidFill>
                  <a:srgbClr val="2C2C2C"/>
                </a:solidFill>
                <a:latin typeface="+mn-ea"/>
              </a:rPr>
              <a:t>)</a:t>
            </a:r>
            <a:endParaRPr lang="en-US" sz="1000" b="1" dirty="0">
              <a:solidFill>
                <a:srgbClr val="2C2C2C"/>
              </a:solidFill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936635" y="5818684"/>
            <a:ext cx="2751041" cy="65028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solidFill>
                  <a:srgbClr val="0000FF"/>
                </a:solidFill>
                <a:latin typeface="+mn-ea"/>
              </a:rPr>
              <a:t>① 하반기 </a:t>
            </a:r>
            <a:r>
              <a:rPr lang="ko-KR" altLang="en-US" sz="900" b="1" dirty="0">
                <a:solidFill>
                  <a:srgbClr val="0000FF"/>
                </a:solidFill>
                <a:latin typeface="+mn-ea"/>
              </a:rPr>
              <a:t>본사 계획 및 </a:t>
            </a:r>
            <a:r>
              <a:rPr lang="ko-KR" altLang="en-US" sz="900" b="1" dirty="0" err="1">
                <a:solidFill>
                  <a:srgbClr val="0000FF"/>
                </a:solidFill>
                <a:latin typeface="+mn-ea"/>
              </a:rPr>
              <a:t>고객사</a:t>
            </a:r>
            <a:r>
              <a:rPr lang="ko-KR" altLang="en-US" sz="900" b="1" dirty="0">
                <a:solidFill>
                  <a:srgbClr val="0000FF"/>
                </a:solidFill>
                <a:latin typeface="+mn-ea"/>
              </a:rPr>
              <a:t> 일정 점검</a:t>
            </a:r>
            <a:endParaRPr lang="en-US" altLang="ko-KR" sz="900" b="1" dirty="0">
              <a:solidFill>
                <a:srgbClr val="0000FF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rgbClr val="0000FF"/>
                </a:solidFill>
                <a:latin typeface="+mn-ea"/>
              </a:rPr>
              <a:t>사유 구분 체계화 </a:t>
            </a:r>
            <a:r>
              <a:rPr lang="en-US" altLang="ko-KR" sz="900" b="1" dirty="0">
                <a:solidFill>
                  <a:srgbClr val="0000FF"/>
                </a:solidFill>
                <a:latin typeface="+mn-ea"/>
              </a:rPr>
              <a:t>( </a:t>
            </a:r>
            <a:r>
              <a:rPr lang="ko-KR" altLang="en-US" sz="900" b="1" dirty="0">
                <a:solidFill>
                  <a:srgbClr val="0000FF"/>
                </a:solidFill>
                <a:latin typeface="+mn-ea"/>
              </a:rPr>
              <a:t>고객요청</a:t>
            </a:r>
            <a:r>
              <a:rPr lang="en-US" altLang="ko-KR" sz="900" b="1" dirty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900" b="1" dirty="0">
                <a:solidFill>
                  <a:srgbClr val="0000FF"/>
                </a:solidFill>
                <a:latin typeface="+mn-ea"/>
              </a:rPr>
              <a:t>본사지시</a:t>
            </a:r>
            <a:r>
              <a:rPr lang="en-US" altLang="ko-KR" sz="900" b="1" dirty="0">
                <a:solidFill>
                  <a:srgbClr val="0000FF"/>
                </a:solidFill>
                <a:latin typeface="+mn-ea"/>
              </a:rPr>
              <a:t> )</a:t>
            </a: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rgbClr val="0000FF"/>
                </a:solidFill>
                <a:latin typeface="+mn-ea"/>
              </a:rPr>
              <a:t>공문</a:t>
            </a:r>
            <a:r>
              <a:rPr lang="en-US" altLang="ko-KR" sz="900" b="1" dirty="0"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900" b="1" dirty="0" err="1" smtClean="0">
                <a:solidFill>
                  <a:srgbClr val="0000FF"/>
                </a:solidFill>
                <a:latin typeface="+mn-ea"/>
              </a:rPr>
              <a:t>이메일</a:t>
            </a:r>
            <a:r>
              <a:rPr lang="ko-KR" altLang="en-US" sz="900" b="1" dirty="0" smtClean="0">
                <a:solidFill>
                  <a:srgbClr val="0000FF"/>
                </a:solidFill>
                <a:latin typeface="+mn-ea"/>
              </a:rPr>
              <a:t> 등 </a:t>
            </a:r>
            <a:r>
              <a:rPr lang="ko-KR" altLang="en-US" sz="900" b="1" dirty="0">
                <a:solidFill>
                  <a:srgbClr val="0000FF"/>
                </a:solidFill>
                <a:latin typeface="+mn-ea"/>
              </a:rPr>
              <a:t>근거자료 첨부 </a:t>
            </a:r>
            <a:r>
              <a:rPr lang="ko-KR" altLang="en-US" sz="900" b="1" dirty="0" smtClean="0">
                <a:solidFill>
                  <a:srgbClr val="0000FF"/>
                </a:solidFill>
                <a:latin typeface="+mn-ea"/>
              </a:rPr>
              <a:t>의무화</a:t>
            </a:r>
            <a:endParaRPr lang="en-US" altLang="ko-KR" sz="9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4926276" y="5847269"/>
            <a:ext cx="2519823" cy="62170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solidFill>
                  <a:srgbClr val="0000FF"/>
                </a:solidFill>
                <a:latin typeface="+mn-ea"/>
              </a:rPr>
              <a:t>② 월간</a:t>
            </a:r>
            <a:r>
              <a:rPr lang="en-US" altLang="ko-KR" sz="900" b="1" dirty="0"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rgbClr val="0000FF"/>
                </a:solidFill>
                <a:latin typeface="+mn-ea"/>
              </a:rPr>
              <a:t>분기별 분석</a:t>
            </a:r>
            <a:endParaRPr lang="en-US" altLang="ko-KR" sz="900" b="1" dirty="0">
              <a:solidFill>
                <a:srgbClr val="0000FF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 err="1">
                <a:solidFill>
                  <a:srgbClr val="0000FF"/>
                </a:solidFill>
                <a:latin typeface="+mn-ea"/>
              </a:rPr>
              <a:t>고객사</a:t>
            </a:r>
            <a:r>
              <a:rPr lang="en-US" altLang="ko-KR" sz="900" b="1" dirty="0">
                <a:solidFill>
                  <a:srgbClr val="0000FF"/>
                </a:solidFill>
                <a:latin typeface="+mn-ea"/>
              </a:rPr>
              <a:t>/</a:t>
            </a:r>
            <a:r>
              <a:rPr lang="ko-KR" altLang="en-US" sz="900" b="1" dirty="0">
                <a:solidFill>
                  <a:srgbClr val="0000FF"/>
                </a:solidFill>
                <a:latin typeface="+mn-ea"/>
              </a:rPr>
              <a:t>본사 요청 소모품 사용량 분석</a:t>
            </a:r>
            <a:endParaRPr lang="en-US" altLang="ko-KR" sz="900" b="1" dirty="0">
              <a:solidFill>
                <a:srgbClr val="0000FF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b="1" dirty="0">
                <a:solidFill>
                  <a:srgbClr val="0000FF"/>
                </a:solidFill>
                <a:latin typeface="+mn-ea"/>
              </a:rPr>
              <a:t>중복 요청</a:t>
            </a:r>
            <a:r>
              <a:rPr lang="en-US" altLang="ko-KR" sz="900" b="1" dirty="0">
                <a:solidFill>
                  <a:srgbClr val="0000FF"/>
                </a:solidFill>
                <a:latin typeface="+mn-ea"/>
              </a:rPr>
              <a:t>·</a:t>
            </a:r>
            <a:r>
              <a:rPr lang="ko-KR" altLang="en-US" sz="900" b="1" dirty="0">
                <a:solidFill>
                  <a:srgbClr val="0000FF"/>
                </a:solidFill>
                <a:latin typeface="+mn-ea"/>
              </a:rPr>
              <a:t>불필요 요청 여부 판단 근거 확보</a:t>
            </a:r>
            <a:endParaRPr lang="ko-KR" altLang="en-US" sz="900" b="1" dirty="0">
              <a:solidFill>
                <a:srgbClr val="0000FF"/>
              </a:solidFill>
            </a:endParaRPr>
          </a:p>
        </p:txBody>
      </p:sp>
      <p:pic>
        <p:nvPicPr>
          <p:cNvPr id="36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0706" y="5376553"/>
            <a:ext cx="503217" cy="503217"/>
          </a:xfrm>
          <a:prstGeom prst="rect">
            <a:avLst/>
          </a:prstGeom>
        </p:spPr>
      </p:pic>
      <p:pic>
        <p:nvPicPr>
          <p:cNvPr id="37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760" y="5376552"/>
            <a:ext cx="503217" cy="503217"/>
          </a:xfrm>
          <a:prstGeom prst="rect">
            <a:avLst/>
          </a:prstGeom>
        </p:spPr>
      </p:pic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444"/>
              </p:ext>
            </p:extLst>
          </p:nvPr>
        </p:nvGraphicFramePr>
        <p:xfrm>
          <a:off x="6191448" y="1137236"/>
          <a:ext cx="2413000" cy="505263"/>
        </p:xfrm>
        <a:graphic>
          <a:graphicData uri="http://schemas.openxmlformats.org/drawingml/2006/table">
            <a:tbl>
              <a:tblPr/>
              <a:tblGrid>
                <a:gridCol w="1077743"/>
                <a:gridCol w="1335257"/>
              </a:tblGrid>
              <a:tr h="18141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상반기 비용차이 대비 소모품 비중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66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비용차이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566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2,628,374,727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" name="개체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385540"/>
              </p:ext>
            </p:extLst>
          </p:nvPr>
        </p:nvGraphicFramePr>
        <p:xfrm>
          <a:off x="8116627" y="3922337"/>
          <a:ext cx="792088" cy="296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워크시트" r:id="rId8" imgW="1085754" imgH="371560" progId="Excel.Sheet.12">
                  <p:embed/>
                </p:oleObj>
              </mc:Choice>
              <mc:Fallback>
                <p:oleObj name="워크시트" r:id="rId8" imgW="1085754" imgH="3715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116627" y="3922337"/>
                        <a:ext cx="792088" cy="296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210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4-3.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`25</a:t>
            </a:r>
            <a:r>
              <a:rPr lang="ko-KR" altLang="en-US" sz="2400" b="1" dirty="0" smtClean="0">
                <a:latin typeface="+mn-ea"/>
              </a:rPr>
              <a:t>년 하반기 목표 계획</a:t>
            </a:r>
            <a:r>
              <a:rPr lang="en-US" altLang="ko-KR" sz="1600" b="1" dirty="0" smtClean="0">
                <a:solidFill>
                  <a:srgbClr val="0000FF"/>
                </a:solidFill>
                <a:latin typeface="+mn-ea"/>
              </a:rPr>
              <a:t>[O/H]</a:t>
            </a:r>
            <a:endParaRPr lang="en-US" altLang="ko-KR" sz="16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1520" y="692696"/>
            <a:ext cx="8568952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latinLnBrk="0" hangingPunct="0">
              <a:lnSpc>
                <a:spcPct val="150000"/>
              </a:lnSpc>
              <a:defRPr/>
            </a:pPr>
            <a:r>
              <a:rPr lang="ko-KR" altLang="en-US" sz="2000" b="1" spc="-89" dirty="0">
                <a:solidFill>
                  <a:srgbClr val="2E6CA4"/>
                </a:solidFill>
                <a:latin typeface="맑은 고딕" panose="020B0503020000020004" pitchFamily="50" charset="-127"/>
                <a:cs typeface="WVQMME+ìì� Bold"/>
              </a:rPr>
              <a:t>□</a:t>
            </a:r>
            <a:r>
              <a:rPr lang="en-US" altLang="ko-KR" sz="2000" b="1" dirty="0">
                <a:solidFill>
                  <a:srgbClr val="2E6CA4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000" b="1" dirty="0">
                <a:latin typeface="맑은 고딕" panose="020B0503020000020004" pitchFamily="50" charset="-127"/>
              </a:rPr>
              <a:t>OH </a:t>
            </a:r>
            <a:r>
              <a:rPr lang="ko-KR" altLang="en-US" sz="2000" b="1" dirty="0">
                <a:latin typeface="맑은 고딕" panose="020B0503020000020004" pitchFamily="50" charset="-127"/>
              </a:rPr>
              <a:t>계획</a:t>
            </a:r>
            <a:r>
              <a:rPr lang="en-US" altLang="ko-KR" b="1" dirty="0" smtClean="0">
                <a:solidFill>
                  <a:srgbClr val="2E6CA4"/>
                </a:solidFill>
                <a:latin typeface="맑은 고딕" panose="020B0503020000020004" pitchFamily="50" charset="-127"/>
              </a:rPr>
              <a:t>_</a:t>
            </a:r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`25</a:t>
            </a: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년 </a:t>
            </a:r>
            <a:r>
              <a:rPr lang="ko-KR" altLang="en-US" sz="12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상반기 실적 </a:t>
            </a:r>
            <a:r>
              <a:rPr lang="en-US" altLang="ko-KR" sz="12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[5.6%] </a:t>
            </a:r>
            <a:r>
              <a:rPr lang="ko-KR" altLang="en-US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→</a:t>
            </a:r>
            <a:r>
              <a:rPr lang="en-US" altLang="ko-KR" sz="12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`25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년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하반기 목표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5.1%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누적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5.4%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목표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</a:endParaRPr>
          </a:p>
          <a:p>
            <a:pPr lvl="0" eaLnBrk="0" latinLnBrk="0" hangingPunct="0">
              <a:lnSpc>
                <a:spcPct val="150000"/>
              </a:lnSpc>
              <a:defRPr/>
            </a:pPr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                          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25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년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1~5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월 실적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, 6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</a:rPr>
              <a:t>월 계획 기준</a:t>
            </a:r>
            <a:endParaRPr lang="en-US" altLang="ko-KR" sz="900" b="1" dirty="0">
              <a:solidFill>
                <a:srgbClr val="0000FF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80600"/>
            <a:ext cx="7416824" cy="517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5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4-4.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`25</a:t>
            </a:r>
            <a:r>
              <a:rPr lang="ko-KR" altLang="en-US" sz="2400" b="1" dirty="0" smtClean="0">
                <a:latin typeface="+mn-ea"/>
              </a:rPr>
              <a:t>년 하반기 비용 절감 </a:t>
            </a:r>
            <a:r>
              <a:rPr lang="ko-KR" altLang="en-US" sz="2400" b="1" dirty="0">
                <a:latin typeface="+mn-ea"/>
              </a:rPr>
              <a:t>계획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179512" y="764704"/>
            <a:ext cx="87202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150000"/>
              </a:lnSpc>
              <a:defRPr/>
            </a:pPr>
            <a:r>
              <a:rPr lang="ko-KR" altLang="en-US" sz="2000" b="1" spc="-89" dirty="0">
                <a:latin typeface="+mn-ea"/>
                <a:cs typeface="WVQMME+ìì� Bold"/>
              </a:rPr>
              <a:t>□ </a:t>
            </a:r>
            <a:r>
              <a:rPr lang="en-US" altLang="ko-KR" sz="2000" b="1" spc="-89" dirty="0">
                <a:latin typeface="+mn-ea"/>
                <a:cs typeface="WVQMME+ìì� Bold"/>
              </a:rPr>
              <a:t>25</a:t>
            </a:r>
            <a:r>
              <a:rPr lang="ko-KR" altLang="en-US" sz="2000" b="1" spc="-89" dirty="0">
                <a:latin typeface="+mn-ea"/>
                <a:cs typeface="WVQMME+ìì� Bold"/>
              </a:rPr>
              <a:t>년 </a:t>
            </a:r>
            <a:r>
              <a:rPr lang="ko-KR" altLang="en-US" sz="2000" b="1" spc="-89" dirty="0" smtClean="0">
                <a:latin typeface="+mn-ea"/>
                <a:cs typeface="WVQMME+ìì� Bold"/>
              </a:rPr>
              <a:t>하반기 도전 </a:t>
            </a:r>
            <a:r>
              <a:rPr lang="ko-KR" altLang="en-US" sz="2000" b="1" spc="-89" dirty="0">
                <a:latin typeface="+mn-ea"/>
                <a:cs typeface="WVQMME+ìì� Bold"/>
              </a:rPr>
              <a:t>목표 </a:t>
            </a:r>
            <a:r>
              <a:rPr lang="en-US" altLang="ko-KR" sz="2000" b="1" spc="-89" dirty="0" err="1" smtClean="0">
                <a:latin typeface="+mn-ea"/>
                <a:cs typeface="WVQMME+ìì� Bold"/>
              </a:rPr>
              <a:t>vs</a:t>
            </a:r>
            <a:r>
              <a:rPr lang="en-US" altLang="ko-KR" sz="2000" b="1" spc="-89" dirty="0" smtClean="0">
                <a:latin typeface="+mn-ea"/>
                <a:cs typeface="WVQMME+ìì� Bold"/>
              </a:rPr>
              <a:t> </a:t>
            </a:r>
            <a:r>
              <a:rPr lang="ko-KR" altLang="en-US" sz="2000" b="1" spc="-89" dirty="0" smtClean="0">
                <a:latin typeface="+mn-ea"/>
                <a:cs typeface="WVQMME+ìì� Bold"/>
              </a:rPr>
              <a:t>법인 하반기 비용 예상 계획</a:t>
            </a:r>
            <a:endParaRPr lang="en-US" altLang="ko-KR" sz="900" b="1" dirty="0">
              <a:latin typeface="+mn-ea"/>
            </a:endParaRPr>
          </a:p>
        </p:txBody>
      </p:sp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881158"/>
              </p:ext>
            </p:extLst>
          </p:nvPr>
        </p:nvGraphicFramePr>
        <p:xfrm>
          <a:off x="269363" y="1124744"/>
          <a:ext cx="6059193" cy="5328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" name="워크시트" r:id="rId4" imgW="7972569" imgH="7010514" progId="Excel.Sheet.12">
                  <p:embed/>
                </p:oleObj>
              </mc:Choice>
              <mc:Fallback>
                <p:oleObj name="워크시트" r:id="rId4" imgW="7972569" imgH="70105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9363" y="1124744"/>
                        <a:ext cx="6059193" cy="53285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979504"/>
              </p:ext>
            </p:extLst>
          </p:nvPr>
        </p:nvGraphicFramePr>
        <p:xfrm>
          <a:off x="6372200" y="1124744"/>
          <a:ext cx="2664296" cy="1095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" name="워크시트" r:id="rId7" imgW="3219610" imgH="1323875" progId="Excel.Sheet.12">
                  <p:embed/>
                </p:oleObj>
              </mc:Choice>
              <mc:Fallback>
                <p:oleObj name="워크시트" r:id="rId7" imgW="3219610" imgH="13238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72200" y="1124744"/>
                        <a:ext cx="2664296" cy="1095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7504785"/>
              </p:ext>
            </p:extLst>
          </p:nvPr>
        </p:nvGraphicFramePr>
        <p:xfrm>
          <a:off x="6393602" y="2348879"/>
          <a:ext cx="2642894" cy="2294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" name="워크시트" r:id="rId10" imgW="3543492" imgH="3076504" progId="Excel.Sheet.12">
                  <p:embed/>
                </p:oleObj>
              </mc:Choice>
              <mc:Fallback>
                <p:oleObj name="워크시트" r:id="rId10" imgW="3543492" imgH="307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93602" y="2348879"/>
                        <a:ext cx="2642894" cy="2294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384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4-4.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`25</a:t>
            </a:r>
            <a:r>
              <a:rPr lang="ko-KR" altLang="en-US" sz="2400" b="1" dirty="0" smtClean="0">
                <a:latin typeface="+mn-ea"/>
              </a:rPr>
              <a:t>년 하반기 비용 절감 </a:t>
            </a:r>
            <a:r>
              <a:rPr lang="ko-KR" altLang="en-US" sz="2400" b="1" dirty="0">
                <a:latin typeface="+mn-ea"/>
              </a:rPr>
              <a:t>계획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179512" y="764704"/>
            <a:ext cx="872024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150000"/>
              </a:lnSpc>
              <a:defRPr/>
            </a:pPr>
            <a:r>
              <a:rPr lang="ko-KR" altLang="en-US" sz="2000" b="1" spc="-89" dirty="0">
                <a:latin typeface="+mn-ea"/>
                <a:cs typeface="WVQMME+ìì� Bold"/>
              </a:rPr>
              <a:t>□ </a:t>
            </a:r>
            <a:r>
              <a:rPr lang="en-US" altLang="ko-KR" sz="2000" b="1" spc="-89" dirty="0">
                <a:latin typeface="+mn-ea"/>
                <a:cs typeface="WVQMME+ìì� Bold"/>
              </a:rPr>
              <a:t>25</a:t>
            </a:r>
            <a:r>
              <a:rPr lang="ko-KR" altLang="en-US" sz="2000" b="1" spc="-89" dirty="0">
                <a:latin typeface="+mn-ea"/>
                <a:cs typeface="WVQMME+ìì� Bold"/>
              </a:rPr>
              <a:t>년 </a:t>
            </a:r>
            <a:r>
              <a:rPr lang="ko-KR" altLang="en-US" sz="2000" b="1" spc="-89" dirty="0" smtClean="0">
                <a:latin typeface="+mn-ea"/>
                <a:cs typeface="WVQMME+ìì� Bold"/>
              </a:rPr>
              <a:t>하반기 도전 </a:t>
            </a:r>
            <a:r>
              <a:rPr lang="ko-KR" altLang="en-US" sz="2000" b="1" spc="-89" dirty="0">
                <a:latin typeface="+mn-ea"/>
                <a:cs typeface="WVQMME+ìì� Bold"/>
              </a:rPr>
              <a:t>목표 비용절감 계획</a:t>
            </a:r>
            <a:r>
              <a:rPr lang="en-US" altLang="ko-KR" sz="2000" b="1" spc="-89" dirty="0">
                <a:latin typeface="+mn-ea"/>
                <a:cs typeface="WVQMME+ìì� Bold"/>
              </a:rPr>
              <a:t>_</a:t>
            </a:r>
            <a:r>
              <a:rPr lang="ko-KR" altLang="en-US" sz="2000" b="1" spc="-89" dirty="0">
                <a:latin typeface="+mn-ea"/>
                <a:cs typeface="WVQMME+ìì� Bold"/>
              </a:rPr>
              <a:t>상세내역</a:t>
            </a:r>
            <a:endParaRPr lang="en-US" altLang="ko-KR" sz="900" b="1" dirty="0">
              <a:latin typeface="+mn-ea"/>
            </a:endParaRPr>
          </a:p>
        </p:txBody>
      </p:sp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393326"/>
              </p:ext>
            </p:extLst>
          </p:nvPr>
        </p:nvGraphicFramePr>
        <p:xfrm>
          <a:off x="251520" y="1203847"/>
          <a:ext cx="5226248" cy="1048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3" name="워크시트" r:id="rId4" imgW="7019749" imgH="1323875" progId="Excel.Sheet.12">
                  <p:embed/>
                </p:oleObj>
              </mc:Choice>
              <mc:Fallback>
                <p:oleObj name="워크시트" r:id="rId4" imgW="7019749" imgH="132387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1203847"/>
                        <a:ext cx="5226248" cy="1048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795684"/>
              </p:ext>
            </p:extLst>
          </p:nvPr>
        </p:nvGraphicFramePr>
        <p:xfrm>
          <a:off x="5580112" y="1196181"/>
          <a:ext cx="3319640" cy="2304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4" name="워크시트" r:id="rId7" imgW="4581605" imgH="3038503" progId="Excel.Sheet.12">
                  <p:embed/>
                </p:oleObj>
              </mc:Choice>
              <mc:Fallback>
                <p:oleObj name="워크시트" r:id="rId7" imgW="4581605" imgH="303850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580112" y="1196181"/>
                        <a:ext cx="3319640" cy="2304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573577"/>
              </p:ext>
            </p:extLst>
          </p:nvPr>
        </p:nvGraphicFramePr>
        <p:xfrm>
          <a:off x="251520" y="2302356"/>
          <a:ext cx="5112568" cy="1486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5" name="워크시트" r:id="rId10" imgW="5362687" imgH="1685840" progId="Excel.Sheet.12">
                  <p:embed/>
                </p:oleObj>
              </mc:Choice>
              <mc:Fallback>
                <p:oleObj name="워크시트" r:id="rId10" imgW="5362687" imgH="168584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51520" y="2302356"/>
                        <a:ext cx="5112568" cy="1486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041805"/>
              </p:ext>
            </p:extLst>
          </p:nvPr>
        </p:nvGraphicFramePr>
        <p:xfrm>
          <a:off x="282930" y="3534495"/>
          <a:ext cx="8616821" cy="2884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6" name="워크시트" r:id="rId13" imgW="8886969" imgH="3076504" progId="Excel.Sheet.12">
                  <p:embed/>
                </p:oleObj>
              </mc:Choice>
              <mc:Fallback>
                <p:oleObj name="워크시트" r:id="rId13" imgW="8886969" imgH="30765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82930" y="3534495"/>
                        <a:ext cx="8616821" cy="2884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70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251520" y="250417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1-1.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상반기 경영 목표 </a:t>
            </a:r>
            <a:r>
              <a:rPr lang="en-US" altLang="ko-KR" sz="2400" b="1" dirty="0" smtClean="0">
                <a:latin typeface="+mn-ea"/>
              </a:rPr>
              <a:t>/ </a:t>
            </a:r>
            <a:r>
              <a:rPr lang="ko-KR" altLang="en-US" sz="2400" b="1" dirty="0" smtClean="0">
                <a:latin typeface="+mn-ea"/>
              </a:rPr>
              <a:t>실적</a:t>
            </a:r>
            <a:endParaRPr lang="en-US" altLang="ko-KR" sz="2400" b="1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35101"/>
              </p:ext>
            </p:extLst>
          </p:nvPr>
        </p:nvGraphicFramePr>
        <p:xfrm>
          <a:off x="251520" y="764704"/>
          <a:ext cx="8626808" cy="571816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33920"/>
                <a:gridCol w="864096"/>
                <a:gridCol w="1080120"/>
                <a:gridCol w="448815"/>
                <a:gridCol w="703313"/>
                <a:gridCol w="792088"/>
                <a:gridCol w="720080"/>
                <a:gridCol w="648072"/>
                <a:gridCol w="2736304"/>
              </a:tblGrid>
              <a:tr h="3123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경영</a:t>
                      </a:r>
                      <a:endParaRPr lang="en-US" altLang="ko-KR" sz="1200" b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목표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KPI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항목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effectLst/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년 상반기 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목표 比 실적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달성율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2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경영목표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실행목표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실행실적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279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가공비율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4.7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5.4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5.7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95%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총 임율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1,741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1,676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1.777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94%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점당</a:t>
                      </a:r>
                      <a:endParaRPr lang="en-US" altLang="ko-KR" sz="1200" b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Axial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47.1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39.3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38.1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100%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Radial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30.8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30.6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29.5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100%</a:t>
                      </a:r>
                      <a:endParaRPr lang="ko-KR" altLang="en-US" sz="1200" b="1" i="0" u="none" strike="noStrike" kern="1200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SMD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6.2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7.3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7.1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100%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48" marR="7648" marT="7648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재고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원자재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10.4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10.4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10.2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effectLst/>
                          <a:latin typeface="+mn-ea"/>
                          <a:ea typeface="+mn-ea"/>
                        </a:rPr>
                        <a:t>Main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라인 재공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2.4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2.4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2.9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80%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자동화 라인 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재공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1.8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1.8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2.1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85%</a:t>
                      </a:r>
                      <a:endParaRPr lang="ko-KR" altLang="en-US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완제품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12.0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50%</a:t>
                      </a:r>
                      <a:endParaRPr lang="ko-KR" altLang="en-US" sz="1200" b="1" i="0" u="none" strike="noStrike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- 4,5</a:t>
                      </a:r>
                      <a:r>
                        <a:rPr lang="ko-KR" alt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월초대비 </a:t>
                      </a:r>
                      <a:r>
                        <a:rPr lang="en-US" altLang="ko-KR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</a:t>
                      </a:r>
                      <a:r>
                        <a:rPr lang="ko-KR" alt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만대 판매감소 </a:t>
                      </a:r>
                      <a:endParaRPr lang="en-US" altLang="ko-KR" sz="95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ko-KR" alt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→ 주요모델 생산계획 최소반영</a:t>
                      </a:r>
                      <a:endParaRPr lang="en-US" altLang="ko-KR" sz="95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l" fontAlgn="ctr">
                        <a:buFontTx/>
                        <a:buNone/>
                      </a:pPr>
                      <a:r>
                        <a:rPr lang="en-US" altLang="ko-KR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ko-KR" altLang="en-US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(T2510,T4511</a:t>
                      </a:r>
                      <a:r>
                        <a:rPr lang="ko-KR" altLang="en-US" sz="9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모델 집중관리</a:t>
                      </a:r>
                      <a:r>
                        <a:rPr lang="en-US" altLang="ko-KR" sz="95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95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품질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MQIS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등록건수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외관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53%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점유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외관 무결점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-&gt;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외관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TF </a:t>
                      </a:r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운영중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총 공정 불량율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5,573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6,020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5,773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총 원자재 공정 불량율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685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685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1,233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56%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CASE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원자재 불량 목표 </a:t>
                      </a:r>
                      <a:r>
                        <a:rPr lang="ko-KR" altLang="en-US" sz="10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미달성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(57%)</a:t>
                      </a: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→고객 외관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무결정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↑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협력사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유출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불량율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↑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COPQ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COPQ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금액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백만원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171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97.8</a:t>
                      </a:r>
                      <a:endParaRPr lang="en-US" altLang="ko-KR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68.8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100%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매출액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목표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실적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: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0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.1%/0.08%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예외출고 폐기금액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백만원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160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159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예외출고 폐기비율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%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669674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>
                <a:latin typeface="+mn-ea"/>
              </a:rPr>
              <a:t>4-5.</a:t>
            </a:r>
            <a:r>
              <a:rPr lang="ko-KR" altLang="en-US" sz="2400" b="1" dirty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24</a:t>
            </a:r>
            <a:r>
              <a:rPr lang="ko-KR" altLang="en-US" sz="2400" b="1" dirty="0">
                <a:latin typeface="+mn-ea"/>
              </a:rPr>
              <a:t>년 하반기 관리계획</a:t>
            </a:r>
            <a:r>
              <a:rPr lang="en-US" altLang="ko-KR" sz="2400" b="1" dirty="0">
                <a:latin typeface="+mn-ea"/>
              </a:rPr>
              <a:t>[</a:t>
            </a:r>
            <a:r>
              <a:rPr lang="ko-KR" altLang="en-US" sz="2400" b="1" dirty="0">
                <a:latin typeface="+mn-ea"/>
              </a:rPr>
              <a:t>손익</a:t>
            </a:r>
            <a:r>
              <a:rPr lang="en-US" altLang="ko-KR" sz="2400" b="1" dirty="0">
                <a:latin typeface="+mn-ea"/>
              </a:rPr>
              <a:t>]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005635"/>
              </p:ext>
            </p:extLst>
          </p:nvPr>
        </p:nvGraphicFramePr>
        <p:xfrm>
          <a:off x="251519" y="836712"/>
          <a:ext cx="8616479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" name="워크시트" r:id="rId4" imgW="10020364" imgH="2762136" progId="Excel.Sheet.12">
                  <p:embed/>
                </p:oleObj>
              </mc:Choice>
              <mc:Fallback>
                <p:oleObj name="워크시트" r:id="rId4" imgW="10020364" imgH="276213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19" y="836712"/>
                        <a:ext cx="8616479" cy="2520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3957701"/>
              </p:ext>
            </p:extLst>
          </p:nvPr>
        </p:nvGraphicFramePr>
        <p:xfrm>
          <a:off x="251519" y="3460287"/>
          <a:ext cx="7149174" cy="2633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" name="워크시트" r:id="rId7" imgW="7991395" imgH="2943310" progId="Excel.Sheet.12">
                  <p:embed/>
                </p:oleObj>
              </mc:Choice>
              <mc:Fallback>
                <p:oleObj name="워크시트" r:id="rId7" imgW="7991395" imgH="294331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1519" y="3460287"/>
                        <a:ext cx="7149174" cy="2633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91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17" descr="좁은 수평선"/>
          <p:cNvSpPr>
            <a:spLocks noChangeArrowheads="1"/>
          </p:cNvSpPr>
          <p:nvPr/>
        </p:nvSpPr>
        <p:spPr bwMode="auto">
          <a:xfrm>
            <a:off x="1619672" y="260648"/>
            <a:ext cx="6120680" cy="720079"/>
          </a:xfrm>
          <a:prstGeom prst="roundRect">
            <a:avLst>
              <a:gd name="adj" fmla="val 50000"/>
            </a:avLst>
          </a:prstGeom>
          <a:pattFill prst="narHorz">
            <a:fgClr>
              <a:srgbClr val="003399"/>
            </a:fgClr>
            <a:bgClr>
              <a:srgbClr val="0066CC"/>
            </a:bgClr>
          </a:pattFill>
          <a:ln w="9525">
            <a:solidFill>
              <a:srgbClr val="99CCFF"/>
            </a:solidFill>
            <a:round/>
            <a:headEnd/>
            <a:tailEnd/>
          </a:ln>
          <a:effectLst>
            <a:prstShdw prst="shdw17" dist="17961" dir="13500000">
              <a:srgbClr val="5C7A99"/>
            </a:prstShdw>
          </a:effectLst>
        </p:spPr>
        <p:txBody>
          <a:bodyPr wrap="none" anchor="ctr" anchorCtr="1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en-US" altLang="ko-KR" sz="2400" b="1" u="sng" dirty="0" smtClean="0">
                <a:solidFill>
                  <a:srgbClr val="FFFF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25</a:t>
            </a:r>
            <a:r>
              <a:rPr kumimoji="0" lang="ko-KR" altLang="en-US" sz="2400" b="1" u="sng" dirty="0" smtClean="0">
                <a:solidFill>
                  <a:srgbClr val="FFFF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년 하반기 하노이 법인 주요 </a:t>
            </a:r>
            <a:r>
              <a:rPr kumimoji="0" lang="en-US" altLang="ko-KR" sz="2400" b="1" u="sng" dirty="0">
                <a:solidFill>
                  <a:srgbClr val="FFFF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K</a:t>
            </a:r>
            <a:r>
              <a:rPr kumimoji="0" lang="en-US" altLang="ko-KR" sz="2400" b="1" u="sng" dirty="0" smtClean="0">
                <a:solidFill>
                  <a:srgbClr val="FFFFFF"/>
                </a:solidFill>
                <a:latin typeface="Arial Black" panose="020B0A04020102020204" pitchFamily="34" charset="0"/>
                <a:ea typeface="HY헤드라인M" panose="02030600000101010101" pitchFamily="18" charset="-127"/>
                <a:cs typeface="Times New Roman" panose="02020603050405020304" pitchFamily="18" charset="0"/>
              </a:rPr>
              <a:t>ey Word</a:t>
            </a:r>
            <a:endParaRPr kumimoji="0" lang="ko-KR" altLang="en-US" sz="2400" b="1" u="sng" dirty="0">
              <a:solidFill>
                <a:srgbClr val="FFFFFF"/>
              </a:solidFill>
              <a:latin typeface="Arial Black" panose="020B0A04020102020204" pitchFamily="34" charset="0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1" name="AutoShape 1908"/>
          <p:cNvSpPr>
            <a:spLocks noChangeArrowheads="1"/>
          </p:cNvSpPr>
          <p:nvPr/>
        </p:nvSpPr>
        <p:spPr bwMode="auto">
          <a:xfrm>
            <a:off x="350850" y="2551063"/>
            <a:ext cx="8424935" cy="9074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/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“  </a:t>
            </a:r>
            <a:r>
              <a:rPr lang="ko-KR" altLang="en-US" sz="23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환경부분 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: </a:t>
            </a:r>
            <a:r>
              <a:rPr lang="ko-KR" altLang="en-US" sz="15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공조기 </a:t>
            </a:r>
            <a:r>
              <a:rPr lang="ko-KR" altLang="en-US" sz="15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냉방 성능 안정화 및 에너지 효율 향상을 위한 운영 상태 점검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 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”</a:t>
            </a:r>
          </a:p>
          <a:p>
            <a:pPr algn="ctr"/>
            <a:r>
              <a:rPr lang="ko-KR" altLang="en-US" sz="15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                공정 환경 </a:t>
            </a:r>
            <a:r>
              <a:rPr lang="ko-KR" altLang="en-US" sz="15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관리를 위해 </a:t>
            </a:r>
            <a:r>
              <a:rPr lang="ko-KR" altLang="en-US" sz="15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조도</a:t>
            </a:r>
            <a:r>
              <a:rPr lang="en-US" altLang="ko-KR" sz="15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5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및 주요 </a:t>
            </a:r>
            <a:r>
              <a:rPr lang="ko-KR" altLang="en-US" sz="15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항목 정기 점검 및 </a:t>
            </a:r>
            <a:r>
              <a:rPr lang="ko-KR" altLang="en-US" sz="15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개선 필요</a:t>
            </a:r>
            <a:endParaRPr lang="ko-KR" altLang="en-US" sz="1500" b="1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" name="AutoShape 1908"/>
          <p:cNvSpPr>
            <a:spLocks noChangeArrowheads="1"/>
          </p:cNvSpPr>
          <p:nvPr/>
        </p:nvSpPr>
        <p:spPr bwMode="auto">
          <a:xfrm>
            <a:off x="332891" y="3624261"/>
            <a:ext cx="8433914" cy="8710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  </a:t>
            </a:r>
            <a:r>
              <a:rPr lang="ko-KR" altLang="en-US" sz="23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재무부분 </a:t>
            </a:r>
            <a:r>
              <a:rPr lang="en-US" altLang="ko-KR" sz="23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sz="2300" b="1" u="sng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2300" b="1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300" b="1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환 </a:t>
            </a:r>
            <a:r>
              <a:rPr lang="en-US" altLang="ko-KR" sz="2300" b="1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Risk / </a:t>
            </a:r>
            <a:r>
              <a:rPr lang="ko-KR" altLang="en-US" sz="2300" b="1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국세</a:t>
            </a:r>
            <a:r>
              <a:rPr lang="en-US" altLang="ko-KR" sz="2300" b="1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2300" b="1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관세국 </a:t>
            </a:r>
            <a:r>
              <a:rPr lang="en-US" altLang="ko-KR" sz="2300" b="1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Risk</a:t>
            </a:r>
            <a:r>
              <a:rPr lang="ko-KR" altLang="en-US" sz="2300" b="1" u="sng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최소화  </a:t>
            </a:r>
            <a:r>
              <a:rPr lang="ko-KR" altLang="en-US" sz="23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</a:p>
        </p:txBody>
      </p:sp>
      <p:sp>
        <p:nvSpPr>
          <p:cNvPr id="15" name="AutoShape 1908"/>
          <p:cNvSpPr>
            <a:spLocks noChangeArrowheads="1"/>
          </p:cNvSpPr>
          <p:nvPr/>
        </p:nvSpPr>
        <p:spPr bwMode="auto">
          <a:xfrm>
            <a:off x="341870" y="4639294"/>
            <a:ext cx="8424935" cy="79208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/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“   </a:t>
            </a:r>
            <a:r>
              <a:rPr lang="ko-KR" altLang="en-US" sz="2400" b="1" u="sng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 </a:t>
            </a:r>
            <a:r>
              <a:rPr lang="ko-KR" altLang="en-US" sz="2300" b="1" u="sng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무결점 제품 고객 납품  ▶  제조 환경 구축  </a:t>
            </a:r>
            <a:r>
              <a:rPr lang="ko-KR" altLang="en-US" sz="23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  </a:t>
            </a:r>
            <a:r>
              <a:rPr lang="en-US" altLang="ko-KR" sz="23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”</a:t>
            </a:r>
            <a:r>
              <a:rPr lang="ko-KR" altLang="en-US" sz="2300" b="1" u="sng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endParaRPr lang="en-US" altLang="ko-KR" sz="2300" b="1" u="sng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z="2300" b="1" u="sng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공정 </a:t>
            </a:r>
            <a:r>
              <a:rPr lang="ko-KR" altLang="en-US" sz="2300" b="1" u="sng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자동화 </a:t>
            </a:r>
            <a:r>
              <a:rPr lang="en-US" altLang="ko-KR" sz="2300" b="1" u="sng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▶</a:t>
            </a:r>
            <a:r>
              <a:rPr lang="ko-KR" altLang="en-US" sz="2300" b="1" u="sng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최적의 성인화 </a:t>
            </a:r>
            <a:r>
              <a:rPr lang="en-US" altLang="ko-KR" sz="2300" b="1" u="sng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/ </a:t>
            </a:r>
            <a:r>
              <a:rPr lang="ko-KR" altLang="en-US" sz="2300" b="1" u="sng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고품질 </a:t>
            </a:r>
            <a:endParaRPr lang="en-US" altLang="ko-KR" sz="2300" b="1" u="sng" dirty="0" smtClean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6" name="AutoShape 1908"/>
          <p:cNvSpPr>
            <a:spLocks noChangeArrowheads="1"/>
          </p:cNvSpPr>
          <p:nvPr/>
        </p:nvSpPr>
        <p:spPr bwMode="auto">
          <a:xfrm>
            <a:off x="350850" y="5589240"/>
            <a:ext cx="8424935" cy="8502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/>
            <a:r>
              <a:rPr lang="en-US" altLang="ko-KR" sz="23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“  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자동화 환경개선 바닥 정비 및 공사 검토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: 6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천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6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백 만원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원화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)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   ”</a:t>
            </a:r>
          </a:p>
          <a:p>
            <a:pPr algn="ctr"/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“ 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자동화 </a:t>
            </a:r>
            <a:r>
              <a:rPr lang="ko-KR" altLang="en-US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설비 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법인 직접구매 검토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: 8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천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9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백 만원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원화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)</a:t>
            </a:r>
            <a:r>
              <a:rPr lang="ko-KR" altLang="en-US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”</a:t>
            </a:r>
            <a:endParaRPr lang="ko-KR" altLang="en-US" sz="2000" b="1" dirty="0"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9" name="AutoShape 1908"/>
          <p:cNvSpPr>
            <a:spLocks noChangeArrowheads="1"/>
          </p:cNvSpPr>
          <p:nvPr/>
        </p:nvSpPr>
        <p:spPr bwMode="auto">
          <a:xfrm>
            <a:off x="350849" y="1556792"/>
            <a:ext cx="8424935" cy="8502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algn="ctr">
            <a:noFill/>
            <a:round/>
            <a:headEnd/>
            <a:tailEnd/>
          </a:ln>
          <a:effectLst>
            <a:innerShdw blurRad="63500" dist="50800" dir="5400000">
              <a:schemeClr val="accent6">
                <a:lumMod val="50000"/>
                <a:alpha val="50000"/>
              </a:schemeClr>
            </a:innerShdw>
          </a:effectLst>
        </p:spPr>
        <p:txBody>
          <a:bodyPr wrap="none" anchor="ctr"/>
          <a:lstStyle/>
          <a:p>
            <a:pPr algn="ctr"/>
            <a:r>
              <a:rPr lang="en-US" altLang="ko-KR" sz="23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“   </a:t>
            </a:r>
            <a:r>
              <a:rPr lang="ko-KR" altLang="en-US" sz="23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법인 운영의 최적화</a:t>
            </a:r>
            <a:r>
              <a:rPr lang="ko-KR" altLang="en-US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   ”</a:t>
            </a:r>
          </a:p>
          <a:p>
            <a:pPr algn="ctr"/>
            <a:r>
              <a:rPr lang="ko-KR" altLang="en-US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생산성 </a:t>
            </a:r>
            <a:r>
              <a:rPr lang="en-US" altLang="ko-KR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10% </a:t>
            </a:r>
            <a:r>
              <a:rPr lang="ko-KR" altLang="en-US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조기 </a:t>
            </a:r>
            <a:r>
              <a:rPr lang="ko-KR" altLang="en-US" sz="2000" b="1" u="sng" dirty="0" err="1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필달</a:t>
            </a:r>
            <a:r>
              <a:rPr lang="ko-KR" altLang="en-US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/ </a:t>
            </a:r>
            <a:r>
              <a:rPr lang="ko-KR" altLang="en-US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비용 계획 대 실행 </a:t>
            </a:r>
            <a:r>
              <a:rPr lang="en-US" altLang="ko-KR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Gap </a:t>
            </a:r>
            <a:r>
              <a:rPr lang="ko-KR" altLang="en-US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최소화 </a:t>
            </a:r>
            <a:r>
              <a:rPr lang="en-US" altLang="ko-KR" sz="2000" b="1" u="sng" dirty="0" err="1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etc</a:t>
            </a:r>
            <a:r>
              <a:rPr lang="en-US" altLang="ko-KR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2000" b="1" u="sng" dirty="0" smtClean="0">
                <a:solidFill>
                  <a:schemeClr val="accent5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등등</a:t>
            </a:r>
            <a:endParaRPr lang="en-US" altLang="ko-KR" sz="2000" b="1" u="sng" dirty="0" smtClean="0">
              <a:solidFill>
                <a:schemeClr val="accent5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03648" y="980728"/>
            <a:ext cx="661270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5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하반기 주요목표 및 방향목표 설정 현지 관리</a:t>
            </a:r>
            <a:r>
              <a:rPr lang="en-US" altLang="ko-KR" sz="1500" dirty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및</a:t>
            </a:r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ko-KR" altLang="en-US" sz="15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주재원 </a:t>
            </a:r>
            <a:r>
              <a:rPr lang="ko-KR" altLang="en-US" sz="1500" dirty="0" err="1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워크샵</a:t>
            </a:r>
            <a:r>
              <a:rPr lang="ko-KR" altLang="en-US" sz="15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(7</a:t>
            </a:r>
            <a:r>
              <a:rPr lang="ko-KR" altLang="en-US" sz="15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월 </a:t>
            </a:r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1</a:t>
            </a:r>
            <a:r>
              <a:rPr lang="ko-KR" altLang="en-US" sz="15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주차</a:t>
            </a:r>
            <a:r>
              <a:rPr lang="en-US" altLang="ko-KR" sz="1500" dirty="0" smtClean="0">
                <a:latin typeface="HY헤드라인M" panose="02030600000101010101" pitchFamily="18" charset="-127"/>
                <a:ea typeface="HY헤드라인M" panose="02030600000101010101" pitchFamily="18" charset="-127"/>
                <a:cs typeface="Times New Roman" panose="02020603050405020304" pitchFamily="18" charset="0"/>
              </a:rPr>
              <a:t>)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4872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3"/>
          <p:cNvGrpSpPr/>
          <p:nvPr/>
        </p:nvGrpSpPr>
        <p:grpSpPr>
          <a:xfrm>
            <a:off x="2355920" y="2767280"/>
            <a:ext cx="4510813" cy="1292662"/>
            <a:chOff x="372899" y="687566"/>
            <a:chExt cx="4510813" cy="1292662"/>
          </a:xfrm>
          <a:effectLst>
            <a:reflection blurRad="6350" stA="50000" endA="300" endPos="55000" dir="5400000" sy="-100000" algn="bl" rotWithShape="0"/>
          </a:effectLst>
        </p:grpSpPr>
        <p:sp>
          <p:nvSpPr>
            <p:cNvPr id="5" name="TextBox 4"/>
            <p:cNvSpPr txBox="1"/>
            <p:nvPr/>
          </p:nvSpPr>
          <p:spPr>
            <a:xfrm>
              <a:off x="1148823" y="933788"/>
              <a:ext cx="3443891" cy="707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4000" b="1" i="1" dirty="0">
                  <a:solidFill>
                    <a:srgbClr val="0060B5"/>
                  </a:solidFill>
                  <a:latin typeface="Gill Sans Ultra Bold" pitchFamily="34" charset="0"/>
                  <a:ea typeface="나눔고딕" pitchFamily="50" charset="-127"/>
                </a:rPr>
                <a:t>Thank you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79256" y="1641674"/>
              <a:ext cx="4104456" cy="338554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algn="dist">
                <a:defRPr/>
              </a:pPr>
              <a:r>
                <a:rPr lang="ko-KR" altLang="en-US" sz="1600" b="1" dirty="0">
                  <a:solidFill>
                    <a:srgbClr val="0060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변화의 중심에 내가</a:t>
              </a:r>
              <a:r>
                <a:rPr lang="en-US" altLang="ko-KR" sz="1600" b="1" dirty="0">
                  <a:solidFill>
                    <a:srgbClr val="0060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600" b="1" dirty="0">
                  <a:solidFill>
                    <a:srgbClr val="0060B5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혁신의 중심에 우리가</a:t>
              </a:r>
              <a:endParaRPr lang="en-US" altLang="ko-KR" sz="1600" b="1" dirty="0">
                <a:solidFill>
                  <a:srgbClr val="0060B5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72899" y="687566"/>
              <a:ext cx="944330" cy="120032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dist">
                <a:defRPr/>
              </a:pPr>
              <a:r>
                <a:rPr lang="en-US" altLang="ko-KR" sz="7200" b="1" i="1" dirty="0">
                  <a:solidFill>
                    <a:srgbClr val="0060B5"/>
                  </a:solidFill>
                  <a:latin typeface="+mn-ea"/>
                </a:rPr>
                <a:t>#</a:t>
              </a:r>
              <a:endParaRPr lang="ko-KR" altLang="en-US" sz="4000" b="1" i="1" dirty="0">
                <a:solidFill>
                  <a:srgbClr val="0060B5"/>
                </a:solidFill>
                <a:latin typeface="+mn-ea"/>
              </a:endParaRP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845064" y="1641674"/>
              <a:ext cx="3960000" cy="0"/>
            </a:xfrm>
            <a:prstGeom prst="line">
              <a:avLst/>
            </a:prstGeom>
            <a:ln>
              <a:solidFill>
                <a:srgbClr val="0060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13"/>
          <p:cNvGrpSpPr>
            <a:grpSpLocks/>
          </p:cNvGrpSpPr>
          <p:nvPr/>
        </p:nvGrpSpPr>
        <p:grpSpPr bwMode="auto">
          <a:xfrm>
            <a:off x="6551615" y="-100013"/>
            <a:ext cx="2592387" cy="865188"/>
            <a:chOff x="6551712" y="-99392"/>
            <a:chExt cx="2592288" cy="864096"/>
          </a:xfrm>
        </p:grpSpPr>
        <p:sp>
          <p:nvSpPr>
            <p:cNvPr id="13" name="직사각형 12"/>
            <p:cNvSpPr/>
            <p:nvPr/>
          </p:nvSpPr>
          <p:spPr>
            <a:xfrm>
              <a:off x="6551712" y="189169"/>
              <a:ext cx="2592288" cy="575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407341" y="-99392"/>
              <a:ext cx="323838" cy="787992"/>
            </a:xfrm>
            <a:prstGeom prst="rect">
              <a:avLst/>
            </a:prstGeom>
            <a:solidFill>
              <a:srgbClr val="142E58"/>
            </a:solidFill>
            <a:ln>
              <a:noFill/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005806" y="-99392"/>
              <a:ext cx="323838" cy="787992"/>
            </a:xfrm>
            <a:prstGeom prst="rect">
              <a:avLst/>
            </a:prstGeom>
            <a:solidFill>
              <a:srgbClr val="0060B5"/>
            </a:solidFill>
            <a:ln>
              <a:noFill/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604271" y="-99392"/>
              <a:ext cx="323838" cy="7879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prstClr val="black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453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자동화율</a:t>
            </a:r>
            <a:r>
              <a:rPr lang="ko-KR" altLang="en-US" b="1" dirty="0" smtClean="0">
                <a:latin typeface="+mn-ea"/>
              </a:rPr>
              <a:t> 개선</a:t>
            </a:r>
            <a:r>
              <a:rPr lang="en-US" altLang="ko-KR" b="1" dirty="0" smtClean="0">
                <a:latin typeface="+mn-ea"/>
              </a:rPr>
              <a:t>_ TA</a:t>
            </a:r>
            <a:r>
              <a:rPr lang="ko-KR" altLang="en-US" b="1" dirty="0" smtClean="0">
                <a:latin typeface="+mn-ea"/>
              </a:rPr>
              <a:t>별매 </a:t>
            </a:r>
            <a:r>
              <a:rPr lang="ko-KR" altLang="en-US" b="1" dirty="0" err="1" smtClean="0">
                <a:latin typeface="+mn-ea"/>
              </a:rPr>
              <a:t>봉인라벨</a:t>
            </a:r>
            <a:r>
              <a:rPr lang="ko-KR" altLang="en-US" b="1" dirty="0" smtClean="0">
                <a:latin typeface="+mn-ea"/>
              </a:rPr>
              <a:t> 부착 설비 도입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388800" y="1116000"/>
          <a:ext cx="8360162" cy="532793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봉인라벨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부착설비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도입</a:t>
                      </a:r>
                      <a:endParaRPr lang="ko-KR" altLang="en-US" sz="1400" b="1" kern="12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상 국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봉인라벨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자동부착기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도입을 통한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자동화율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향상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별매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봉인라벨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자동부착기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도입을 통한 인력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성인화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="1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8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 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</a:t>
                      </a:r>
                      <a:r>
                        <a:rPr lang="ko-KR" altLang="en-US" sz="1000" b="1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4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1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8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</a:t>
                      </a:r>
                      <a:r>
                        <a:rPr lang="ko-KR" altLang="en-US" sz="1000" b="1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2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설비 투자비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($ 35,301), ROI (0.8Y)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-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기준이며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가격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($ 17,375 + $275)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78483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790705" y="2527237"/>
          <a:ext cx="3918839" cy="57606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934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名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467544" y="5013176"/>
          <a:ext cx="8208914" cy="1323512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3061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1199841148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1458796921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4154121810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934815246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3534456650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3061612101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2756363321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2292592715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2075422170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1755446284"/>
                    </a:ext>
                  </a:extLst>
                </a:gridCol>
                <a:gridCol w="365137">
                  <a:extLst>
                    <a:ext uri="{9D8B030D-6E8A-4147-A177-3AD203B41FA5}">
                      <a16:colId xmlns="" xmlns:a16="http://schemas.microsoft.com/office/drawing/2014/main" val="1016231698"/>
                    </a:ext>
                  </a:extLst>
                </a:gridCol>
              </a:tblGrid>
              <a:tr h="1654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내역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업무계획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6762492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사전점검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Concept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품의 및 발주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최종사양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검수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설비제작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검수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설비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디버깅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설비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Auto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운영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31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solidFill>
                  <a:prstClr val="black"/>
                </a:solidFill>
              </a:rPr>
              <a:t>별첨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</a:t>
            </a:r>
            <a:r>
              <a:rPr lang="ko-KR" altLang="en-US" sz="2400" b="1" dirty="0">
                <a:solidFill>
                  <a:prstClr val="black"/>
                </a:solidFill>
              </a:rPr>
              <a:t>제조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307997" y="851931"/>
            <a:ext cx="3694087" cy="307777"/>
            <a:chOff x="212540" y="1272493"/>
            <a:chExt cx="3694087" cy="307777"/>
          </a:xfrm>
        </p:grpSpPr>
        <p:sp>
          <p:nvSpPr>
            <p:cNvPr id="145" name="직사각형 133"/>
            <p:cNvSpPr>
              <a:spLocks noChangeArrowheads="1"/>
            </p:cNvSpPr>
            <p:nvPr/>
          </p:nvSpPr>
          <p:spPr bwMode="auto">
            <a:xfrm>
              <a:off x="265053" y="1272493"/>
              <a:ext cx="36415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 개선 과제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맑은 고딕"/>
                </a:rPr>
                <a:t>: TA </a:t>
              </a:r>
              <a:r>
                <a:rPr lang="ko-KR" altLang="en-US" sz="1400" b="1" dirty="0" err="1" smtClean="0">
                  <a:solidFill>
                    <a:srgbClr val="000000"/>
                  </a:solidFill>
                  <a:latin typeface="맑은 고딕"/>
                </a:rPr>
                <a:t>봉인라벨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 자동화 설비 구축</a:t>
              </a:r>
              <a:endParaRPr lang="en-US" altLang="ko-KR" sz="9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  <p:sp>
          <p:nvSpPr>
            <p:cNvPr id="146" name="타원 145"/>
            <p:cNvSpPr/>
            <p:nvPr/>
          </p:nvSpPr>
          <p:spPr bwMode="auto">
            <a:xfrm>
              <a:off x="212540" y="1366730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179512" y="1590676"/>
            <a:ext cx="4408916" cy="4718644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148496" y="1143425"/>
            <a:ext cx="443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1">
              <a:lnSpc>
                <a:spcPct val="150000"/>
              </a:lnSpc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☐ </a:t>
            </a:r>
            <a:r>
              <a: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Line Layout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4767403" y="1931594"/>
          <a:ext cx="4055216" cy="1008000"/>
        </p:xfrm>
        <a:graphic>
          <a:graphicData uri="http://schemas.openxmlformats.org/drawingml/2006/table">
            <a:tbl>
              <a:tblPr/>
              <a:tblGrid>
                <a:gridCol w="569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14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714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14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14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2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운영라인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포장자동화 도입일정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봉인라벨 부착</a:t>
                      </a: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바코드라벨 부착</a:t>
                      </a: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이너패드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준비작업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BOX FOLDING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Packing A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6/09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7/20</a:t>
                      </a: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중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중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Packing B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7/14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8/10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중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중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4767403" y="3642097"/>
          <a:ext cx="4055215" cy="1260000"/>
        </p:xfrm>
        <a:graphic>
          <a:graphicData uri="http://schemas.openxmlformats.org/drawingml/2006/table">
            <a:tbl>
              <a:tblPr/>
              <a:tblGrid>
                <a:gridCol w="569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14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87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403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14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2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운영라인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포장자동화 도입</a:t>
                      </a:r>
                      <a:r>
                        <a:rPr lang="ko-KR" altLang="en-US" sz="6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견적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봉인라벨 부착</a:t>
                      </a: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바코드라벨 부착</a:t>
                      </a: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이너패드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준비작업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BOX FOLDING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Packing A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2,500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7,500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Packing B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2,500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만원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7,500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만원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소계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>
                      <a:noFill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5,000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15,000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783798"/>
              </p:ext>
            </p:extLst>
          </p:nvPr>
        </p:nvGraphicFramePr>
        <p:xfrm>
          <a:off x="4767403" y="5301320"/>
          <a:ext cx="4055216" cy="1008000"/>
        </p:xfrm>
        <a:graphic>
          <a:graphicData uri="http://schemas.openxmlformats.org/drawingml/2006/table">
            <a:tbl>
              <a:tblPr/>
              <a:tblGrid>
                <a:gridCol w="5695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14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714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14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14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520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운영라인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포장자동화 성인화 예상인력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0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봉인라벨 부착</a:t>
                      </a: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바코드라벨 부착</a:t>
                      </a: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이너패드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준비작업</a:t>
                      </a: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BOX FOLDING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Packing A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Packing B</a:t>
                      </a:r>
                    </a:p>
                  </a:txBody>
                  <a:tcPr marL="7143" marR="7143" marT="7143" marB="0" anchor="ctr">
                    <a:lnL>
                      <a:noFill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 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3" marR="7143" marT="7143" marB="0" anchor="ctr">
                    <a:lnL w="1905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3" marR="7143" marT="7143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" name="모서리가 둥근 직사각형 43"/>
          <p:cNvSpPr/>
          <p:nvPr/>
        </p:nvSpPr>
        <p:spPr>
          <a:xfrm>
            <a:off x="4767404" y="1634716"/>
            <a:ext cx="4187181" cy="19453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별매 자동화 도입 일정 </a:t>
            </a: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限 최소 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 정상 가동 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endParaRPr lang="ko-KR" altLang="en-US" sz="825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701420" y="3041940"/>
            <a:ext cx="4407084" cy="497811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별매 자동화 도입 時</a:t>
            </a: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투자금액 </a:t>
            </a: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≒ </a:t>
            </a:r>
            <a:r>
              <a:rPr lang="en-US" altLang="ko-KR" sz="825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10,000 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* 2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 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</a:t>
            </a:r>
            <a:r>
              <a:rPr lang="en-US" altLang="ko-KR" sz="825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2.0</a:t>
            </a:r>
            <a:r>
              <a:rPr lang="ko-KR" altLang="en-US" sz="825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억 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예상 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α</a:t>
            </a:r>
          </a:p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6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이너패드</a:t>
            </a:r>
            <a:r>
              <a:rPr lang="en-US" altLang="ko-KR" sz="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/Unit box folding </a:t>
            </a:r>
            <a:r>
              <a:rPr lang="ko-KR" altLang="en-US" sz="6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 추가 별매 자동화 내역 미 포함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767404" y="5004443"/>
            <a:ext cx="4187181" cy="19453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별매 자동화 도입 時</a:t>
            </a: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작업자 성인화 예상 </a:t>
            </a: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Min </a:t>
            </a:r>
            <a:r>
              <a:rPr lang="en-US" altLang="ko-KR" sz="825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 </a:t>
            </a:r>
            <a:r>
              <a:rPr lang="ko-KR" altLang="en-US" sz="825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</a:t>
            </a:r>
            <a:r>
              <a:rPr lang="en-US" altLang="ko-KR" sz="825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825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과제 검토 중 </a:t>
            </a:r>
            <a:endParaRPr lang="ko-KR" altLang="en-US" sz="825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09885" y="3949804"/>
            <a:ext cx="1021542" cy="207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87"/>
          </a:p>
        </p:txBody>
      </p:sp>
      <p:sp>
        <p:nvSpPr>
          <p:cNvPr id="48" name="직사각형 47"/>
          <p:cNvSpPr/>
          <p:nvPr/>
        </p:nvSpPr>
        <p:spPr>
          <a:xfrm>
            <a:off x="813155" y="3705666"/>
            <a:ext cx="1021542" cy="2071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87"/>
          </a:p>
        </p:txBody>
      </p:sp>
      <p:sp>
        <p:nvSpPr>
          <p:cNvPr id="49" name="직사각형 48"/>
          <p:cNvSpPr/>
          <p:nvPr/>
        </p:nvSpPr>
        <p:spPr>
          <a:xfrm>
            <a:off x="611560" y="4193942"/>
            <a:ext cx="1319322" cy="279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Packing A line</a:t>
            </a:r>
            <a:endParaRPr lang="ko-KR" altLang="en-US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11560" y="3407551"/>
            <a:ext cx="1319322" cy="279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Packing B line</a:t>
            </a:r>
            <a:endParaRPr lang="ko-KR" altLang="en-US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44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solidFill>
                  <a:prstClr val="black"/>
                </a:solidFill>
              </a:rPr>
              <a:t>별첨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</a:t>
            </a:r>
            <a:r>
              <a:rPr lang="ko-KR" altLang="en-US" sz="2400" b="1" dirty="0">
                <a:solidFill>
                  <a:prstClr val="black"/>
                </a:solidFill>
              </a:rPr>
              <a:t>제조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307997" y="851931"/>
            <a:ext cx="3694087" cy="307777"/>
            <a:chOff x="212540" y="1272493"/>
            <a:chExt cx="3694087" cy="307777"/>
          </a:xfrm>
        </p:grpSpPr>
        <p:sp>
          <p:nvSpPr>
            <p:cNvPr id="145" name="직사각형 133"/>
            <p:cNvSpPr>
              <a:spLocks noChangeArrowheads="1"/>
            </p:cNvSpPr>
            <p:nvPr/>
          </p:nvSpPr>
          <p:spPr bwMode="auto">
            <a:xfrm>
              <a:off x="265053" y="1272493"/>
              <a:ext cx="36415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 개선 과제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맑은 고딕"/>
                </a:rPr>
                <a:t>: TA </a:t>
              </a:r>
              <a:r>
                <a:rPr lang="ko-KR" altLang="en-US" sz="1400" b="1" dirty="0" err="1" smtClean="0">
                  <a:solidFill>
                    <a:srgbClr val="000000"/>
                  </a:solidFill>
                  <a:latin typeface="맑은 고딕"/>
                </a:rPr>
                <a:t>봉인라벨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 자동화 설비 구축</a:t>
              </a:r>
              <a:endParaRPr lang="en-US" altLang="ko-KR" sz="9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  <p:sp>
          <p:nvSpPr>
            <p:cNvPr id="146" name="타원 145"/>
            <p:cNvSpPr/>
            <p:nvPr/>
          </p:nvSpPr>
          <p:spPr bwMode="auto">
            <a:xfrm>
              <a:off x="212540" y="1366730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59142" y="1369841"/>
            <a:ext cx="443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1">
              <a:lnSpc>
                <a:spcPct val="150000"/>
              </a:lnSpc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☐ 설비 </a:t>
            </a:r>
            <a:r>
              <a: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setup View [</a:t>
            </a: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법인</a:t>
            </a:r>
            <a:r>
              <a:rPr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]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4499" y="4288028"/>
            <a:ext cx="8351018" cy="1796115"/>
            <a:chOff x="304499" y="4569495"/>
            <a:chExt cx="8351018" cy="1514648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1444" y="4869160"/>
              <a:ext cx="1881129" cy="1214983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3608" y="4869160"/>
              <a:ext cx="1164755" cy="1214983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9625" y="4869160"/>
              <a:ext cx="1535892" cy="1214983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3836" y="4869160"/>
              <a:ext cx="1538510" cy="1214983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499" y="4869160"/>
              <a:ext cx="1385684" cy="1214983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7119625" y="4586700"/>
              <a:ext cx="1472229" cy="2652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투입구간</a:t>
              </a:r>
              <a:endParaRPr lang="ko-KR" altLang="en-US" sz="7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743608" y="4586700"/>
              <a:ext cx="1164755" cy="2652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0" b="1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봉인라벨</a:t>
              </a:r>
              <a:r>
                <a:rPr lang="ko-KR" altLang="en-US" sz="75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ko-KR" altLang="en-US" sz="75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상단부착</a:t>
              </a:r>
              <a:endParaRPr lang="ko-KR" altLang="en-US" sz="7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993835" y="4586699"/>
              <a:ext cx="1538510" cy="2652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75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상단 부착 후</a:t>
              </a:r>
              <a:r>
                <a:rPr lang="en-US" altLang="ko-KR" sz="675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Unit Box </a:t>
              </a:r>
              <a:r>
                <a:rPr lang="ko-KR" altLang="en-US" sz="675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넘어뜨림</a:t>
              </a: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901444" y="4586698"/>
              <a:ext cx="1881128" cy="2652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75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Unit </a:t>
              </a:r>
              <a:r>
                <a:rPr lang="en-US" altLang="ko-KR" sz="675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Box Buffer </a:t>
              </a:r>
              <a:r>
                <a:rPr lang="ko-KR" altLang="en-US" sz="675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구간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04500" y="4569495"/>
              <a:ext cx="1385682" cy="265259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675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봉인라벨</a:t>
              </a:r>
              <a:r>
                <a:rPr lang="ko-KR" altLang="en-US" sz="675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하단 부착</a:t>
              </a: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6768940" y="4718977"/>
              <a:ext cx="3983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/>
            <p:cNvCxnSpPr/>
            <p:nvPr/>
          </p:nvCxnSpPr>
          <p:spPr>
            <a:xfrm flipH="1">
              <a:off x="5396153" y="4718977"/>
              <a:ext cx="3983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/>
            <p:nvPr/>
          </p:nvCxnSpPr>
          <p:spPr>
            <a:xfrm flipH="1">
              <a:off x="3636187" y="4718977"/>
              <a:ext cx="3983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 flipH="1">
              <a:off x="1549247" y="4718977"/>
              <a:ext cx="3983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163911" y="1857157"/>
            <a:ext cx="8491607" cy="2150076"/>
            <a:chOff x="163911" y="1857157"/>
            <a:chExt cx="8491607" cy="1865008"/>
          </a:xfrm>
        </p:grpSpPr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EB920FA0-FC73-21FF-8220-3F5794F641AA}"/>
                </a:ext>
              </a:extLst>
            </p:cNvPr>
            <p:cNvGrpSpPr/>
            <p:nvPr/>
          </p:nvGrpSpPr>
          <p:grpSpPr>
            <a:xfrm>
              <a:off x="163911" y="1857157"/>
              <a:ext cx="4480618" cy="1857912"/>
              <a:chOff x="229277" y="1280880"/>
              <a:chExt cx="6267420" cy="2838990"/>
            </a:xfrm>
          </p:grpSpPr>
          <p:grpSp>
            <p:nvGrpSpPr>
              <p:cNvPr id="34" name="그룹 33"/>
              <p:cNvGrpSpPr/>
              <p:nvPr/>
            </p:nvGrpSpPr>
            <p:grpSpPr>
              <a:xfrm>
                <a:off x="286188" y="1670484"/>
                <a:ext cx="6210509" cy="2449386"/>
                <a:chOff x="295398" y="1175063"/>
                <a:chExt cx="4915772" cy="2560175"/>
              </a:xfrm>
            </p:grpSpPr>
            <p:pic>
              <p:nvPicPr>
                <p:cNvPr id="36" name="Picture 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3023" y="1278101"/>
                  <a:ext cx="4132733" cy="2388011"/>
                </a:xfrm>
                <a:prstGeom prst="rect">
                  <a:avLst/>
                </a:prstGeom>
              </p:spPr>
            </p:pic>
            <p:sp>
              <p:nvSpPr>
                <p:cNvPr id="37" name="오른쪽 화살표 36"/>
                <p:cNvSpPr/>
                <p:nvPr/>
              </p:nvSpPr>
              <p:spPr>
                <a:xfrm flipH="1">
                  <a:off x="4436950" y="2254589"/>
                  <a:ext cx="625415" cy="435034"/>
                </a:xfrm>
                <a:prstGeom prst="rightArrow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75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투입</a:t>
                  </a: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2631057" y="1175063"/>
                  <a:ext cx="931652" cy="2560175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87"/>
                </a:p>
              </p:txBody>
            </p:sp>
            <p:sp>
              <p:nvSpPr>
                <p:cNvPr id="51" name="직사각형 50"/>
                <p:cNvSpPr/>
                <p:nvPr/>
              </p:nvSpPr>
              <p:spPr>
                <a:xfrm>
                  <a:off x="3662730" y="1175063"/>
                  <a:ext cx="1548440" cy="2560175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87"/>
                </a:p>
              </p:txBody>
            </p:sp>
            <p:sp>
              <p:nvSpPr>
                <p:cNvPr id="52" name="직사각형 51"/>
                <p:cNvSpPr/>
                <p:nvPr/>
              </p:nvSpPr>
              <p:spPr>
                <a:xfrm>
                  <a:off x="2005643" y="2173857"/>
                  <a:ext cx="575404" cy="1561381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87"/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>
                  <a:off x="1084715" y="1175064"/>
                  <a:ext cx="870918" cy="2560174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87"/>
                </a:p>
              </p:txBody>
            </p:sp>
            <p:sp>
              <p:nvSpPr>
                <p:cNvPr id="54" name="오른쪽 화살표 53"/>
                <p:cNvSpPr/>
                <p:nvPr/>
              </p:nvSpPr>
              <p:spPr>
                <a:xfrm flipH="1">
                  <a:off x="295398" y="2254589"/>
                  <a:ext cx="625415" cy="435034"/>
                </a:xfrm>
                <a:prstGeom prst="rightArrow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675" b="1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출구</a:t>
                  </a:r>
                </a:p>
              </p:txBody>
            </p:sp>
          </p:grpSp>
          <p:sp>
            <p:nvSpPr>
              <p:cNvPr id="35" name="직사각형 34">
                <a:extLst>
                  <a:ext uri="{FF2B5EF4-FFF2-40B4-BE49-F238E27FC236}">
                    <a16:creationId xmlns="" xmlns:a16="http://schemas.microsoft.com/office/drawing/2014/main" id="{3708C30F-0308-FB9A-9938-8E7E856EEFF6}"/>
                  </a:ext>
                </a:extLst>
              </p:cNvPr>
              <p:cNvSpPr/>
              <p:nvPr/>
            </p:nvSpPr>
            <p:spPr>
              <a:xfrm>
                <a:off x="229277" y="1280880"/>
                <a:ext cx="2134923" cy="46883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1">
                  <a:lnSpc>
                    <a:spcPct val="150000"/>
                  </a:lnSpc>
                  <a:defRPr/>
                </a:pPr>
                <a:r>
                  <a:rPr lang="en-US" altLang="ko-KR" sz="929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rgbClr val="2B2B2B"/>
                    </a:solidFill>
                    <a:latin typeface="+mn-ea"/>
                  </a:rPr>
                  <a:t>[ </a:t>
                </a:r>
                <a:r>
                  <a:rPr lang="ko-KR" altLang="en-US" sz="929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rgbClr val="2B2B2B"/>
                    </a:solidFill>
                    <a:latin typeface="+mn-ea"/>
                  </a:rPr>
                  <a:t>설계 레이아웃 </a:t>
                </a:r>
                <a:r>
                  <a:rPr lang="en-US" altLang="ko-KR" sz="929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rgbClr val="2B2B2B"/>
                    </a:solidFill>
                    <a:latin typeface="+mn-ea"/>
                  </a:rPr>
                  <a:t>]</a:t>
                </a:r>
                <a:endParaRPr lang="ko-KR" altLang="en-US" sz="929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B2B2B"/>
                  </a:solidFill>
                  <a:latin typeface="+mn-ea"/>
                </a:endParaRPr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4F88149C-19F0-E058-4E3C-1045F09DCEA3}"/>
                </a:ext>
              </a:extLst>
            </p:cNvPr>
            <p:cNvGrpSpPr/>
            <p:nvPr/>
          </p:nvGrpSpPr>
          <p:grpSpPr>
            <a:xfrm>
              <a:off x="4859063" y="1857157"/>
              <a:ext cx="3796455" cy="1865008"/>
              <a:chOff x="6796783" y="1280879"/>
              <a:chExt cx="5310423" cy="2849833"/>
            </a:xfrm>
          </p:grpSpPr>
          <p:pic>
            <p:nvPicPr>
              <p:cNvPr id="56" name="그림 55">
                <a:extLst>
                  <a:ext uri="{FF2B5EF4-FFF2-40B4-BE49-F238E27FC236}">
                    <a16:creationId xmlns="" xmlns:a16="http://schemas.microsoft.com/office/drawing/2014/main" id="{07212740-4743-DCE1-918E-D850D94834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1942" y="1653060"/>
                <a:ext cx="5205264" cy="2477652"/>
              </a:xfrm>
              <a:prstGeom prst="rect">
                <a:avLst/>
              </a:prstGeom>
            </p:spPr>
          </p:pic>
          <p:sp>
            <p:nvSpPr>
              <p:cNvPr id="57" name="직사각형 56">
                <a:extLst>
                  <a:ext uri="{FF2B5EF4-FFF2-40B4-BE49-F238E27FC236}">
                    <a16:creationId xmlns="" xmlns:a16="http://schemas.microsoft.com/office/drawing/2014/main" id="{CEC67501-ADEE-B54F-FF87-E263C88C967C}"/>
                  </a:ext>
                </a:extLst>
              </p:cNvPr>
              <p:cNvSpPr/>
              <p:nvPr/>
            </p:nvSpPr>
            <p:spPr>
              <a:xfrm>
                <a:off x="6796783" y="1280879"/>
                <a:ext cx="3228671" cy="468830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defTabSz="685801">
                  <a:lnSpc>
                    <a:spcPct val="150000"/>
                  </a:lnSpc>
                  <a:defRPr/>
                </a:pPr>
                <a:r>
                  <a:rPr lang="en-US" altLang="ko-KR" sz="929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rgbClr val="2B2B2B"/>
                    </a:solidFill>
                    <a:latin typeface="+mn-ea"/>
                  </a:rPr>
                  <a:t>[ </a:t>
                </a:r>
                <a:r>
                  <a:rPr lang="ko-KR" altLang="en-US" sz="929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rgbClr val="2B2B2B"/>
                    </a:solidFill>
                    <a:latin typeface="+mn-ea"/>
                  </a:rPr>
                  <a:t>법인 셋업 레이아웃 </a:t>
                </a:r>
                <a:r>
                  <a:rPr lang="en-US" altLang="ko-KR" sz="929" dirty="0">
                    <a:ln>
                      <a:solidFill>
                        <a:srgbClr val="4F81BD">
                          <a:alpha val="0"/>
                        </a:srgbClr>
                      </a:solidFill>
                    </a:ln>
                    <a:solidFill>
                      <a:srgbClr val="2B2B2B"/>
                    </a:solidFill>
                    <a:latin typeface="+mn-ea"/>
                  </a:rPr>
                  <a:t>]</a:t>
                </a:r>
                <a:endParaRPr lang="ko-KR" altLang="en-US" sz="929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B2B2B"/>
                  </a:solidFill>
                  <a:latin typeface="+mn-ea"/>
                </a:endParaRPr>
              </a:p>
            </p:txBody>
          </p:sp>
        </p:grpSp>
      </p:grpSp>
      <p:sp>
        <p:nvSpPr>
          <p:cNvPr id="39" name="타원 38">
            <a:hlinkClick r:id="rId9" action="ppaction://hlinksldjump"/>
          </p:cNvPr>
          <p:cNvSpPr/>
          <p:nvPr/>
        </p:nvSpPr>
        <p:spPr>
          <a:xfrm>
            <a:off x="8591854" y="6165304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888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자동화율</a:t>
            </a:r>
            <a:r>
              <a:rPr lang="ko-KR" altLang="en-US" b="1" dirty="0" smtClean="0">
                <a:latin typeface="+mn-ea"/>
              </a:rPr>
              <a:t> 개선</a:t>
            </a:r>
            <a:r>
              <a:rPr lang="en-US" altLang="ko-KR" b="1" dirty="0" smtClean="0">
                <a:latin typeface="+mn-ea"/>
              </a:rPr>
              <a:t>_ TA</a:t>
            </a:r>
            <a:r>
              <a:rPr lang="ko-KR" altLang="en-US" b="1" dirty="0" smtClean="0">
                <a:latin typeface="+mn-ea"/>
              </a:rPr>
              <a:t>별매 </a:t>
            </a:r>
            <a:r>
              <a:rPr lang="ko-KR" altLang="en-US" b="1" dirty="0" err="1" smtClean="0">
                <a:latin typeface="+mn-ea"/>
              </a:rPr>
              <a:t>바코드라벨</a:t>
            </a:r>
            <a:r>
              <a:rPr lang="ko-KR" altLang="en-US" b="1" dirty="0" smtClean="0">
                <a:latin typeface="+mn-ea"/>
              </a:rPr>
              <a:t> 부착 설비 도입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388800" y="1116000"/>
          <a:ext cx="8360162" cy="532793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바코드라벨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부착설비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도입</a:t>
                      </a:r>
                      <a:endParaRPr lang="ko-KR" altLang="en-US" sz="1400" b="1" kern="12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06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상 국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별매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바코드라벨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자동부착기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도입을 통한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자동화율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향상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별매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바코드라벨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자동부착기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도입을 통한 인력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성인화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="1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8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 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</a:t>
                      </a:r>
                      <a:r>
                        <a:rPr lang="ko-KR" altLang="en-US" sz="1000" b="1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4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1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기준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8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</a:t>
                      </a:r>
                      <a:r>
                        <a:rPr lang="ko-KR" altLang="en-US" sz="1000" b="1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2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설비 투자비 검토 중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현기준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Concept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 중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78483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790705" y="2527237"/>
          <a:ext cx="3918839" cy="57606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934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名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67544" y="5013176"/>
          <a:ext cx="8208913" cy="1323512"/>
        </p:xfrm>
        <a:graphic>
          <a:graphicData uri="http://schemas.openxmlformats.org/drawingml/2006/table">
            <a:tbl>
              <a:tblPr/>
              <a:tblGrid>
                <a:gridCol w="9361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7312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1199841148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1458796921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4154121810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934815246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3534456650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3061612101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2756363321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2292592715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2075422170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1755446284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1016231698"/>
                    </a:ext>
                  </a:extLst>
                </a:gridCol>
                <a:gridCol w="309984">
                  <a:extLst>
                    <a:ext uri="{9D8B030D-6E8A-4147-A177-3AD203B41FA5}">
                      <a16:colId xmlns="" xmlns:a16="http://schemas.microsoft.com/office/drawing/2014/main" val="1818267022"/>
                    </a:ext>
                  </a:extLst>
                </a:gridCol>
                <a:gridCol w="309984"/>
                <a:gridCol w="309984"/>
                <a:gridCol w="309984"/>
                <a:gridCol w="309984"/>
                <a:gridCol w="309984"/>
                <a:gridCol w="309984"/>
              </a:tblGrid>
              <a:tr h="1654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내역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0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업무계획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6762492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사전점검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Concept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품의 진행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업체별 비교견적 입수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설비 제작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최종사양 확정 후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검수 및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주기적인 진척도 점검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설비 제작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후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19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차 설비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: 1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차 설비 제작 후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제작기간 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(7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), SETUP(2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예상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471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solidFill>
                  <a:prstClr val="black"/>
                </a:solidFill>
              </a:rPr>
              <a:t>별첨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</a:t>
            </a:r>
            <a:r>
              <a:rPr lang="ko-KR" altLang="en-US" sz="2400" b="1" dirty="0">
                <a:solidFill>
                  <a:prstClr val="black"/>
                </a:solidFill>
              </a:rPr>
              <a:t>제조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307997" y="851931"/>
            <a:ext cx="3936140" cy="307777"/>
            <a:chOff x="212540" y="1272493"/>
            <a:chExt cx="3936140" cy="307777"/>
          </a:xfrm>
        </p:grpSpPr>
        <p:sp>
          <p:nvSpPr>
            <p:cNvPr id="145" name="직사각형 133"/>
            <p:cNvSpPr>
              <a:spLocks noChangeArrowheads="1"/>
            </p:cNvSpPr>
            <p:nvPr/>
          </p:nvSpPr>
          <p:spPr bwMode="auto">
            <a:xfrm>
              <a:off x="265053" y="1272493"/>
              <a:ext cx="38836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 개선 과제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맑은 고딕"/>
                </a:rPr>
                <a:t>: TA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바코드 라벨 자동화 설비 구축</a:t>
              </a:r>
              <a:endParaRPr lang="en-US" altLang="ko-KR" sz="9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  <p:sp>
          <p:nvSpPr>
            <p:cNvPr id="146" name="타원 145"/>
            <p:cNvSpPr/>
            <p:nvPr/>
          </p:nvSpPr>
          <p:spPr bwMode="auto">
            <a:xfrm>
              <a:off x="212540" y="1366730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59142" y="1277786"/>
            <a:ext cx="443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1">
              <a:lnSpc>
                <a:spcPct val="150000"/>
              </a:lnSpc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☐ </a:t>
            </a:r>
            <a:r>
              <a:rPr lang="en-US" altLang="ko-KR" sz="12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 </a:t>
            </a:r>
            <a:r>
              <a:rPr lang="ko-KR" altLang="en-US" sz="12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바코드 라벨 자동화 </a:t>
            </a:r>
            <a:r>
              <a:rPr lang="en-US" altLang="ko-KR" sz="12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Concept : 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169818" y="1885164"/>
            <a:ext cx="8517314" cy="1512168"/>
            <a:chOff x="792265" y="2279879"/>
            <a:chExt cx="10988680" cy="2642730"/>
          </a:xfrm>
        </p:grpSpPr>
        <p:grpSp>
          <p:nvGrpSpPr>
            <p:cNvPr id="40" name="그룹 39"/>
            <p:cNvGrpSpPr/>
            <p:nvPr/>
          </p:nvGrpSpPr>
          <p:grpSpPr>
            <a:xfrm>
              <a:off x="10240163" y="2372570"/>
              <a:ext cx="806666" cy="2075681"/>
              <a:chOff x="9761904" y="4727283"/>
              <a:chExt cx="2430096" cy="2075681"/>
            </a:xfrm>
          </p:grpSpPr>
          <p:pic>
            <p:nvPicPr>
              <p:cNvPr id="128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l="-1" r="2649"/>
              <a:stretch>
                <a:fillRect/>
              </a:stretch>
            </p:blipFill>
            <p:spPr>
              <a:xfrm flipH="1">
                <a:off x="9761904" y="4727283"/>
                <a:ext cx="2430096" cy="2075681"/>
              </a:xfrm>
              <a:prstGeom prst="rect">
                <a:avLst/>
              </a:prstGeom>
            </p:spPr>
          </p:pic>
          <p:grpSp>
            <p:nvGrpSpPr>
              <p:cNvPr id="129" name="그룹 128"/>
              <p:cNvGrpSpPr/>
              <p:nvPr/>
            </p:nvGrpSpPr>
            <p:grpSpPr>
              <a:xfrm>
                <a:off x="9761905" y="4786820"/>
                <a:ext cx="2289198" cy="2016142"/>
                <a:chOff x="9761905" y="4786820"/>
                <a:chExt cx="2289198" cy="2016142"/>
              </a:xfrm>
            </p:grpSpPr>
            <p:pic>
              <p:nvPicPr>
                <p:cNvPr id="130" name="그림 12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1905" y="5555747"/>
                  <a:ext cx="2289198" cy="418751"/>
                </a:xfrm>
                <a:prstGeom prst="rect">
                  <a:avLst/>
                </a:prstGeom>
                <a:ln>
                  <a:noFill/>
                </a:ln>
              </p:spPr>
            </p:pic>
            <p:sp>
              <p:nvSpPr>
                <p:cNvPr id="131" name="직사각형 130"/>
                <p:cNvSpPr/>
                <p:nvPr/>
              </p:nvSpPr>
              <p:spPr>
                <a:xfrm flipH="1">
                  <a:off x="9892226" y="4786820"/>
                  <a:ext cx="2158877" cy="709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/>
                    <a:t>``</a:t>
                  </a:r>
                  <a:endParaRPr lang="ko-KR" altLang="en-US" sz="800" dirty="0"/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 flipH="1">
                  <a:off x="9794845" y="6093572"/>
                  <a:ext cx="2158877" cy="709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/>
                    <a:t>``</a:t>
                  </a:r>
                  <a:endParaRPr lang="ko-KR" altLang="en-US" sz="800" dirty="0"/>
                </a:p>
              </p:txBody>
            </p:sp>
          </p:grpSp>
        </p:grpSp>
        <p:sp>
          <p:nvSpPr>
            <p:cNvPr id="41" name="직사각형 40"/>
            <p:cNvSpPr/>
            <p:nvPr/>
          </p:nvSpPr>
          <p:spPr>
            <a:xfrm flipH="1">
              <a:off x="11108374" y="3144460"/>
              <a:ext cx="672571" cy="53451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포장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1265335" y="2717324"/>
              <a:ext cx="346099" cy="238629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 flipV="1">
              <a:off x="11271410" y="3795750"/>
              <a:ext cx="346099" cy="238629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 flipH="1">
              <a:off x="2861989" y="2481943"/>
              <a:ext cx="2813832" cy="709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``</a:t>
              </a:r>
              <a:endParaRPr lang="ko-KR" altLang="en-US" sz="800" dirty="0"/>
            </a:p>
          </p:txBody>
        </p:sp>
        <p:sp>
          <p:nvSpPr>
            <p:cNvPr id="45" name="직사각형 44"/>
            <p:cNvSpPr/>
            <p:nvPr/>
          </p:nvSpPr>
          <p:spPr>
            <a:xfrm flipH="1">
              <a:off x="2852453" y="3562632"/>
              <a:ext cx="2813832" cy="709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``</a:t>
              </a:r>
              <a:endParaRPr lang="ko-KR" altLang="en-US" sz="800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922286" y="4310951"/>
              <a:ext cx="889335" cy="372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1,500mm</a:t>
              </a:r>
              <a:endParaRPr lang="ko-KR" altLang="en-US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4268904" y="2294388"/>
              <a:ext cx="2090948" cy="2083650"/>
              <a:chOff x="7077001" y="3007231"/>
              <a:chExt cx="2496229" cy="2083650"/>
            </a:xfrm>
          </p:grpSpPr>
          <p:pic>
            <p:nvPicPr>
              <p:cNvPr id="126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l="-1" r="2649"/>
              <a:stretch>
                <a:fillRect/>
              </a:stretch>
            </p:blipFill>
            <p:spPr>
              <a:xfrm flipH="1">
                <a:off x="7143134" y="3007231"/>
                <a:ext cx="2430096" cy="2075681"/>
              </a:xfrm>
              <a:prstGeom prst="rect">
                <a:avLst/>
              </a:prstGeom>
            </p:spPr>
          </p:pic>
          <p:sp>
            <p:nvSpPr>
              <p:cNvPr id="127" name="직사각형 126"/>
              <p:cNvSpPr/>
              <p:nvPr/>
            </p:nvSpPr>
            <p:spPr>
              <a:xfrm flipH="1">
                <a:off x="7077001" y="4381491"/>
                <a:ext cx="2436857" cy="7093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800" dirty="0" smtClean="0"/>
                  <a:t>``</a:t>
                </a:r>
                <a:endParaRPr lang="ko-KR" altLang="en-US" sz="800" dirty="0"/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737659" y="2285860"/>
              <a:ext cx="3500758" cy="2075681"/>
              <a:chOff x="3102036" y="2285860"/>
              <a:chExt cx="4179297" cy="2075681"/>
            </a:xfrm>
          </p:grpSpPr>
          <p:pic>
            <p:nvPicPr>
              <p:cNvPr id="124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3102036" y="2285860"/>
                <a:ext cx="2679200" cy="2075681"/>
              </a:xfrm>
              <a:prstGeom prst="rect">
                <a:avLst/>
              </a:prstGeom>
            </p:spPr>
          </p:pic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0722" y="3143880"/>
                <a:ext cx="2830611" cy="418751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49" name="직선 연결선 48"/>
            <p:cNvCxnSpPr/>
            <p:nvPr/>
          </p:nvCxnSpPr>
          <p:spPr>
            <a:xfrm flipH="1">
              <a:off x="3907881" y="3538619"/>
              <a:ext cx="1" cy="9136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endCxn id="124" idx="2"/>
            </p:cNvCxnSpPr>
            <p:nvPr/>
          </p:nvCxnSpPr>
          <p:spPr>
            <a:xfrm flipV="1">
              <a:off x="2828898" y="4361541"/>
              <a:ext cx="1030870" cy="248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265111" y="2717324"/>
              <a:ext cx="244332" cy="23862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 flipV="1">
              <a:off x="4597154" y="3789985"/>
              <a:ext cx="268965" cy="238629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 flipV="1">
              <a:off x="5046363" y="3789985"/>
              <a:ext cx="268965" cy="238629"/>
            </a:xfrm>
            <a:prstGeom prst="rect">
              <a:avLst/>
            </a:prstGeom>
          </p:spPr>
        </p:pic>
        <p:sp>
          <p:nvSpPr>
            <p:cNvPr id="61" name="직사각형 60"/>
            <p:cNvSpPr/>
            <p:nvPr/>
          </p:nvSpPr>
          <p:spPr>
            <a:xfrm flipH="1">
              <a:off x="3867376" y="2332038"/>
              <a:ext cx="2019626" cy="709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``</a:t>
              </a:r>
              <a:endParaRPr lang="ko-KR" altLang="en-US" sz="800" dirty="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202133" y="2717324"/>
              <a:ext cx="244332" cy="238629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658819" y="2717324"/>
              <a:ext cx="244332" cy="238629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115505" y="2717324"/>
              <a:ext cx="244332" cy="23862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028877" y="2717324"/>
              <a:ext cx="244332" cy="238629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 flipV="1">
              <a:off x="5912486" y="3789985"/>
              <a:ext cx="268965" cy="238629"/>
            </a:xfrm>
            <a:prstGeom prst="rect">
              <a:avLst/>
            </a:prstGeom>
          </p:spPr>
        </p:pic>
        <p:cxnSp>
          <p:nvCxnSpPr>
            <p:cNvPr id="67" name="직선 연결선 66"/>
            <p:cNvCxnSpPr/>
            <p:nvPr/>
          </p:nvCxnSpPr>
          <p:spPr>
            <a:xfrm flipH="1">
              <a:off x="6274940" y="3423794"/>
              <a:ext cx="2742" cy="126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/>
            <p:cNvCxnSpPr/>
            <p:nvPr/>
          </p:nvCxnSpPr>
          <p:spPr>
            <a:xfrm>
              <a:off x="2838563" y="4626678"/>
              <a:ext cx="3399854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800120" y="2717324"/>
              <a:ext cx="244332" cy="238629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38158" y="2444932"/>
              <a:ext cx="1004343" cy="1433762"/>
            </a:xfrm>
            <a:prstGeom prst="rect">
              <a:avLst/>
            </a:prstGeom>
          </p:spPr>
        </p:pic>
        <p:cxnSp>
          <p:nvCxnSpPr>
            <p:cNvPr id="71" name="직선 연결선 70"/>
            <p:cNvCxnSpPr/>
            <p:nvPr/>
          </p:nvCxnSpPr>
          <p:spPr>
            <a:xfrm>
              <a:off x="792265" y="3579686"/>
              <a:ext cx="0" cy="126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/>
            <p:nvPr/>
          </p:nvCxnSpPr>
          <p:spPr>
            <a:xfrm>
              <a:off x="892706" y="4605090"/>
              <a:ext cx="17447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1303516" y="4549765"/>
              <a:ext cx="923140" cy="372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4,000mm</a:t>
              </a:r>
              <a:endParaRPr lang="ko-KR" altLang="en-US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74" name="그룹 73"/>
            <p:cNvGrpSpPr/>
            <p:nvPr/>
          </p:nvGrpSpPr>
          <p:grpSpPr>
            <a:xfrm>
              <a:off x="819475" y="2285860"/>
              <a:ext cx="1939511" cy="2092735"/>
              <a:chOff x="810055" y="2275737"/>
              <a:chExt cx="2230648" cy="2092735"/>
            </a:xfrm>
          </p:grpSpPr>
          <p:grpSp>
            <p:nvGrpSpPr>
              <p:cNvPr id="116" name="그룹 115"/>
              <p:cNvGrpSpPr/>
              <p:nvPr/>
            </p:nvGrpSpPr>
            <p:grpSpPr>
              <a:xfrm>
                <a:off x="810055" y="2275737"/>
                <a:ext cx="2230648" cy="2092735"/>
                <a:chOff x="2035402" y="3303738"/>
                <a:chExt cx="5205789" cy="2092735"/>
              </a:xfrm>
            </p:grpSpPr>
            <p:sp>
              <p:nvSpPr>
                <p:cNvPr id="118" name="직사각형 117"/>
                <p:cNvSpPr/>
                <p:nvPr/>
              </p:nvSpPr>
              <p:spPr>
                <a:xfrm flipH="1">
                  <a:off x="2122673" y="3423557"/>
                  <a:ext cx="4824620" cy="709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/>
                    <a:t>``</a:t>
                  </a:r>
                  <a:endParaRPr lang="ko-KR" altLang="en-US" sz="800" dirty="0"/>
                </a:p>
              </p:txBody>
            </p:sp>
            <p:sp>
              <p:nvSpPr>
                <p:cNvPr id="119" name="직사각형 118"/>
                <p:cNvSpPr/>
                <p:nvPr/>
              </p:nvSpPr>
              <p:spPr>
                <a:xfrm flipH="1">
                  <a:off x="2106323" y="4571982"/>
                  <a:ext cx="4824620" cy="709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/>
                    <a:t>``</a:t>
                  </a:r>
                  <a:endParaRPr lang="ko-KR" altLang="en-US" sz="800" dirty="0"/>
                </a:p>
              </p:txBody>
            </p:sp>
            <p:grpSp>
              <p:nvGrpSpPr>
                <p:cNvPr id="120" name="그룹 119"/>
                <p:cNvGrpSpPr/>
                <p:nvPr/>
              </p:nvGrpSpPr>
              <p:grpSpPr>
                <a:xfrm>
                  <a:off x="2035402" y="3303738"/>
                  <a:ext cx="5205789" cy="2092735"/>
                  <a:chOff x="2035402" y="3303738"/>
                  <a:chExt cx="5205789" cy="2092735"/>
                </a:xfrm>
              </p:grpSpPr>
              <p:pic>
                <p:nvPicPr>
                  <p:cNvPr id="121" name="Picture 2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 flipH="1">
                    <a:off x="2035402" y="3303738"/>
                    <a:ext cx="5205789" cy="2075681"/>
                  </a:xfrm>
                  <a:prstGeom prst="rect">
                    <a:avLst/>
                  </a:prstGeom>
                </p:spPr>
              </p:pic>
              <p:sp>
                <p:nvSpPr>
                  <p:cNvPr id="122" name="직사각형 121"/>
                  <p:cNvSpPr/>
                  <p:nvPr/>
                </p:nvSpPr>
                <p:spPr>
                  <a:xfrm flipH="1">
                    <a:off x="2263472" y="3325842"/>
                    <a:ext cx="4824620" cy="709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/>
                      <a:t>``</a:t>
                    </a:r>
                    <a:endParaRPr lang="ko-KR" altLang="en-US" sz="800" dirty="0"/>
                  </a:p>
                </p:txBody>
              </p:sp>
              <p:sp>
                <p:nvSpPr>
                  <p:cNvPr id="123" name="직사각형 122"/>
                  <p:cNvSpPr/>
                  <p:nvPr/>
                </p:nvSpPr>
                <p:spPr>
                  <a:xfrm flipH="1">
                    <a:off x="2205473" y="4687083"/>
                    <a:ext cx="4824620" cy="70939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800" dirty="0" smtClean="0"/>
                      <a:t>``</a:t>
                    </a:r>
                    <a:endParaRPr lang="ko-KR" altLang="en-US" sz="800" dirty="0"/>
                  </a:p>
                </p:txBody>
              </p:sp>
            </p:grpSp>
          </p:grpSp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2928" y="3119868"/>
                <a:ext cx="1931105" cy="418751"/>
              </a:xfrm>
              <a:prstGeom prst="rect">
                <a:avLst/>
              </a:prstGeom>
              <a:ln>
                <a:noFill/>
              </a:ln>
            </p:spPr>
          </p:pic>
        </p:grpSp>
        <p:cxnSp>
          <p:nvCxnSpPr>
            <p:cNvPr id="75" name="직선 연결선 74"/>
            <p:cNvCxnSpPr/>
            <p:nvPr/>
          </p:nvCxnSpPr>
          <p:spPr>
            <a:xfrm flipH="1">
              <a:off x="2715295" y="3579686"/>
              <a:ext cx="3133" cy="126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55434" y="2717324"/>
              <a:ext cx="279188" cy="238629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252548" y="2717324"/>
              <a:ext cx="279188" cy="238629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2340346" y="2717324"/>
              <a:ext cx="279188" cy="238629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796569" y="2717324"/>
              <a:ext cx="279188" cy="238629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 flipV="1">
              <a:off x="1233962" y="3795750"/>
              <a:ext cx="279188" cy="238629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 flipV="1">
              <a:off x="1780473" y="3795750"/>
              <a:ext cx="279188" cy="238629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 flipV="1">
              <a:off x="2300450" y="3795750"/>
              <a:ext cx="279188" cy="238629"/>
            </a:xfrm>
            <a:prstGeom prst="rect">
              <a:avLst/>
            </a:prstGeom>
          </p:spPr>
        </p:pic>
        <p:cxnSp>
          <p:nvCxnSpPr>
            <p:cNvPr id="83" name="직선 연결선 82"/>
            <p:cNvCxnSpPr/>
            <p:nvPr/>
          </p:nvCxnSpPr>
          <p:spPr>
            <a:xfrm flipH="1">
              <a:off x="2828895" y="3562632"/>
              <a:ext cx="2846" cy="126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6777614" y="2328190"/>
              <a:ext cx="2306806" cy="2091910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671627" y="2726849"/>
              <a:ext cx="252762" cy="238629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 flipV="1">
              <a:off x="8662567" y="3795750"/>
              <a:ext cx="278244" cy="238629"/>
            </a:xfrm>
            <a:prstGeom prst="rect">
              <a:avLst/>
            </a:prstGeom>
          </p:spPr>
        </p:pic>
        <p:cxnSp>
          <p:nvCxnSpPr>
            <p:cNvPr id="87" name="직선 화살표 연결선 86"/>
            <p:cNvCxnSpPr/>
            <p:nvPr/>
          </p:nvCxnSpPr>
          <p:spPr>
            <a:xfrm>
              <a:off x="6477617" y="4601895"/>
              <a:ext cx="241819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직사각형 87"/>
            <p:cNvSpPr/>
            <p:nvPr/>
          </p:nvSpPr>
          <p:spPr>
            <a:xfrm>
              <a:off x="7361675" y="4494177"/>
              <a:ext cx="920019" cy="372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4,000mm</a:t>
              </a:r>
              <a:endParaRPr lang="ko-KR" altLang="en-US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454037" y="2717324"/>
              <a:ext cx="252762" cy="238629"/>
            </a:xfrm>
            <a:prstGeom prst="rect">
              <a:avLst/>
            </a:prstGeom>
          </p:spPr>
        </p:pic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 flipV="1">
              <a:off x="6441087" y="3789985"/>
              <a:ext cx="278244" cy="238629"/>
            </a:xfrm>
            <a:prstGeom prst="rect">
              <a:avLst/>
            </a:prstGeom>
          </p:spPr>
        </p:pic>
        <p:grpSp>
          <p:nvGrpSpPr>
            <p:cNvPr id="91" name="그룹 90"/>
            <p:cNvGrpSpPr/>
            <p:nvPr/>
          </p:nvGrpSpPr>
          <p:grpSpPr>
            <a:xfrm>
              <a:off x="6392022" y="2317438"/>
              <a:ext cx="466916" cy="2106204"/>
              <a:chOff x="9761901" y="4778110"/>
              <a:chExt cx="2430096" cy="2024852"/>
            </a:xfrm>
          </p:grpSpPr>
          <p:pic>
            <p:nvPicPr>
              <p:cNvPr id="111" name="Picture 2"/>
              <p:cNvPicPr>
                <a:picLocks noChangeAspect="1"/>
              </p:cNvPicPr>
              <p:nvPr/>
            </p:nvPicPr>
            <p:blipFill rotWithShape="1">
              <a:blip r:embed="rId2"/>
              <a:srcRect l="-1" r="2649"/>
              <a:stretch>
                <a:fillRect/>
              </a:stretch>
            </p:blipFill>
            <p:spPr>
              <a:xfrm flipH="1">
                <a:off x="9761901" y="4778110"/>
                <a:ext cx="2430096" cy="2016342"/>
              </a:xfrm>
              <a:prstGeom prst="rect">
                <a:avLst/>
              </a:prstGeom>
            </p:spPr>
          </p:pic>
          <p:grpSp>
            <p:nvGrpSpPr>
              <p:cNvPr id="112" name="그룹 111"/>
              <p:cNvGrpSpPr/>
              <p:nvPr/>
            </p:nvGrpSpPr>
            <p:grpSpPr>
              <a:xfrm>
                <a:off x="9761905" y="4786820"/>
                <a:ext cx="2289198" cy="2016142"/>
                <a:chOff x="9761905" y="4786820"/>
                <a:chExt cx="2289198" cy="2016142"/>
              </a:xfrm>
            </p:grpSpPr>
            <p:sp>
              <p:nvSpPr>
                <p:cNvPr id="113" name="직사각형 112"/>
                <p:cNvSpPr/>
                <p:nvPr/>
              </p:nvSpPr>
              <p:spPr>
                <a:xfrm flipH="1">
                  <a:off x="9892226" y="4786820"/>
                  <a:ext cx="2158877" cy="709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/>
                    <a:t>``</a:t>
                  </a:r>
                  <a:endParaRPr lang="ko-KR" altLang="en-US" sz="800" dirty="0"/>
                </a:p>
              </p:txBody>
            </p:sp>
            <p:sp>
              <p:nvSpPr>
                <p:cNvPr id="114" name="직사각형 113"/>
                <p:cNvSpPr/>
                <p:nvPr/>
              </p:nvSpPr>
              <p:spPr>
                <a:xfrm flipH="1">
                  <a:off x="9794845" y="6093572"/>
                  <a:ext cx="2158877" cy="7093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800" dirty="0" smtClean="0"/>
                    <a:t>``</a:t>
                  </a:r>
                  <a:endParaRPr lang="ko-KR" altLang="en-US" sz="800" dirty="0"/>
                </a:p>
              </p:txBody>
            </p:sp>
            <p:pic>
              <p:nvPicPr>
                <p:cNvPr id="115" name="그림 114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1905" y="5594544"/>
                  <a:ext cx="2289198" cy="37995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cxnSp>
          <p:nvCxnSpPr>
            <p:cNvPr id="92" name="직선 연결선 91"/>
            <p:cNvCxnSpPr/>
            <p:nvPr/>
          </p:nvCxnSpPr>
          <p:spPr>
            <a:xfrm flipH="1">
              <a:off x="6396563" y="3420599"/>
              <a:ext cx="2717" cy="126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/>
            <p:cNvCxnSpPr/>
            <p:nvPr/>
          </p:nvCxnSpPr>
          <p:spPr>
            <a:xfrm>
              <a:off x="9101854" y="3591248"/>
              <a:ext cx="0" cy="11262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직사각형 93"/>
            <p:cNvSpPr/>
            <p:nvPr/>
          </p:nvSpPr>
          <p:spPr>
            <a:xfrm>
              <a:off x="7696876" y="4075742"/>
              <a:ext cx="881626" cy="2411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2,500mm</a:t>
              </a:r>
              <a:endParaRPr lang="ko-KR" altLang="en-US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5" name="직선 연결선 94"/>
            <p:cNvCxnSpPr/>
            <p:nvPr/>
          </p:nvCxnSpPr>
          <p:spPr>
            <a:xfrm flipH="1">
              <a:off x="8598780" y="3581868"/>
              <a:ext cx="1" cy="9136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/>
            <p:nvPr/>
          </p:nvCxnSpPr>
          <p:spPr>
            <a:xfrm>
              <a:off x="6935132" y="4370069"/>
              <a:ext cx="159884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 flipH="1">
              <a:off x="6862455" y="3491116"/>
              <a:ext cx="1" cy="9136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/>
            <p:cNvSpPr/>
            <p:nvPr/>
          </p:nvSpPr>
          <p:spPr>
            <a:xfrm>
              <a:off x="9211902" y="4310158"/>
              <a:ext cx="881626" cy="24011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1,400mm</a:t>
              </a:r>
              <a:endParaRPr lang="ko-KR" altLang="en-US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99" name="직선 연결선 98"/>
            <p:cNvCxnSpPr/>
            <p:nvPr/>
          </p:nvCxnSpPr>
          <p:spPr>
            <a:xfrm flipH="1">
              <a:off x="10252829" y="3591248"/>
              <a:ext cx="1" cy="11449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/>
            <p:nvPr/>
          </p:nvCxnSpPr>
          <p:spPr>
            <a:xfrm>
              <a:off x="9177611" y="4604397"/>
              <a:ext cx="93241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 flipH="1">
              <a:off x="8961759" y="3580558"/>
              <a:ext cx="1" cy="113694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 flipH="1">
              <a:off x="11048413" y="3591248"/>
              <a:ext cx="1" cy="112625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직사각형 102"/>
            <p:cNvSpPr/>
            <p:nvPr/>
          </p:nvSpPr>
          <p:spPr>
            <a:xfrm>
              <a:off x="10200927" y="4225954"/>
              <a:ext cx="881626" cy="3728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1,400mm</a:t>
              </a:r>
              <a:endParaRPr lang="ko-KR" altLang="en-US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4" name="직선 화살표 연결선 103"/>
            <p:cNvCxnSpPr/>
            <p:nvPr/>
          </p:nvCxnSpPr>
          <p:spPr>
            <a:xfrm>
              <a:off x="10309895" y="4601895"/>
              <a:ext cx="690163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2753386" y="2285860"/>
              <a:ext cx="1154496" cy="259961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3964288" y="2279879"/>
              <a:ext cx="558115" cy="2599613"/>
            </a:xfrm>
            <a:prstGeom prst="rect">
              <a:avLst/>
            </a:pr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976987" y="4636211"/>
              <a:ext cx="889335" cy="2863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7,000mm</a:t>
              </a:r>
              <a:endParaRPr lang="ko-KR" altLang="en-US" sz="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572191" y="2717324"/>
              <a:ext cx="244332" cy="238629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 flipV="1">
              <a:off x="5522540" y="3789985"/>
              <a:ext cx="268965" cy="238629"/>
            </a:xfrm>
            <a:prstGeom prst="rect">
              <a:avLst/>
            </a:prstGeom>
          </p:spPr>
        </p:pic>
      </p:grpSp>
      <p:sp>
        <p:nvSpPr>
          <p:cNvPr id="3" name="직사각형 2"/>
          <p:cNvSpPr/>
          <p:nvPr/>
        </p:nvSpPr>
        <p:spPr>
          <a:xfrm>
            <a:off x="1672727" y="1733079"/>
            <a:ext cx="1029385" cy="1765278"/>
          </a:xfrm>
          <a:prstGeom prst="rect">
            <a:avLst/>
          </a:prstGeom>
          <a:noFill/>
          <a:ln w="19050"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graphicFrame>
        <p:nvGraphicFramePr>
          <p:cNvPr id="134" name="표 133"/>
          <p:cNvGraphicFramePr>
            <a:graphicFrameLocks noGrp="1"/>
          </p:cNvGraphicFramePr>
          <p:nvPr>
            <p:extLst/>
          </p:nvPr>
        </p:nvGraphicFramePr>
        <p:xfrm>
          <a:off x="159142" y="3789040"/>
          <a:ext cx="1614916" cy="576000"/>
        </p:xfrm>
        <a:graphic>
          <a:graphicData uri="http://schemas.openxmlformats.org/drawingml/2006/table">
            <a:tbl>
              <a:tblPr/>
              <a:tblGrid>
                <a:gridCol w="4037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037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0372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0372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제품투입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비닐제거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외관검사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후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5" name="표 134"/>
          <p:cNvGraphicFramePr>
            <a:graphicFrameLocks noGrp="1"/>
          </p:cNvGraphicFramePr>
          <p:nvPr>
            <p:extLst/>
          </p:nvPr>
        </p:nvGraphicFramePr>
        <p:xfrm>
          <a:off x="1820795" y="3789040"/>
          <a:ext cx="2664456" cy="576000"/>
        </p:xfrm>
        <a:graphic>
          <a:graphicData uri="http://schemas.openxmlformats.org/drawingml/2006/table">
            <a:tbl>
              <a:tblPr/>
              <a:tblGrid>
                <a:gridCol w="4440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40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440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440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4440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4407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&amp; </a:t>
                      </a:r>
                      <a:r>
                        <a:rPr lang="en-US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</a:t>
                      </a:r>
                      <a:r>
                        <a:rPr lang="ko-KR" altLang="en-US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바코드</a:t>
                      </a:r>
                      <a:r>
                        <a:rPr lang="en-US" altLang="ko-KR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</a:p>
                    <a:p>
                      <a:pPr algn="ctr" rtl="0" fontAlgn="ctr"/>
                      <a:r>
                        <a:rPr lang="ko-KR" altLang="en-US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인증부착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INNER </a:t>
                      </a:r>
                      <a:r>
                        <a:rPr lang="ko-KR" altLang="en-US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안착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BOX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셜명서</a:t>
                      </a:r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넣기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 </a:t>
                      </a:r>
                      <a:r>
                        <a:rPr lang="en-US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BOX</a:t>
                      </a:r>
                      <a:r>
                        <a:rPr lang="ko-KR" altLang="en-US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접기</a:t>
                      </a:r>
                      <a:endParaRPr 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6" name="표 135"/>
          <p:cNvGraphicFramePr>
            <a:graphicFrameLocks noGrp="1"/>
          </p:cNvGraphicFramePr>
          <p:nvPr>
            <p:extLst/>
          </p:nvPr>
        </p:nvGraphicFramePr>
        <p:xfrm>
          <a:off x="4754167" y="3789040"/>
          <a:ext cx="4066305" cy="576000"/>
        </p:xfrm>
        <a:graphic>
          <a:graphicData uri="http://schemas.openxmlformats.org/drawingml/2006/table">
            <a:tbl>
              <a:tblPr/>
              <a:tblGrid>
                <a:gridCol w="8132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132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32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32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32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봉일라벨</a:t>
                      </a:r>
                      <a:r>
                        <a:rPr lang="ko-KR" altLang="en-US" sz="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부착</a:t>
                      </a:r>
                      <a:endParaRPr lang="ko-KR" altLang="en-US" sz="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외관검사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무게측정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포장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724" marR="6724" marT="67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0" name="직사각형 139">
            <a:extLst>
              <a:ext uri="{FF2B5EF4-FFF2-40B4-BE49-F238E27FC236}">
                <a16:creationId xmlns="" xmlns:a16="http://schemas.microsoft.com/office/drawing/2014/main" id="{3708C30F-0308-FB9A-9938-8E7E856EEFF6}"/>
              </a:ext>
            </a:extLst>
          </p:cNvPr>
          <p:cNvSpPr/>
          <p:nvPr/>
        </p:nvSpPr>
        <p:spPr>
          <a:xfrm>
            <a:off x="78005" y="4508486"/>
            <a:ext cx="8737392" cy="216565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defTabSz="685801">
              <a:lnSpc>
                <a:spcPct val="150000"/>
              </a:lnSpc>
              <a:defRPr/>
            </a:pP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내역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defTabSz="685801">
              <a:lnSpc>
                <a:spcPct val="150000"/>
              </a:lnSpc>
              <a:defRPr/>
            </a:pP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TA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 BOX BARCODE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 값 일치 할 것 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(TA QR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스캔 후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동일한 </a:t>
            </a:r>
            <a:r>
              <a:rPr lang="ko-KR" altLang="en-US" sz="90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정보값으로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 BOX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바코드라벨 출력 후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부착 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이뤄질 것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defTabSz="685801">
              <a:lnSpc>
                <a:spcPct val="200000"/>
              </a:lnSpc>
              <a:defRPr/>
            </a:pP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TA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 BOX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안착 시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레이져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인쇄 부분이 바닥으로 향하여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INNER PAD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안착 후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스캔 불가</a:t>
            </a:r>
            <a:endParaRPr lang="en-US" altLang="ko-KR" sz="9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1">
              <a:lnSpc>
                <a:spcPct val="200000"/>
              </a:lnSpc>
              <a:defRPr/>
            </a:pP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UNIT BOX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 라벨 부착 시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주변 문구 및 인증마크와 겹치지 않을 것</a:t>
            </a:r>
            <a:endParaRPr lang="en-US" altLang="ko-KR" sz="9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1">
              <a:lnSpc>
                <a:spcPct val="200000"/>
              </a:lnSpc>
              <a:defRPr/>
            </a:pP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UNIT BOX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인증라벨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아마존 라벨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MRP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라벨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국판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900" baseline="300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nd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Label)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부작 시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바코드 라벨과 공간 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gap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협소 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1mm ~ 2mm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사이 </a:t>
            </a:r>
            <a:endParaRPr lang="en-US" altLang="ko-KR" sz="9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1">
              <a:lnSpc>
                <a:spcPct val="200000"/>
              </a:lnSpc>
              <a:defRPr/>
            </a:pPr>
            <a:r>
              <a:rPr lang="en-US" altLang="ko-KR" sz="9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라벨간 겹치지 않을 것</a:t>
            </a:r>
            <a:endParaRPr lang="en-US" altLang="ko-KR" sz="9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1">
              <a:lnSpc>
                <a:spcPct val="200000"/>
              </a:lnSpc>
              <a:defRPr/>
            </a:pP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 별매라인 운영 </a:t>
            </a:r>
            <a:r>
              <a:rPr lang="en-US" altLang="ko-KR" sz="90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capa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3.5K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↑ 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/Time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만족 할 것</a:t>
            </a:r>
            <a:endParaRPr lang="en-US" altLang="ko-KR" sz="900" dirty="0" smtClean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685801">
              <a:lnSpc>
                <a:spcPct val="150000"/>
              </a:lnSpc>
              <a:defRPr/>
            </a:pP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`</a:t>
            </a:r>
            <a:endParaRPr lang="ko-KR" altLang="en-US" sz="9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660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solidFill>
                  <a:prstClr val="black"/>
                </a:solidFill>
              </a:rPr>
              <a:t>별첨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</a:t>
            </a:r>
            <a:r>
              <a:rPr lang="ko-KR" altLang="en-US" sz="2400" b="1" dirty="0">
                <a:solidFill>
                  <a:prstClr val="black"/>
                </a:solidFill>
              </a:rPr>
              <a:t>제조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307997" y="851931"/>
            <a:ext cx="3936140" cy="307777"/>
            <a:chOff x="212540" y="1272493"/>
            <a:chExt cx="3936140" cy="307777"/>
          </a:xfrm>
        </p:grpSpPr>
        <p:sp>
          <p:nvSpPr>
            <p:cNvPr id="145" name="직사각형 133"/>
            <p:cNvSpPr>
              <a:spLocks noChangeArrowheads="1"/>
            </p:cNvSpPr>
            <p:nvPr/>
          </p:nvSpPr>
          <p:spPr bwMode="auto">
            <a:xfrm>
              <a:off x="265053" y="1272493"/>
              <a:ext cx="38836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 개선 과제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맑은 고딕"/>
                </a:rPr>
                <a:t>: TA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바코드 라벨 자동화 설비 구축</a:t>
              </a:r>
              <a:endParaRPr lang="en-US" altLang="ko-KR" sz="9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  <p:sp>
          <p:nvSpPr>
            <p:cNvPr id="146" name="타원 145"/>
            <p:cNvSpPr/>
            <p:nvPr/>
          </p:nvSpPr>
          <p:spPr bwMode="auto">
            <a:xfrm>
              <a:off x="212540" y="1366730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59142" y="1277786"/>
            <a:ext cx="443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1">
              <a:lnSpc>
                <a:spcPct val="150000"/>
              </a:lnSpc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☐ </a:t>
            </a:r>
            <a:r>
              <a:rPr lang="en-US" altLang="ko-KR" sz="12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 </a:t>
            </a:r>
            <a:r>
              <a:rPr lang="ko-KR" altLang="en-US" sz="12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바코드 라벨 자동화 </a:t>
            </a:r>
            <a:r>
              <a:rPr lang="en-US" altLang="ko-KR" sz="12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Concept : 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="" xmlns:a16="http://schemas.microsoft.com/office/drawing/2014/main" id="{3708C30F-0308-FB9A-9938-8E7E856EEFF6}"/>
              </a:ext>
            </a:extLst>
          </p:cNvPr>
          <p:cNvSpPr/>
          <p:nvPr/>
        </p:nvSpPr>
        <p:spPr>
          <a:xfrm>
            <a:off x="83080" y="1621151"/>
            <a:ext cx="1526270" cy="3068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685801">
              <a:lnSpc>
                <a:spcPct val="150000"/>
              </a:lnSpc>
              <a:defRPr/>
            </a:pPr>
            <a:r>
              <a:rPr lang="en-US" altLang="ko-KR" sz="929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+mn-ea"/>
              </a:rPr>
              <a:t>[ </a:t>
            </a:r>
            <a:r>
              <a:rPr lang="ko-KR" altLang="en-US" sz="929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+mn-ea"/>
              </a:rPr>
              <a:t>설계 </a:t>
            </a:r>
            <a:r>
              <a:rPr lang="en-US" altLang="ko-KR" sz="929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+mn-ea"/>
              </a:rPr>
              <a:t>Flow</a:t>
            </a:r>
            <a:r>
              <a:rPr lang="ko-KR" altLang="en-US" sz="929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+mn-ea"/>
              </a:rPr>
              <a:t> </a:t>
            </a:r>
            <a:r>
              <a:rPr lang="en-US" altLang="ko-KR" sz="929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+mn-ea"/>
              </a:rPr>
              <a:t>]</a:t>
            </a:r>
            <a:endParaRPr lang="ko-KR" altLang="en-US" sz="929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69818" y="2060848"/>
            <a:ext cx="8650654" cy="1184037"/>
            <a:chOff x="217496" y="5090120"/>
            <a:chExt cx="8330976" cy="1184037"/>
          </a:xfrm>
        </p:grpSpPr>
        <p:sp>
          <p:nvSpPr>
            <p:cNvPr id="4" name="직사각형 3"/>
            <p:cNvSpPr/>
            <p:nvPr/>
          </p:nvSpPr>
          <p:spPr>
            <a:xfrm>
              <a:off x="217496" y="5090122"/>
              <a:ext cx="1607488" cy="4040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TA QR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코드 스캔</a:t>
              </a:r>
              <a:endParaRPr lang="ko-KR" altLang="en-US" sz="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898368" y="5090121"/>
              <a:ext cx="1607488" cy="4040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SCAN 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정보로 바코드라벨 인쇄</a:t>
              </a:r>
              <a:endParaRPr lang="ko-KR" altLang="en-US" sz="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579240" y="5090120"/>
              <a:ext cx="1607488" cy="4040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BOX 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바코드 라벨 부착</a:t>
              </a:r>
              <a:endParaRPr lang="ko-KR" altLang="en-US" sz="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3575439" y="5581186"/>
              <a:ext cx="1607488" cy="4040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BOX 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인증 라벨 부착</a:t>
              </a:r>
              <a:endParaRPr lang="ko-KR" altLang="en-US" sz="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="" xmlns:a16="http://schemas.microsoft.com/office/drawing/2014/main" id="{3708C30F-0308-FB9A-9938-8E7E856EEFF6}"/>
                </a:ext>
              </a:extLst>
            </p:cNvPr>
            <p:cNvSpPr/>
            <p:nvPr/>
          </p:nvSpPr>
          <p:spPr>
            <a:xfrm>
              <a:off x="3520757" y="6020241"/>
              <a:ext cx="1741004" cy="25391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685801">
                <a:lnSpc>
                  <a:spcPct val="150000"/>
                </a:lnSpc>
                <a:defRPr/>
              </a:pPr>
              <a:r>
                <a:rPr lang="ko-KR" altLang="en-US" sz="7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B2B2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해당 </a:t>
              </a:r>
              <a:r>
                <a:rPr lang="ko-KR" altLang="en-US" sz="700" dirty="0" err="1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B2B2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출향지만</a:t>
              </a:r>
              <a:r>
                <a:rPr lang="ko-KR" altLang="en-US" sz="7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B2B2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부착 </a:t>
              </a:r>
              <a:r>
                <a:rPr lang="en-US" altLang="ko-KR" sz="7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B2B2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7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B2B2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미주</a:t>
              </a:r>
              <a:r>
                <a:rPr lang="en-US" altLang="ko-KR" sz="7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B2B2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7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B2B2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인도</a:t>
              </a:r>
              <a:r>
                <a:rPr lang="en-US" altLang="ko-KR" sz="7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B2B2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7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rgbClr val="2B2B2B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한국</a:t>
              </a:r>
              <a:endParaRPr lang="ko-KR" altLang="en-US" sz="7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5260112" y="5090120"/>
              <a:ext cx="1607488" cy="4040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TA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와 </a:t>
              </a: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BOX 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라벨 </a:t>
              </a: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MATCHING</a:t>
              </a:r>
              <a:r>
                <a:rPr lang="ko-KR" altLang="en-US" sz="800" b="1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점검</a:t>
              </a:r>
              <a:endParaRPr lang="ko-KR" altLang="en-US" sz="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6940984" y="5090120"/>
              <a:ext cx="1607488" cy="4040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BOX 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체결 및 이동</a:t>
              </a:r>
              <a:endParaRPr lang="ko-KR" altLang="en-US" sz="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V="1">
              <a:off x="1726104" y="5229205"/>
              <a:ext cx="226736" cy="0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/>
            <p:nvPr/>
          </p:nvCxnSpPr>
          <p:spPr>
            <a:xfrm flipV="1">
              <a:off x="3448903" y="5229205"/>
              <a:ext cx="226736" cy="0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/>
            <p:cNvCxnSpPr/>
            <p:nvPr/>
          </p:nvCxnSpPr>
          <p:spPr>
            <a:xfrm flipV="1">
              <a:off x="5146744" y="5229205"/>
              <a:ext cx="226736" cy="0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/>
            <p:cNvCxnSpPr/>
            <p:nvPr/>
          </p:nvCxnSpPr>
          <p:spPr>
            <a:xfrm flipV="1">
              <a:off x="6827616" y="5229205"/>
              <a:ext cx="226736" cy="0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4207" y="3285115"/>
            <a:ext cx="6082028" cy="2950653"/>
          </a:xfrm>
          <a:prstGeom prst="rect">
            <a:avLst/>
          </a:prstGeom>
        </p:spPr>
      </p:pic>
      <p:sp>
        <p:nvSpPr>
          <p:cNvPr id="21" name="타원 20">
            <a:hlinkClick r:id="rId3" action="ppaction://hlinksldjump"/>
          </p:cNvPr>
          <p:cNvSpPr/>
          <p:nvPr/>
        </p:nvSpPr>
        <p:spPr>
          <a:xfrm>
            <a:off x="8516530" y="6201720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76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849744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자동화율</a:t>
            </a:r>
            <a:r>
              <a:rPr lang="ko-KR" altLang="en-US" b="1" dirty="0" smtClean="0">
                <a:latin typeface="+mn-ea"/>
              </a:rPr>
              <a:t> 개선</a:t>
            </a:r>
            <a:r>
              <a:rPr lang="en-US" altLang="ko-KR" b="1" dirty="0" smtClean="0">
                <a:latin typeface="+mn-ea"/>
              </a:rPr>
              <a:t>_ TA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본딩자동도포</a:t>
            </a:r>
            <a:r>
              <a:rPr lang="ko-KR" altLang="en-US" b="1" dirty="0" smtClean="0">
                <a:latin typeface="+mn-ea"/>
              </a:rPr>
              <a:t> 설비 구축</a:t>
            </a:r>
            <a:r>
              <a:rPr lang="en-US" altLang="ko-KR" b="1" dirty="0" smtClean="0">
                <a:latin typeface="+mn-ea"/>
              </a:rPr>
              <a:t>(Top/Bot </a:t>
            </a:r>
            <a:r>
              <a:rPr lang="ko-KR" altLang="en-US" b="1" dirty="0" smtClean="0">
                <a:latin typeface="+mn-ea"/>
              </a:rPr>
              <a:t>도포</a:t>
            </a:r>
            <a:r>
              <a:rPr lang="en-US" altLang="ko-KR" b="1" dirty="0" smtClean="0">
                <a:latin typeface="+mn-ea"/>
              </a:rPr>
              <a:t>)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388800" y="1116000"/>
          <a:ext cx="8360162" cy="532793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TA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본딩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자동도포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설비 구축</a:t>
                      </a:r>
                      <a:endParaRPr lang="ko-KR" altLang="en-US" sz="1400" b="1" kern="12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06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상 국 </a:t>
                      </a:r>
                      <a:r>
                        <a:rPr lang="en-US" altLang="ko-KR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별매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바코드라벨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자동부착기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도입을 통한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자동화율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향상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별매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바코드라벨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자동부착기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도입을 통한 인력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성인화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="1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8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 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인력 </a:t>
                      </a:r>
                      <a:r>
                        <a:rPr lang="ko-KR" altLang="en-US" sz="1000" b="1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6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→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000" b="1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설비 투자비 검토 중이며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ROI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확인예정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78483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790705" y="2527237"/>
          <a:ext cx="3918839" cy="57606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934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名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67544" y="5013176"/>
          <a:ext cx="8208914" cy="1323512"/>
        </p:xfrm>
        <a:graphic>
          <a:graphicData uri="http://schemas.openxmlformats.org/drawingml/2006/table">
            <a:tbl>
              <a:tblPr/>
              <a:tblGrid>
                <a:gridCol w="97284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52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1199841148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1458796921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4154121810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934815246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3534456650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3061612101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2756363321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2292592715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2075422170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1755446284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1016231698"/>
                    </a:ext>
                  </a:extLst>
                </a:gridCol>
                <a:gridCol w="322149">
                  <a:extLst>
                    <a:ext uri="{9D8B030D-6E8A-4147-A177-3AD203B41FA5}">
                      <a16:colId xmlns="" xmlns:a16="http://schemas.microsoft.com/office/drawing/2014/main" val="1818267022"/>
                    </a:ext>
                  </a:extLst>
                </a:gridCol>
                <a:gridCol w="322149"/>
                <a:gridCol w="322149"/>
                <a:gridCol w="322149"/>
                <a:gridCol w="322149"/>
                <a:gridCol w="322149"/>
              </a:tblGrid>
              <a:tr h="1654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내역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19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업무계획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6762492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사전점검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Concept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품의 및 발주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최종사양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설비제작 및 검수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설비제작 기간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</a:t>
                      </a: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검토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운영검토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08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62412" y="255322"/>
            <a:ext cx="646982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1-1.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>
                <a:latin typeface="+mn-ea"/>
              </a:rPr>
              <a:t>년 상반기 경영 목표 </a:t>
            </a:r>
            <a:r>
              <a:rPr lang="en-US" altLang="ko-KR" sz="2400" b="1" dirty="0">
                <a:latin typeface="+mn-ea"/>
              </a:rPr>
              <a:t>/ </a:t>
            </a:r>
            <a:r>
              <a:rPr lang="ko-KR" altLang="en-US" sz="2400" b="1" dirty="0" smtClean="0">
                <a:latin typeface="+mn-ea"/>
              </a:rPr>
              <a:t>실적</a:t>
            </a:r>
            <a:r>
              <a:rPr lang="en-US" altLang="ko-KR" sz="2400" b="1" dirty="0" smtClean="0">
                <a:latin typeface="+mn-ea"/>
              </a:rPr>
              <a:t>_</a:t>
            </a:r>
            <a:r>
              <a:rPr lang="ko-KR" altLang="en-US" sz="2400" b="1" dirty="0" smtClean="0">
                <a:latin typeface="+mn-ea"/>
              </a:rPr>
              <a:t>세부분석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1520" y="764704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■ 상반기 환산경영 대비 실적 비교 </a:t>
            </a:r>
            <a:r>
              <a:rPr lang="en-US" altLang="ko-KR" b="1" dirty="0"/>
              <a:t>( 1~5</a:t>
            </a:r>
            <a:r>
              <a:rPr lang="ko-KR" altLang="en-US" b="1" dirty="0"/>
              <a:t>월 </a:t>
            </a:r>
            <a:r>
              <a:rPr lang="en-US" altLang="ko-KR" b="1" dirty="0"/>
              <a:t>)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282753"/>
              </p:ext>
            </p:extLst>
          </p:nvPr>
        </p:nvGraphicFramePr>
        <p:xfrm>
          <a:off x="323528" y="1134036"/>
          <a:ext cx="8640474" cy="5247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6" name="워크시트" r:id="rId4" imgW="11992087" imgH="7181708" progId="Excel.Sheet.12">
                  <p:embed/>
                </p:oleObj>
              </mc:Choice>
              <mc:Fallback>
                <p:oleObj name="워크시트" r:id="rId4" imgW="11992087" imgH="718170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3528" y="1134036"/>
                        <a:ext cx="8640474" cy="5247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346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solidFill>
                  <a:prstClr val="black"/>
                </a:solidFill>
              </a:rPr>
              <a:t>별첨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</a:t>
            </a:r>
            <a:r>
              <a:rPr lang="ko-KR" altLang="en-US" sz="2400" b="1" dirty="0">
                <a:solidFill>
                  <a:prstClr val="black"/>
                </a:solidFill>
              </a:rPr>
              <a:t>제조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307997" y="851931"/>
            <a:ext cx="3335015" cy="307777"/>
            <a:chOff x="212540" y="1272493"/>
            <a:chExt cx="3335015" cy="307777"/>
          </a:xfrm>
        </p:grpSpPr>
        <p:sp>
          <p:nvSpPr>
            <p:cNvPr id="145" name="직사각형 133"/>
            <p:cNvSpPr>
              <a:spLocks noChangeArrowheads="1"/>
            </p:cNvSpPr>
            <p:nvPr/>
          </p:nvSpPr>
          <p:spPr bwMode="auto">
            <a:xfrm>
              <a:off x="265053" y="1272493"/>
              <a:ext cx="32825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 개선 과제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맑은 고딕"/>
                </a:rPr>
                <a:t>: TA </a:t>
              </a:r>
              <a:r>
                <a:rPr lang="ko-KR" altLang="en-US" sz="1400" b="1" dirty="0" err="1" smtClean="0">
                  <a:solidFill>
                    <a:srgbClr val="000000"/>
                  </a:solidFill>
                  <a:latin typeface="맑은 고딕"/>
                </a:rPr>
                <a:t>본딩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 자동화 설비 구축</a:t>
              </a:r>
              <a:endParaRPr lang="en-US" altLang="ko-KR" sz="9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  <p:sp>
          <p:nvSpPr>
            <p:cNvPr id="146" name="타원 145"/>
            <p:cNvSpPr/>
            <p:nvPr/>
          </p:nvSpPr>
          <p:spPr bwMode="auto">
            <a:xfrm>
              <a:off x="212540" y="1366730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5" y="1780055"/>
            <a:ext cx="4424598" cy="387875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59081" y="1386869"/>
            <a:ext cx="44399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☐ </a:t>
            </a:r>
            <a:r>
              <a:rPr kumimoji="1" lang="en-US" altLang="ko-KR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Main Line Layout</a:t>
            </a:r>
            <a:endParaRPr kumimoji="1"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68299" y="3927702"/>
            <a:ext cx="1021556" cy="60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1" name="직사각형 20"/>
          <p:cNvSpPr/>
          <p:nvPr/>
        </p:nvSpPr>
        <p:spPr>
          <a:xfrm>
            <a:off x="1663813" y="4517386"/>
            <a:ext cx="1319340" cy="2796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PBA 3 LINE</a:t>
            </a:r>
            <a:endParaRPr lang="ko-KR" altLang="en-US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25771" y="4294895"/>
            <a:ext cx="253305" cy="2071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4810550" y="1985704"/>
          <a:ext cx="4055271" cy="957265"/>
        </p:xfrm>
        <a:graphic>
          <a:graphicData uri="http://schemas.openxmlformats.org/drawingml/2006/table">
            <a:tbl>
              <a:tblPr/>
              <a:tblGrid>
                <a:gridCol w="6968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16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716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7169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7169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7169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914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운영라인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본딩자동화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라인 구축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 Bonding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반전기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</a:t>
                      </a:r>
                      <a:r>
                        <a:rPr lang="en-US" altLang="ko-KR" sz="7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Bonding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Oven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4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PBA</a:t>
                      </a:r>
                      <a:r>
                        <a:rPr lang="en-US" sz="700" b="0" i="0" u="none" strike="noStrike" baseline="0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 LINE</a:t>
                      </a:r>
                      <a:endParaRPr 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7/10 Target</a:t>
                      </a:r>
                      <a:endParaRPr lang="en-US" altLang="ko-KR" sz="7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7/10 Target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7/10 Target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  <a:endParaRPr lang="ko-KR" alt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양면 자동도포</a:t>
                      </a:r>
                      <a:endParaRPr lang="ko-KR" altLang="en-US" sz="7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14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PBA B LINE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N/A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 자동도포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14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PBA C LINE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Setup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완료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N/A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N/A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면 자동도포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4810550" y="3690151"/>
          <a:ext cx="4055272" cy="574359"/>
        </p:xfrm>
        <a:graphic>
          <a:graphicData uri="http://schemas.openxmlformats.org/drawingml/2006/table">
            <a:tbl>
              <a:tblPr/>
              <a:tblGrid>
                <a:gridCol w="5695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14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880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140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142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914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운영라인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본딩자동화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라인 구축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 Bonding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반전기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</a:t>
                      </a:r>
                      <a:r>
                        <a:rPr lang="en-US" altLang="ko-KR" sz="7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Bonding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Oven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4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PBA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A LINE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4,000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4,000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만원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4810550" y="4984999"/>
          <a:ext cx="4055272" cy="574359"/>
        </p:xfrm>
        <a:graphic>
          <a:graphicData uri="http://schemas.openxmlformats.org/drawingml/2006/table">
            <a:tbl>
              <a:tblPr/>
              <a:tblGrid>
                <a:gridCol w="5695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714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714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714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7142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1914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운영라인</a:t>
                      </a: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본딩자동화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라인 구축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14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 Bonding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반전기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</a:t>
                      </a:r>
                      <a:r>
                        <a:rPr lang="en-US" altLang="ko-KR" sz="7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Bonding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Oven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14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PBA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A LINE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4" marR="7144" marT="7144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7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모서리가 둥근 직사각형 25"/>
          <p:cNvSpPr/>
          <p:nvPr/>
        </p:nvSpPr>
        <p:spPr>
          <a:xfrm>
            <a:off x="4810550" y="1717733"/>
            <a:ext cx="4050000" cy="19453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lnSpc>
                <a:spcPct val="150000"/>
              </a:lnSpc>
            </a:pP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825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본딩자동도포</a:t>
            </a:r>
            <a:r>
              <a:rPr lang="ko-KR" altLang="en-US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설비 도입 </a:t>
            </a: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限 가동 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Target</a:t>
            </a:r>
            <a:endParaRPr lang="ko-KR" altLang="en-US" sz="825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810550" y="3066428"/>
            <a:ext cx="4050000" cy="19453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825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본딩</a:t>
            </a:r>
            <a:r>
              <a:rPr lang="ko-KR" altLang="en-US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양면</a:t>
            </a: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(Top/Bot) </a:t>
            </a:r>
            <a:r>
              <a:rPr lang="ko-KR" altLang="en-US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자동도포 설비 도입 時</a:t>
            </a: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투자금액 </a:t>
            </a: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≒ </a:t>
            </a:r>
            <a:r>
              <a:rPr lang="en-US" altLang="ko-KR" sz="825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7,500 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라인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VD SMPS/ADT </a:t>
            </a:r>
            <a:r>
              <a:rPr lang="ko-KR" altLang="en-US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유휴설비 최대활용 개조 검토 </a:t>
            </a:r>
            <a:endParaRPr lang="en-US" altLang="ko-KR" sz="675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직교 </a:t>
            </a:r>
            <a:r>
              <a:rPr lang="en-US" altLang="ko-KR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Robot </a:t>
            </a:r>
            <a:r>
              <a:rPr lang="ko-KR" altLang="en-US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구동 축</a:t>
            </a:r>
            <a:r>
              <a:rPr lang="en-US" altLang="ko-KR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Control </a:t>
            </a:r>
            <a:r>
              <a:rPr lang="ko-KR" altLang="en-US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 </a:t>
            </a:r>
            <a:r>
              <a:rPr lang="en-US" altLang="ko-KR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도포 </a:t>
            </a:r>
            <a:r>
              <a:rPr lang="en-US" altLang="ko-KR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Value </a:t>
            </a:r>
            <a:r>
              <a:rPr lang="ko-KR" altLang="en-US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류 재 활용</a:t>
            </a:r>
            <a:endParaRPr lang="en-US" altLang="ko-KR" sz="675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7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675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810550" y="4657202"/>
            <a:ext cx="4050000" cy="194535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>
              <a:lnSpc>
                <a:spcPct val="150000"/>
              </a:lnSpc>
            </a:pP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825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본딩</a:t>
            </a:r>
            <a:r>
              <a:rPr lang="ko-KR" altLang="en-US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자동 도포 時</a:t>
            </a: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작업자 성인화 예상 </a:t>
            </a:r>
            <a:r>
              <a:rPr lang="en-US" altLang="ko-KR" sz="82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825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예상 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 line </a:t>
            </a:r>
            <a:r>
              <a:rPr lang="ko-KR" altLang="en-US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</a:t>
            </a:r>
            <a:r>
              <a:rPr lang="en-US" altLang="ko-KR" sz="825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825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574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solidFill>
                  <a:prstClr val="black"/>
                </a:solidFill>
              </a:rPr>
              <a:t>별첨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</a:t>
            </a:r>
            <a:r>
              <a:rPr lang="ko-KR" altLang="en-US" sz="2400" b="1" dirty="0">
                <a:solidFill>
                  <a:prstClr val="black"/>
                </a:solidFill>
              </a:rPr>
              <a:t>제조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307997" y="851931"/>
            <a:ext cx="3577068" cy="307777"/>
            <a:chOff x="212540" y="1272493"/>
            <a:chExt cx="3577068" cy="307777"/>
          </a:xfrm>
        </p:grpSpPr>
        <p:sp>
          <p:nvSpPr>
            <p:cNvPr id="145" name="직사각형 133"/>
            <p:cNvSpPr>
              <a:spLocks noChangeArrowheads="1"/>
            </p:cNvSpPr>
            <p:nvPr/>
          </p:nvSpPr>
          <p:spPr bwMode="auto">
            <a:xfrm>
              <a:off x="265053" y="1272493"/>
              <a:ext cx="352455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 개선 과제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맑은 고딕"/>
                </a:rPr>
                <a:t>: TA </a:t>
              </a:r>
              <a:r>
                <a:rPr lang="ko-KR" altLang="en-US" sz="1400" b="1" dirty="0" err="1" smtClean="0">
                  <a:solidFill>
                    <a:srgbClr val="000000"/>
                  </a:solidFill>
                  <a:latin typeface="맑은 고딕"/>
                </a:rPr>
                <a:t>본딩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맑은 고딕"/>
                </a:rPr>
                <a:t> 자동도포 설비 구축</a:t>
              </a:r>
              <a:endParaRPr lang="en-US" altLang="ko-KR" sz="9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</a:endParaRPr>
            </a:p>
          </p:txBody>
        </p:sp>
        <p:sp>
          <p:nvSpPr>
            <p:cNvPr id="146" name="타원 145"/>
            <p:cNvSpPr/>
            <p:nvPr/>
          </p:nvSpPr>
          <p:spPr bwMode="auto">
            <a:xfrm>
              <a:off x="212540" y="1366730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59142" y="1277786"/>
            <a:ext cx="443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1">
              <a:lnSpc>
                <a:spcPct val="150000"/>
              </a:lnSpc>
              <a:defRPr/>
            </a:pPr>
            <a:r>
              <a:rPr lang="ko-KR" altLang="en-US" sz="12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☐ </a:t>
            </a:r>
            <a:r>
              <a:rPr lang="en-US" altLang="ko-KR" sz="12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 </a:t>
            </a:r>
            <a:r>
              <a:rPr lang="ko-KR" altLang="en-US" sz="1200" b="1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본딩</a:t>
            </a:r>
            <a:r>
              <a:rPr lang="ko-KR" altLang="en-US" sz="12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자동도포 </a:t>
            </a:r>
            <a:r>
              <a:rPr lang="en-US" altLang="ko-KR" sz="12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Concept : </a:t>
            </a:r>
            <a:endParaRPr lang="ko-KR" altLang="en-US" sz="12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="" xmlns:a16="http://schemas.microsoft.com/office/drawing/2014/main" id="{3708C30F-0308-FB9A-9938-8E7E856EEFF6}"/>
              </a:ext>
            </a:extLst>
          </p:cNvPr>
          <p:cNvSpPr/>
          <p:nvPr/>
        </p:nvSpPr>
        <p:spPr>
          <a:xfrm>
            <a:off x="83080" y="1621151"/>
            <a:ext cx="1526270" cy="3068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685801">
              <a:lnSpc>
                <a:spcPct val="150000"/>
              </a:lnSpc>
              <a:defRPr/>
            </a:pPr>
            <a:r>
              <a:rPr lang="en-US" altLang="ko-KR" sz="929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+mn-ea"/>
              </a:rPr>
              <a:t>[ </a:t>
            </a:r>
            <a:r>
              <a:rPr lang="ko-KR" altLang="en-US" sz="929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+mn-ea"/>
              </a:rPr>
              <a:t>설계 </a:t>
            </a:r>
            <a:r>
              <a:rPr lang="en-US" altLang="ko-KR" sz="929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+mn-ea"/>
              </a:rPr>
              <a:t>Flow</a:t>
            </a:r>
            <a:r>
              <a:rPr lang="ko-KR" altLang="en-US" sz="929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+mn-ea"/>
              </a:rPr>
              <a:t> </a:t>
            </a:r>
            <a:r>
              <a:rPr lang="en-US" altLang="ko-KR" sz="929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2B2B2B"/>
                </a:solidFill>
                <a:latin typeface="+mn-ea"/>
              </a:rPr>
              <a:t>]</a:t>
            </a:r>
            <a:endParaRPr lang="ko-KR" altLang="en-US" sz="929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2B2B2B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69818" y="2060848"/>
            <a:ext cx="8650654" cy="404051"/>
            <a:chOff x="217496" y="5090120"/>
            <a:chExt cx="8330976" cy="404051"/>
          </a:xfrm>
        </p:grpSpPr>
        <p:sp>
          <p:nvSpPr>
            <p:cNvPr id="4" name="직사각형 3"/>
            <p:cNvSpPr/>
            <p:nvPr/>
          </p:nvSpPr>
          <p:spPr>
            <a:xfrm>
              <a:off x="217496" y="5090122"/>
              <a:ext cx="1607488" cy="4040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TA PBA 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연배상태 투입</a:t>
              </a:r>
              <a:endParaRPr lang="ko-KR" altLang="en-US" sz="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898368" y="5090121"/>
              <a:ext cx="1607488" cy="4040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 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 </a:t>
              </a:r>
              <a:r>
                <a:rPr lang="ko-KR" altLang="en-US" sz="800" b="1" dirty="0" err="1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본딩</a:t>
              </a:r>
              <a:endParaRPr lang="ko-KR" altLang="en-US" sz="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3579240" y="5090120"/>
              <a:ext cx="1607488" cy="4040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PBA 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반전</a:t>
              </a:r>
              <a:endParaRPr lang="ko-KR" altLang="en-US" sz="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직사각형 147"/>
            <p:cNvSpPr/>
            <p:nvPr/>
          </p:nvSpPr>
          <p:spPr>
            <a:xfrm>
              <a:off x="5260112" y="5090120"/>
              <a:ext cx="1607488" cy="4040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BOT </a:t>
              </a: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면 </a:t>
              </a:r>
              <a:r>
                <a:rPr lang="ko-KR" altLang="en-US" sz="800" b="1" dirty="0" err="1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본딩</a:t>
              </a:r>
              <a:endParaRPr lang="ko-KR" altLang="en-US" sz="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9" name="직사각형 148"/>
            <p:cNvSpPr/>
            <p:nvPr/>
          </p:nvSpPr>
          <p:spPr>
            <a:xfrm>
              <a:off x="6940984" y="5090120"/>
              <a:ext cx="1607488" cy="40404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 smtClean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배출</a:t>
              </a:r>
              <a:endParaRPr lang="ko-KR" altLang="en-US" sz="8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V="1">
              <a:off x="1726104" y="5229205"/>
              <a:ext cx="226736" cy="0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화살표 연결선 149"/>
            <p:cNvCxnSpPr/>
            <p:nvPr/>
          </p:nvCxnSpPr>
          <p:spPr>
            <a:xfrm flipV="1">
              <a:off x="3448903" y="5229205"/>
              <a:ext cx="226736" cy="0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직선 화살표 연결선 150"/>
            <p:cNvCxnSpPr/>
            <p:nvPr/>
          </p:nvCxnSpPr>
          <p:spPr>
            <a:xfrm flipV="1">
              <a:off x="5146744" y="5229205"/>
              <a:ext cx="226736" cy="0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화살표 연결선 151"/>
            <p:cNvCxnSpPr/>
            <p:nvPr/>
          </p:nvCxnSpPr>
          <p:spPr>
            <a:xfrm flipV="1">
              <a:off x="6827616" y="5229205"/>
              <a:ext cx="226736" cy="0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766" y="2876746"/>
            <a:ext cx="5116345" cy="3062171"/>
          </a:xfrm>
          <a:prstGeom prst="rect">
            <a:avLst/>
          </a:prstGeom>
        </p:spPr>
      </p:pic>
      <p:sp>
        <p:nvSpPr>
          <p:cNvPr id="19" name="타원 18">
            <a:hlinkClick r:id="rId3" action="ppaction://hlinksldjump"/>
          </p:cNvPr>
          <p:cNvSpPr/>
          <p:nvPr/>
        </p:nvSpPr>
        <p:spPr>
          <a:xfrm>
            <a:off x="8604448" y="6165304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30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849744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자동화율</a:t>
            </a:r>
            <a:r>
              <a:rPr lang="ko-KR" altLang="en-US" b="1" dirty="0" smtClean="0">
                <a:latin typeface="+mn-ea"/>
              </a:rPr>
              <a:t> 개선</a:t>
            </a:r>
            <a:r>
              <a:rPr lang="en-US" altLang="ko-KR" b="1" dirty="0" smtClean="0">
                <a:latin typeface="+mn-ea"/>
              </a:rPr>
              <a:t>_ TA</a:t>
            </a:r>
            <a:r>
              <a:rPr lang="ko-KR" altLang="en-US" b="1" dirty="0" smtClean="0">
                <a:latin typeface="+mn-ea"/>
              </a:rPr>
              <a:t> 별매 </a:t>
            </a:r>
            <a:r>
              <a:rPr lang="en-US" altLang="ko-KR" b="1" dirty="0" smtClean="0">
                <a:latin typeface="+mn-ea"/>
              </a:rPr>
              <a:t>INNER PAD(</a:t>
            </a:r>
            <a:r>
              <a:rPr lang="ko-KR" altLang="en-US" b="1" dirty="0" smtClean="0">
                <a:latin typeface="+mn-ea"/>
              </a:rPr>
              <a:t>준비작업</a:t>
            </a:r>
            <a:r>
              <a:rPr lang="en-US" altLang="ko-KR" b="1" dirty="0" smtClean="0">
                <a:latin typeface="+mn-ea"/>
              </a:rPr>
              <a:t>)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18251"/>
              </p:ext>
            </p:extLst>
          </p:nvPr>
        </p:nvGraphicFramePr>
        <p:xfrm>
          <a:off x="388800" y="1116000"/>
          <a:ext cx="8360162" cy="532793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TA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별매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inner pad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준비작업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자동설비</a:t>
                      </a:r>
                      <a:endParaRPr lang="ko-KR" altLang="en-US" sz="1400" b="1" kern="12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08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상 국 </a:t>
                      </a:r>
                      <a:r>
                        <a:rPr lang="en-US" altLang="ko-KR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별매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inner pad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자동 준비작업 설비도입을 통한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자동화율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향상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별매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inner pad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자동 준비작업 설비도입을 통한 인력 성인화</a:t>
                      </a:r>
                      <a:endParaRPr lang="en-US" altLang="ko-KR" sz="1000" b="0" i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="1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8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 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인력 </a:t>
                      </a:r>
                      <a:r>
                        <a:rPr lang="ko-KR" altLang="en-US" sz="1000" b="1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→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000" b="1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설비 투자비 검토 중이며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ROI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예정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78483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790705" y="2527237"/>
          <a:ext cx="3918839" cy="57606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934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名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67544" y="5013176"/>
          <a:ext cx="8208906" cy="1323512"/>
        </p:xfrm>
        <a:graphic>
          <a:graphicData uri="http://schemas.openxmlformats.org/drawingml/2006/table">
            <a:tbl>
              <a:tblPr/>
              <a:tblGrid>
                <a:gridCol w="9020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3408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8704">
                  <a:extLst>
                    <a:ext uri="{9D8B030D-6E8A-4147-A177-3AD203B41FA5}">
                      <a16:colId xmlns="" xmlns:a16="http://schemas.microsoft.com/office/drawing/2014/main" val="3534456650"/>
                    </a:ext>
                  </a:extLst>
                </a:gridCol>
                <a:gridCol w="298704">
                  <a:extLst>
                    <a:ext uri="{9D8B030D-6E8A-4147-A177-3AD203B41FA5}">
                      <a16:colId xmlns="" xmlns:a16="http://schemas.microsoft.com/office/drawing/2014/main" val="3061612101"/>
                    </a:ext>
                  </a:extLst>
                </a:gridCol>
                <a:gridCol w="298704">
                  <a:extLst>
                    <a:ext uri="{9D8B030D-6E8A-4147-A177-3AD203B41FA5}">
                      <a16:colId xmlns="" xmlns:a16="http://schemas.microsoft.com/office/drawing/2014/main" val="2756363321"/>
                    </a:ext>
                  </a:extLst>
                </a:gridCol>
                <a:gridCol w="298704">
                  <a:extLst>
                    <a:ext uri="{9D8B030D-6E8A-4147-A177-3AD203B41FA5}">
                      <a16:colId xmlns="" xmlns:a16="http://schemas.microsoft.com/office/drawing/2014/main" val="2292592715"/>
                    </a:ext>
                  </a:extLst>
                </a:gridCol>
                <a:gridCol w="298704">
                  <a:extLst>
                    <a:ext uri="{9D8B030D-6E8A-4147-A177-3AD203B41FA5}">
                      <a16:colId xmlns="" xmlns:a16="http://schemas.microsoft.com/office/drawing/2014/main" val="2075422170"/>
                    </a:ext>
                  </a:extLst>
                </a:gridCol>
                <a:gridCol w="298704">
                  <a:extLst>
                    <a:ext uri="{9D8B030D-6E8A-4147-A177-3AD203B41FA5}">
                      <a16:colId xmlns="" xmlns:a16="http://schemas.microsoft.com/office/drawing/2014/main" val="1755446284"/>
                    </a:ext>
                  </a:extLst>
                </a:gridCol>
                <a:gridCol w="298704">
                  <a:extLst>
                    <a:ext uri="{9D8B030D-6E8A-4147-A177-3AD203B41FA5}">
                      <a16:colId xmlns="" xmlns:a16="http://schemas.microsoft.com/office/drawing/2014/main" val="1016231698"/>
                    </a:ext>
                  </a:extLst>
                </a:gridCol>
                <a:gridCol w="298704">
                  <a:extLst>
                    <a:ext uri="{9D8B030D-6E8A-4147-A177-3AD203B41FA5}">
                      <a16:colId xmlns="" xmlns:a16="http://schemas.microsoft.com/office/drawing/2014/main" val="1818267022"/>
                    </a:ext>
                  </a:extLst>
                </a:gridCol>
                <a:gridCol w="298704"/>
                <a:gridCol w="298704"/>
                <a:gridCol w="298704"/>
                <a:gridCol w="298704"/>
                <a:gridCol w="298704"/>
                <a:gridCol w="298704"/>
                <a:gridCol w="298704"/>
                <a:gridCol w="298704"/>
                <a:gridCol w="298704"/>
                <a:gridCol w="298704"/>
                <a:gridCol w="298704"/>
                <a:gridCol w="298704"/>
                <a:gridCol w="298704"/>
              </a:tblGrid>
              <a:tr h="1654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내역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1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업무계획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6762492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사전점검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Concept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품의 및 발주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사양 확정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설비제작 및 검수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설비제작 기간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</a:t>
                      </a: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검토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운영검토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타원 6">
            <a:hlinkClick r:id="rId2" action="ppaction://hlinksldjump"/>
          </p:cNvPr>
          <p:cNvSpPr/>
          <p:nvPr/>
        </p:nvSpPr>
        <p:spPr>
          <a:xfrm>
            <a:off x="8452692" y="4685753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821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849744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자동화율</a:t>
            </a:r>
            <a:r>
              <a:rPr lang="ko-KR" altLang="en-US" b="1" dirty="0" smtClean="0">
                <a:latin typeface="+mn-ea"/>
              </a:rPr>
              <a:t> 개선</a:t>
            </a:r>
            <a:r>
              <a:rPr lang="en-US" altLang="ko-KR" b="1" dirty="0" smtClean="0">
                <a:latin typeface="+mn-ea"/>
              </a:rPr>
              <a:t>_ TA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Manual Welding Turn Table </a:t>
            </a:r>
            <a:r>
              <a:rPr lang="ko-KR" altLang="en-US" b="1" dirty="0" smtClean="0">
                <a:latin typeface="+mn-ea"/>
              </a:rPr>
              <a:t>신규 제작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388800" y="1116000"/>
          <a:ext cx="8360162" cy="532793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TA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Manual Welding Turn Table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신규 제작</a:t>
                      </a:r>
                      <a:endParaRPr lang="ko-KR" altLang="en-US" sz="1400" b="1" kern="12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08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상 국 </a:t>
                      </a:r>
                      <a:r>
                        <a:rPr lang="en-US" altLang="ko-KR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융착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Turn Table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제작 및 투입 작업자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◌ 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융착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Turn Table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신규 제작 및 투입을 통한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자동화율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향상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en-US" altLang="ko-KR" sz="1000" b="0" i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="1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8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 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인력 </a:t>
                      </a:r>
                      <a:r>
                        <a:rPr lang="ko-KR" altLang="en-US" sz="1000" b="1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2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→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설비 투자비 검토 중이며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ROI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확인예정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78483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790705" y="2527237"/>
          <a:ext cx="3918839" cy="57606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934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名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467544" y="5013176"/>
          <a:ext cx="8208912" cy="1323512"/>
        </p:xfrm>
        <a:graphic>
          <a:graphicData uri="http://schemas.openxmlformats.org/drawingml/2006/table">
            <a:tbl>
              <a:tblPr/>
              <a:tblGrid>
                <a:gridCol w="1055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1023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49587">
                  <a:extLst>
                    <a:ext uri="{9D8B030D-6E8A-4147-A177-3AD203B41FA5}">
                      <a16:colId xmlns="" xmlns:a16="http://schemas.microsoft.com/office/drawing/2014/main" val="3534456650"/>
                    </a:ext>
                  </a:extLst>
                </a:gridCol>
                <a:gridCol w="349587">
                  <a:extLst>
                    <a:ext uri="{9D8B030D-6E8A-4147-A177-3AD203B41FA5}">
                      <a16:colId xmlns="" xmlns:a16="http://schemas.microsoft.com/office/drawing/2014/main" val="3061612101"/>
                    </a:ext>
                  </a:extLst>
                </a:gridCol>
                <a:gridCol w="349587">
                  <a:extLst>
                    <a:ext uri="{9D8B030D-6E8A-4147-A177-3AD203B41FA5}">
                      <a16:colId xmlns="" xmlns:a16="http://schemas.microsoft.com/office/drawing/2014/main" val="2756363321"/>
                    </a:ext>
                  </a:extLst>
                </a:gridCol>
                <a:gridCol w="349587">
                  <a:extLst>
                    <a:ext uri="{9D8B030D-6E8A-4147-A177-3AD203B41FA5}">
                      <a16:colId xmlns="" xmlns:a16="http://schemas.microsoft.com/office/drawing/2014/main" val="2292592715"/>
                    </a:ext>
                  </a:extLst>
                </a:gridCol>
                <a:gridCol w="349587">
                  <a:extLst>
                    <a:ext uri="{9D8B030D-6E8A-4147-A177-3AD203B41FA5}">
                      <a16:colId xmlns="" xmlns:a16="http://schemas.microsoft.com/office/drawing/2014/main" val="2075422170"/>
                    </a:ext>
                  </a:extLst>
                </a:gridCol>
                <a:gridCol w="349587">
                  <a:extLst>
                    <a:ext uri="{9D8B030D-6E8A-4147-A177-3AD203B41FA5}">
                      <a16:colId xmlns="" xmlns:a16="http://schemas.microsoft.com/office/drawing/2014/main" val="1755446284"/>
                    </a:ext>
                  </a:extLst>
                </a:gridCol>
                <a:gridCol w="349587">
                  <a:extLst>
                    <a:ext uri="{9D8B030D-6E8A-4147-A177-3AD203B41FA5}">
                      <a16:colId xmlns="" xmlns:a16="http://schemas.microsoft.com/office/drawing/2014/main" val="1016231698"/>
                    </a:ext>
                  </a:extLst>
                </a:gridCol>
                <a:gridCol w="349587">
                  <a:extLst>
                    <a:ext uri="{9D8B030D-6E8A-4147-A177-3AD203B41FA5}">
                      <a16:colId xmlns="" xmlns:a16="http://schemas.microsoft.com/office/drawing/2014/main" val="1818267022"/>
                    </a:ext>
                  </a:extLst>
                </a:gridCol>
                <a:gridCol w="349587"/>
                <a:gridCol w="349587"/>
                <a:gridCol w="349587"/>
                <a:gridCol w="349587"/>
                <a:gridCol w="349587"/>
                <a:gridCol w="349587"/>
                <a:gridCol w="349587"/>
                <a:gridCol w="349587"/>
                <a:gridCol w="349587"/>
              </a:tblGrid>
              <a:tr h="1654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내역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17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업무계획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6762492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사전점검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Concept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품의 및 발주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최종사양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확정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설비제작 및 검수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설비제작 기간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</a:t>
                      </a: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기간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최종 검토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운영검토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타원 6">
            <a:hlinkClick r:id="rId2" action="ppaction://hlinksldjump"/>
          </p:cNvPr>
          <p:cNvSpPr/>
          <p:nvPr/>
        </p:nvSpPr>
        <p:spPr>
          <a:xfrm>
            <a:off x="8452692" y="4685753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53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849744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err="1" smtClean="0">
                <a:latin typeface="+mn-ea"/>
              </a:rPr>
              <a:t>자동화율</a:t>
            </a:r>
            <a:r>
              <a:rPr lang="ko-KR" altLang="en-US" b="1" dirty="0" smtClean="0">
                <a:latin typeface="+mn-ea"/>
              </a:rPr>
              <a:t> 개선</a:t>
            </a:r>
            <a:r>
              <a:rPr lang="en-US" altLang="ko-KR" b="1" dirty="0" smtClean="0">
                <a:latin typeface="+mn-ea"/>
              </a:rPr>
              <a:t>_ TA 200% </a:t>
            </a:r>
            <a:r>
              <a:rPr lang="ko-KR" altLang="en-US" b="1" dirty="0" smtClean="0">
                <a:latin typeface="+mn-ea"/>
              </a:rPr>
              <a:t>검사 자동화 설비 도입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674915"/>
              </p:ext>
            </p:extLst>
          </p:nvPr>
        </p:nvGraphicFramePr>
        <p:xfrm>
          <a:off x="388800" y="1116000"/>
          <a:ext cx="8360162" cy="532793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TA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200%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검사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자동설비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도입</a:t>
                      </a:r>
                      <a:endParaRPr lang="ko-KR" altLang="en-US" sz="1400" b="1" kern="12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07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상 국 </a:t>
                      </a:r>
                      <a:r>
                        <a:rPr lang="en-US" altLang="ko-KR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요청에 따른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200%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반영 중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(USB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단말기 검사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-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인력 </a:t>
                      </a:r>
                      <a:r>
                        <a:rPr lang="ko-KR" altLang="en-US" sz="1000" b="0" baseline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성인화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: 8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 →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(7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명 감소 효과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1000" b="0" i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="1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8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 </a:t>
                      </a: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작업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인력 </a:t>
                      </a:r>
                      <a:r>
                        <a:rPr lang="ko-KR" altLang="en-US" sz="1000" b="1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8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→ </a:t>
                      </a: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설비 투자비 검토 중이며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ROI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확인예정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78483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790705" y="2564904"/>
          <a:ext cx="3918839" cy="538397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2934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634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50365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名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467544" y="5013176"/>
          <a:ext cx="8208906" cy="1323512"/>
        </p:xfrm>
        <a:graphic>
          <a:graphicData uri="http://schemas.openxmlformats.org/drawingml/2006/table">
            <a:tbl>
              <a:tblPr/>
              <a:tblGrid>
                <a:gridCol w="8894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63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1199841148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1458796921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4154121810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934815246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3534456650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3061612101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2756363321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2292592715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2075422170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1755446284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1016231698"/>
                    </a:ext>
                  </a:extLst>
                </a:gridCol>
                <a:gridCol w="244459">
                  <a:extLst>
                    <a:ext uri="{9D8B030D-6E8A-4147-A177-3AD203B41FA5}">
                      <a16:colId xmlns="" xmlns:a16="http://schemas.microsoft.com/office/drawing/2014/main" val="1818267022"/>
                    </a:ext>
                  </a:extLst>
                </a:gridCol>
                <a:gridCol w="244459"/>
                <a:gridCol w="244459"/>
                <a:gridCol w="244459"/>
                <a:gridCol w="244459"/>
                <a:gridCol w="244459"/>
                <a:gridCol w="244459"/>
                <a:gridCol w="244459"/>
                <a:gridCol w="244459"/>
                <a:gridCol w="244459"/>
                <a:gridCol w="244459"/>
                <a:gridCol w="244459"/>
                <a:gridCol w="244459"/>
                <a:gridCol w="244459"/>
              </a:tblGrid>
              <a:tr h="16543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내역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6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업무계획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36762492"/>
                  </a:ext>
                </a:extLst>
              </a:tr>
              <a:tr h="1654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52W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사전점검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Concept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품의 진행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내부보고 및 품의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설비제작 및 검수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제작현황 모니터링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Debugging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543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운영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FT2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200%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검사운영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  <a:endParaRPr kumimoji="0" lang="ko-KR" altLang="en-US" sz="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→</a:t>
                      </a:r>
                    </a:p>
                  </a:txBody>
                  <a:tcPr marL="8068" marR="8068" marT="806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타원 6">
            <a:hlinkClick r:id="rId2" action="ppaction://hlinksldjump"/>
          </p:cNvPr>
          <p:cNvSpPr/>
          <p:nvPr/>
        </p:nvSpPr>
        <p:spPr>
          <a:xfrm>
            <a:off x="8452692" y="4685753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15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6624736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하반기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>
                <a:latin typeface="+mn-ea"/>
              </a:rPr>
              <a:t>■.</a:t>
            </a:r>
            <a:r>
              <a:rPr lang="ko-KR" altLang="en-US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>
                <a:latin typeface="+mn-ea"/>
              </a:rPr>
              <a:t>_ </a:t>
            </a:r>
            <a:r>
              <a:rPr lang="ko-KR" altLang="en-US" b="1" dirty="0">
                <a:latin typeface="+mn-ea"/>
              </a:rPr>
              <a:t>고객</a:t>
            </a:r>
            <a:r>
              <a:rPr lang="en-US" altLang="ko-KR" b="1" dirty="0">
                <a:latin typeface="+mn-ea"/>
              </a:rPr>
              <a:t> MQIS </a:t>
            </a:r>
            <a:r>
              <a:rPr lang="ko-KR" altLang="en-US" b="1" dirty="0">
                <a:latin typeface="+mn-ea"/>
              </a:rPr>
              <a:t>불량 등록 방지 활동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96174"/>
              </p:ext>
            </p:extLst>
          </p:nvPr>
        </p:nvGraphicFramePr>
        <p:xfrm>
          <a:off x="388800" y="1116000"/>
          <a:ext cx="8360162" cy="5327192"/>
        </p:xfrm>
        <a:graphic>
          <a:graphicData uri="http://schemas.openxmlformats.org/drawingml/2006/table">
            <a:tbl>
              <a:tblPr/>
              <a:tblGrid>
                <a:gridCol w="40731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870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47613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과제등급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10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 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7613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과제명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MQIS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불량 등록 방지 활동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2025</a:t>
                      </a:r>
                      <a:r>
                        <a:rPr lang="ko-KR" altLang="en-US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06</a:t>
                      </a:r>
                      <a:r>
                        <a:rPr lang="ko-KR" altLang="en-US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2025</a:t>
                      </a:r>
                      <a:r>
                        <a:rPr lang="ko-KR" altLang="en-US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9004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추진리더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동은철수석</a:t>
                      </a:r>
                      <a:r>
                        <a:rPr lang="en-US" altLang="ko-KR" sz="12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             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응오반전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K /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응웬공탄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 / 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레바탕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G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132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□ 추진 목적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◌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고객사 외관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무결정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◌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입고 품질 확보 및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자공정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개선 활동 추진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◌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MQIS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 등록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방지을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통한 경쟁력 확보</a:t>
                      </a:r>
                      <a:endParaRPr lang="en-US" altLang="ko-KR" sz="11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추진목표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02907">
                <a:tc grid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기대 효과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고객 불량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출하 불량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공정 불량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이슈 불량 개선 방안 협업 수립 및 돌출을 통한 품질 향상 구현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◌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입고 품질 개선 활동으로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자공정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원자재 불량 감소기여 및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자공정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참원인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분석으로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자공정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안정화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300" b="0" dirty="0"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5681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1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114495"/>
              </p:ext>
            </p:extLst>
          </p:nvPr>
        </p:nvGraphicFramePr>
        <p:xfrm>
          <a:off x="611560" y="4941168"/>
          <a:ext cx="7776862" cy="1438275"/>
        </p:xfrm>
        <a:graphic>
          <a:graphicData uri="http://schemas.openxmlformats.org/drawingml/2006/table">
            <a:tbl>
              <a:tblPr/>
              <a:tblGrid>
                <a:gridCol w="40604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32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32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432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4327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432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Action Items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•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TF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b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불량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Trend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분석을 통한 개선 인자 발굴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•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유형별 불량 인자 분석 개선 활동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•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인자 유효성 확인 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 및 효과 분석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13" name="직선 화살표 연결선 12"/>
          <p:cNvCxnSpPr>
            <a:cxnSpLocks/>
          </p:cNvCxnSpPr>
          <p:nvPr/>
        </p:nvCxnSpPr>
        <p:spPr>
          <a:xfrm>
            <a:off x="4716016" y="5373216"/>
            <a:ext cx="367240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cxnSpLocks/>
          </p:cNvCxnSpPr>
          <p:nvPr/>
        </p:nvCxnSpPr>
        <p:spPr>
          <a:xfrm>
            <a:off x="6317444" y="6165304"/>
            <a:ext cx="2070980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190765"/>
              </p:ext>
            </p:extLst>
          </p:nvPr>
        </p:nvGraphicFramePr>
        <p:xfrm>
          <a:off x="4499992" y="2712905"/>
          <a:ext cx="4193715" cy="883408"/>
        </p:xfrm>
        <a:graphic>
          <a:graphicData uri="http://schemas.openxmlformats.org/drawingml/2006/table">
            <a:tbl>
              <a:tblPr/>
              <a:tblGrid>
                <a:gridCol w="10041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40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0933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7047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13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MQIS 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등록건수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en-US" altLang="ko-KR" sz="1100" b="1" i="0" u="none" strike="noStrike" kern="1200" dirty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↓</a:t>
                      </a:r>
                      <a:endParaRPr lang="ko-KR" altLang="en-US" sz="11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17" name="직선 화살표 연결선 16"/>
          <p:cNvCxnSpPr>
            <a:cxnSpLocks/>
          </p:cNvCxnSpPr>
          <p:nvPr/>
        </p:nvCxnSpPr>
        <p:spPr>
          <a:xfrm>
            <a:off x="5688124" y="5764074"/>
            <a:ext cx="2700300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7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7"/>
          <p:cNvSpPr>
            <a:spLocks noChangeArrowheads="1"/>
          </p:cNvSpPr>
          <p:nvPr/>
        </p:nvSpPr>
        <p:spPr bwMode="auto">
          <a:xfrm>
            <a:off x="251520" y="253448"/>
            <a:ext cx="6984776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하반기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98" name="Rectangle 37"/>
          <p:cNvSpPr>
            <a:spLocks noChangeArrowheads="1"/>
          </p:cNvSpPr>
          <p:nvPr/>
        </p:nvSpPr>
        <p:spPr bwMode="auto">
          <a:xfrm>
            <a:off x="276923" y="674448"/>
            <a:ext cx="3502990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en-US" altLang="ko-KR" b="1" dirty="0">
                <a:solidFill>
                  <a:prstClr val="black"/>
                </a:solidFill>
              </a:rPr>
              <a:t>■.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en-US" altLang="ko-KR" b="1" dirty="0">
                <a:solidFill>
                  <a:prstClr val="black"/>
                </a:solidFill>
              </a:rPr>
              <a:t>MQIS </a:t>
            </a:r>
            <a:r>
              <a:rPr lang="ko-KR" altLang="en-US" b="1" dirty="0">
                <a:solidFill>
                  <a:prstClr val="black"/>
                </a:solidFill>
              </a:rPr>
              <a:t>불량 등록 방지 활동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91813" y="1012999"/>
            <a:ext cx="8687565" cy="5469591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431" y="2788163"/>
            <a:ext cx="4481979" cy="14329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32627" y="1043432"/>
            <a:ext cx="42024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solidFill>
                  <a:prstClr val="black"/>
                </a:solidFill>
              </a:rPr>
              <a:t>■ 현수준</a:t>
            </a:r>
            <a:endParaRPr lang="en-US" altLang="ko-KR" sz="1100" b="1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000" dirty="0">
                <a:solidFill>
                  <a:prstClr val="black"/>
                </a:solidFill>
              </a:rPr>
              <a:t>  </a:t>
            </a:r>
            <a:r>
              <a:rPr lang="en-US" altLang="ko-KR" sz="1100" dirty="0">
                <a:solidFill>
                  <a:prstClr val="black"/>
                </a:solidFill>
              </a:rPr>
              <a:t>-. MQIS 17</a:t>
            </a:r>
            <a:r>
              <a:rPr lang="ko-KR" altLang="en-US" sz="1100" dirty="0">
                <a:solidFill>
                  <a:prstClr val="black"/>
                </a:solidFill>
              </a:rPr>
              <a:t>건 발생</a:t>
            </a:r>
            <a:r>
              <a:rPr lang="en-US" altLang="ko-KR" sz="1100" dirty="0">
                <a:solidFill>
                  <a:prstClr val="black"/>
                </a:solidFill>
              </a:rPr>
              <a:t>.</a:t>
            </a:r>
            <a:endParaRPr lang="en-US" altLang="ko-KR" sz="1100" b="1" dirty="0">
              <a:solidFill>
                <a:prstClr val="black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3020" y="2127237"/>
            <a:ext cx="47562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solidFill>
                  <a:prstClr val="black"/>
                </a:solidFill>
              </a:rPr>
              <a:t>■ </a:t>
            </a:r>
            <a:r>
              <a:rPr lang="en-US" altLang="ko-KR" sz="1100" b="1" dirty="0">
                <a:solidFill>
                  <a:prstClr val="black"/>
                </a:solidFill>
              </a:rPr>
              <a:t>25</a:t>
            </a:r>
            <a:r>
              <a:rPr lang="ko-KR" altLang="en-US" sz="1100" b="1" dirty="0">
                <a:solidFill>
                  <a:prstClr val="black"/>
                </a:solidFill>
              </a:rPr>
              <a:t>년 상반기 </a:t>
            </a:r>
            <a:r>
              <a:rPr lang="en-US" altLang="ko-KR" sz="1100" b="1" dirty="0">
                <a:solidFill>
                  <a:prstClr val="black"/>
                </a:solidFill>
              </a:rPr>
              <a:t>MQIS </a:t>
            </a:r>
            <a:r>
              <a:rPr lang="ko-KR" altLang="en-US" sz="1100" b="1" dirty="0">
                <a:solidFill>
                  <a:prstClr val="black"/>
                </a:solidFill>
              </a:rPr>
              <a:t>등록</a:t>
            </a:r>
            <a:r>
              <a:rPr lang="en-US" altLang="ko-KR" sz="1100" b="1" dirty="0">
                <a:solidFill>
                  <a:prstClr val="black"/>
                </a:solidFill>
              </a:rPr>
              <a:t> </a:t>
            </a: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 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-. ISSUE 78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건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등록 건수 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17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건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.(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기능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: 35% 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외관 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53% 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점유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>
              <a:defRPr/>
            </a:pP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   </a:t>
            </a:r>
            <a:r>
              <a:rPr lang="en-US" altLang="ko-KR" sz="1050" dirty="0">
                <a:solidFill>
                  <a:srgbClr val="0000FF"/>
                </a:solidFill>
                <a:latin typeface="+mn-ea"/>
              </a:rPr>
              <a:t>-. </a:t>
            </a:r>
            <a:r>
              <a:rPr lang="ko-KR" altLang="en-US" sz="1050" dirty="0">
                <a:solidFill>
                  <a:srgbClr val="0000FF"/>
                </a:solidFill>
                <a:latin typeface="+mn-ea"/>
              </a:rPr>
              <a:t>중량 </a:t>
            </a:r>
            <a:r>
              <a:rPr lang="en-US" altLang="ko-KR" sz="1050" dirty="0">
                <a:solidFill>
                  <a:srgbClr val="0000FF"/>
                </a:solidFill>
                <a:latin typeface="+mn-ea"/>
              </a:rPr>
              <a:t>ISSUE </a:t>
            </a:r>
            <a:r>
              <a:rPr lang="en-US" altLang="ko-KR" sz="105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050" dirty="0" err="1">
                <a:solidFill>
                  <a:srgbClr val="0000FF"/>
                </a:solidFill>
                <a:latin typeface="+mn-ea"/>
              </a:rPr>
              <a:t>미발생</a:t>
            </a:r>
            <a:r>
              <a:rPr lang="ko-KR" altLang="en-US" sz="105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05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05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중량 검사 </a:t>
            </a:r>
            <a:r>
              <a:rPr lang="en-US" altLang="ko-KR" sz="105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IN-LINE</a:t>
            </a:r>
            <a:r>
              <a:rPr lang="ko-KR" altLang="en-US" sz="1050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화</a:t>
            </a:r>
            <a:endParaRPr lang="en-US" altLang="ko-KR" sz="1050" dirty="0">
              <a:solidFill>
                <a:srgbClr val="0000FF"/>
              </a:solidFill>
              <a:latin typeface="+mn-ea"/>
            </a:endParaRPr>
          </a:p>
          <a:p>
            <a:pPr>
              <a:defRPr/>
            </a:pP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   </a:t>
            </a:r>
            <a:r>
              <a:rPr lang="en-US" altLang="ko-KR" sz="1050" dirty="0">
                <a:solidFill>
                  <a:prstClr val="black"/>
                </a:solidFill>
                <a:latin typeface="+mn-ea"/>
              </a:rPr>
              <a:t>-. 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고객 외관 </a:t>
            </a:r>
            <a:r>
              <a:rPr lang="ko-KR" altLang="en-US" sz="1050" dirty="0" err="1">
                <a:solidFill>
                  <a:prstClr val="black"/>
                </a:solidFill>
                <a:latin typeface="+mn-ea"/>
              </a:rPr>
              <a:t>무결정</a:t>
            </a:r>
            <a:r>
              <a:rPr lang="ko-KR" altLang="en-US" sz="1050" dirty="0">
                <a:solidFill>
                  <a:prstClr val="black"/>
                </a:solidFill>
                <a:latin typeface="+mn-ea"/>
              </a:rPr>
              <a:t> 요구</a:t>
            </a:r>
            <a:endParaRPr lang="en-US" altLang="ko-KR" sz="105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CE439AB-91C3-5B57-ACBD-9A268D21C5E0}"/>
              </a:ext>
            </a:extLst>
          </p:cNvPr>
          <p:cNvSpPr txBox="1"/>
          <p:nvPr/>
        </p:nvSpPr>
        <p:spPr>
          <a:xfrm>
            <a:off x="4160329" y="2508813"/>
            <a:ext cx="33123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solidFill>
                  <a:prstClr val="black"/>
                </a:solidFill>
              </a:rPr>
              <a:t>■ 경쟁사 </a:t>
            </a:r>
            <a:r>
              <a:rPr lang="en-US" altLang="ko-KR" sz="1100" b="1" dirty="0">
                <a:solidFill>
                  <a:prstClr val="black"/>
                </a:solidFill>
              </a:rPr>
              <a:t>MQIS </a:t>
            </a:r>
            <a:r>
              <a:rPr lang="ko-KR" altLang="en-US" sz="1100" b="1" dirty="0">
                <a:solidFill>
                  <a:prstClr val="black"/>
                </a:solidFill>
              </a:rPr>
              <a:t>등록 현황</a:t>
            </a:r>
            <a:r>
              <a:rPr lang="en-US" altLang="ko-KR" sz="1100" b="1" dirty="0">
                <a:solidFill>
                  <a:prstClr val="black"/>
                </a:solidFill>
              </a:rPr>
              <a:t>. </a:t>
            </a:r>
            <a:r>
              <a:rPr lang="en-US" altLang="ko-KR" sz="800" dirty="0">
                <a:solidFill>
                  <a:prstClr val="black"/>
                </a:solidFill>
                <a:latin typeface="+mj-ea"/>
                <a:ea typeface="+mj-ea"/>
              </a:rPr>
              <a:t>24.11∽25.05 </a:t>
            </a:r>
            <a:r>
              <a:rPr lang="ko-KR" altLang="en-US" sz="800" dirty="0">
                <a:solidFill>
                  <a:prstClr val="black"/>
                </a:solidFill>
                <a:latin typeface="+mj-ea"/>
                <a:ea typeface="+mj-ea"/>
              </a:rPr>
              <a:t>기준</a:t>
            </a:r>
            <a:r>
              <a:rPr lang="en-US" altLang="ko-KR" sz="800" dirty="0">
                <a:solidFill>
                  <a:prstClr val="black"/>
                </a:solidFill>
                <a:latin typeface="+mj-ea"/>
                <a:ea typeface="+mj-ea"/>
              </a:rPr>
              <a:t>, (</a:t>
            </a:r>
            <a:r>
              <a:rPr lang="ko-KR" altLang="en-US" sz="800" dirty="0">
                <a:solidFill>
                  <a:prstClr val="black"/>
                </a:solidFill>
                <a:latin typeface="+mj-ea"/>
                <a:ea typeface="+mj-ea"/>
              </a:rPr>
              <a:t>기능</a:t>
            </a:r>
            <a:r>
              <a:rPr lang="en-US" altLang="ko-KR" sz="800" dirty="0">
                <a:solidFill>
                  <a:prstClr val="black"/>
                </a:solidFill>
                <a:latin typeface="+mj-ea"/>
                <a:ea typeface="+mj-ea"/>
              </a:rPr>
              <a:t>)  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8604F927-8D73-A8D6-E627-B3014EC84FEB}"/>
              </a:ext>
            </a:extLst>
          </p:cNvPr>
          <p:cNvGrpSpPr/>
          <p:nvPr/>
        </p:nvGrpSpPr>
        <p:grpSpPr>
          <a:xfrm>
            <a:off x="4626274" y="2861952"/>
            <a:ext cx="2630616" cy="1348233"/>
            <a:chOff x="351134" y="1825437"/>
            <a:chExt cx="2319149" cy="820496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xmlns="" id="{C85A540E-48F8-84AE-C951-315AC8689E15}"/>
                </a:ext>
              </a:extLst>
            </p:cNvPr>
            <p:cNvGrpSpPr/>
            <p:nvPr/>
          </p:nvGrpSpPr>
          <p:grpSpPr>
            <a:xfrm>
              <a:off x="351134" y="2212629"/>
              <a:ext cx="2319149" cy="240919"/>
              <a:chOff x="6109085" y="1732153"/>
              <a:chExt cx="2711389" cy="240919"/>
            </a:xfrm>
          </p:grpSpPr>
          <p:sp>
            <p:nvSpPr>
              <p:cNvPr id="71" name="Rectangle 81">
                <a:extLst>
                  <a:ext uri="{FF2B5EF4-FFF2-40B4-BE49-F238E27FC236}">
                    <a16:creationId xmlns:a16="http://schemas.microsoft.com/office/drawing/2014/main" xmlns="" id="{5DA74049-A20A-6552-2171-9EF9B99E1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109085" y="1894766"/>
                <a:ext cx="2609092" cy="7830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평행 사변형 71">
                <a:extLst>
                  <a:ext uri="{FF2B5EF4-FFF2-40B4-BE49-F238E27FC236}">
                    <a16:creationId xmlns:a16="http://schemas.microsoft.com/office/drawing/2014/main" xmlns="" id="{37CDEF7D-6121-53E3-E485-4EFF27DE1988}"/>
                  </a:ext>
                </a:extLst>
              </p:cNvPr>
              <p:cNvSpPr/>
              <p:nvPr/>
            </p:nvSpPr>
            <p:spPr>
              <a:xfrm>
                <a:off x="6109085" y="1732153"/>
                <a:ext cx="2711389" cy="160842"/>
              </a:xfrm>
              <a:prstGeom prst="parallelogram">
                <a:avLst>
                  <a:gd name="adj" fmla="val 6110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58" name="원통 437">
              <a:extLst>
                <a:ext uri="{FF2B5EF4-FFF2-40B4-BE49-F238E27FC236}">
                  <a16:creationId xmlns:a16="http://schemas.microsoft.com/office/drawing/2014/main" xmlns="" id="{6B5F0E06-9BEE-19F8-83F0-72D62C0ED971}"/>
                </a:ext>
              </a:extLst>
            </p:cNvPr>
            <p:cNvSpPr/>
            <p:nvPr/>
          </p:nvSpPr>
          <p:spPr>
            <a:xfrm>
              <a:off x="1446309" y="1825437"/>
              <a:ext cx="339265" cy="488090"/>
            </a:xfrm>
            <a:prstGeom prst="can">
              <a:avLst>
                <a:gd name="adj" fmla="val 12049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07501777-42DB-C3C9-8160-B477973D8331}"/>
                </a:ext>
              </a:extLst>
            </p:cNvPr>
            <p:cNvSpPr/>
            <p:nvPr/>
          </p:nvSpPr>
          <p:spPr>
            <a:xfrm>
              <a:off x="418466" y="2421168"/>
              <a:ext cx="633491" cy="224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경영</a:t>
              </a:r>
              <a:endPara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목표</a:t>
              </a:r>
            </a:p>
          </p:txBody>
        </p:sp>
        <p:sp>
          <p:nvSpPr>
            <p:cNvPr id="60" name="원통 439">
              <a:extLst>
                <a:ext uri="{FF2B5EF4-FFF2-40B4-BE49-F238E27FC236}">
                  <a16:creationId xmlns:a16="http://schemas.microsoft.com/office/drawing/2014/main" xmlns="" id="{797271CC-E28E-B13D-990E-4B18FAEA42C8}"/>
                </a:ext>
              </a:extLst>
            </p:cNvPr>
            <p:cNvSpPr/>
            <p:nvPr/>
          </p:nvSpPr>
          <p:spPr>
            <a:xfrm>
              <a:off x="991572" y="1932293"/>
              <a:ext cx="398707" cy="382462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원통 440">
              <a:extLst>
                <a:ext uri="{FF2B5EF4-FFF2-40B4-BE49-F238E27FC236}">
                  <a16:creationId xmlns:a16="http://schemas.microsoft.com/office/drawing/2014/main" xmlns="" id="{EB696BC4-DC6E-FA69-C087-AEB9AC2C31A2}"/>
                </a:ext>
              </a:extLst>
            </p:cNvPr>
            <p:cNvSpPr/>
            <p:nvPr/>
          </p:nvSpPr>
          <p:spPr>
            <a:xfrm>
              <a:off x="529758" y="1856126"/>
              <a:ext cx="410907" cy="457377"/>
            </a:xfrm>
            <a:prstGeom prst="can">
              <a:avLst>
                <a:gd name="adj" fmla="val 12049"/>
              </a:avLst>
            </a:prstGeom>
            <a:solidFill>
              <a:schemeClr val="accent5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원통 441">
              <a:extLst>
                <a:ext uri="{FF2B5EF4-FFF2-40B4-BE49-F238E27FC236}">
                  <a16:creationId xmlns:a16="http://schemas.microsoft.com/office/drawing/2014/main" xmlns="" id="{37F59A38-FCAB-2E13-64E2-A281CD500861}"/>
                </a:ext>
              </a:extLst>
            </p:cNvPr>
            <p:cNvSpPr/>
            <p:nvPr/>
          </p:nvSpPr>
          <p:spPr>
            <a:xfrm>
              <a:off x="1827868" y="2089492"/>
              <a:ext cx="329516" cy="226057"/>
            </a:xfrm>
            <a:prstGeom prst="can">
              <a:avLst>
                <a:gd name="adj" fmla="val 12049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원통 442">
              <a:extLst>
                <a:ext uri="{FF2B5EF4-FFF2-40B4-BE49-F238E27FC236}">
                  <a16:creationId xmlns:a16="http://schemas.microsoft.com/office/drawing/2014/main" xmlns="" id="{7544D76B-1FA7-50FA-509A-76BDA25C160D}"/>
                </a:ext>
              </a:extLst>
            </p:cNvPr>
            <p:cNvSpPr/>
            <p:nvPr/>
          </p:nvSpPr>
          <p:spPr>
            <a:xfrm>
              <a:off x="2210401" y="2020244"/>
              <a:ext cx="320981" cy="293986"/>
            </a:xfrm>
            <a:prstGeom prst="can">
              <a:avLst>
                <a:gd name="adj" fmla="val 12049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xmlns="" id="{0F8FFD05-43FB-1E19-C4FB-7F5CF0CCDEC3}"/>
                </a:ext>
              </a:extLst>
            </p:cNvPr>
            <p:cNvSpPr/>
            <p:nvPr/>
          </p:nvSpPr>
          <p:spPr>
            <a:xfrm>
              <a:off x="873195" y="2424099"/>
              <a:ext cx="633491" cy="192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DY</a:t>
              </a:r>
              <a:endPara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16FC43F0-D970-A989-4FCB-D2FC5F4A35F0}"/>
                </a:ext>
              </a:extLst>
            </p:cNvPr>
            <p:cNvSpPr/>
            <p:nvPr/>
          </p:nvSpPr>
          <p:spPr>
            <a:xfrm>
              <a:off x="1304283" y="2433451"/>
              <a:ext cx="1283339" cy="186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社      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R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社    </a:t>
              </a:r>
              <a:r>
                <a:rPr kumimoji="0" lang="en-US" altLang="ko-K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H</a:t>
              </a:r>
              <a:r>
                <a:rPr kumimoji="0" lang="ko-KR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社</a:t>
              </a: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03E5720D-B165-BFAC-8EB8-C1FF6062D985}"/>
                </a:ext>
              </a:extLst>
            </p:cNvPr>
            <p:cNvSpPr/>
            <p:nvPr/>
          </p:nvSpPr>
          <p:spPr>
            <a:xfrm>
              <a:off x="583186" y="2114625"/>
              <a:ext cx="267378" cy="1311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24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698DDFB5-C28C-D5BE-F14A-0B1CFF719CA0}"/>
                </a:ext>
              </a:extLst>
            </p:cNvPr>
            <p:cNvSpPr/>
            <p:nvPr/>
          </p:nvSpPr>
          <p:spPr>
            <a:xfrm>
              <a:off x="991571" y="2067475"/>
              <a:ext cx="370081" cy="2809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17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(6)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7BA711F3-612B-A68B-CBF8-A825AD602F17}"/>
                </a:ext>
              </a:extLst>
            </p:cNvPr>
            <p:cNvSpPr/>
            <p:nvPr/>
          </p:nvSpPr>
          <p:spPr>
            <a:xfrm>
              <a:off x="1451342" y="2067475"/>
              <a:ext cx="318948" cy="206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32</a:t>
              </a:r>
              <a:endPara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(22)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0D8F49BC-1C93-3C3D-39F3-0A1696CF2B84}"/>
                </a:ext>
              </a:extLst>
            </p:cNvPr>
            <p:cNvSpPr/>
            <p:nvPr/>
          </p:nvSpPr>
          <p:spPr>
            <a:xfrm>
              <a:off x="2238681" y="2080892"/>
              <a:ext cx="280098" cy="2060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8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(0)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E056A007-768D-1689-BA06-E9FE9621BEFD}"/>
                </a:ext>
              </a:extLst>
            </p:cNvPr>
            <p:cNvSpPr/>
            <p:nvPr/>
          </p:nvSpPr>
          <p:spPr>
            <a:xfrm>
              <a:off x="1842679" y="2089492"/>
              <a:ext cx="280098" cy="2060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(2)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2A1EAE8C-861E-2E0B-F1F2-875D300D8B62}"/>
              </a:ext>
            </a:extLst>
          </p:cNvPr>
          <p:cNvSpPr txBox="1"/>
          <p:nvPr/>
        </p:nvSpPr>
        <p:spPr>
          <a:xfrm>
            <a:off x="4152091" y="1027990"/>
            <a:ext cx="20571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solidFill>
                  <a:prstClr val="black"/>
                </a:solidFill>
              </a:rPr>
              <a:t>■ 외관 불량 등록 </a:t>
            </a:r>
            <a:r>
              <a:rPr lang="en-US" altLang="ko-KR" sz="1100" b="1" dirty="0">
                <a:solidFill>
                  <a:prstClr val="black"/>
                </a:solidFill>
              </a:rPr>
              <a:t>[9</a:t>
            </a:r>
            <a:r>
              <a:rPr lang="ko-KR" altLang="en-US" sz="1100" b="1" dirty="0">
                <a:solidFill>
                  <a:prstClr val="black"/>
                </a:solidFill>
              </a:rPr>
              <a:t>건</a:t>
            </a:r>
            <a:r>
              <a:rPr lang="en-US" altLang="ko-KR" sz="1100" b="1" dirty="0">
                <a:solidFill>
                  <a:prstClr val="black"/>
                </a:solidFill>
              </a:rPr>
              <a:t>]</a:t>
            </a:r>
          </a:p>
          <a:p>
            <a:pPr>
              <a:defRPr/>
            </a:pPr>
            <a:r>
              <a:rPr lang="en-US" altLang="ko-KR" sz="1100" dirty="0">
                <a:solidFill>
                  <a:prstClr val="black"/>
                </a:solidFill>
              </a:rPr>
              <a:t>  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-.</a:t>
            </a:r>
            <a:r>
              <a:rPr lang="ko-KR" altLang="en-US" sz="900" b="1" dirty="0" err="1">
                <a:solidFill>
                  <a:prstClr val="black"/>
                </a:solidFill>
                <a:latin typeface="+mn-ea"/>
              </a:rPr>
              <a:t>자공정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</a:rPr>
              <a:t>: 7</a:t>
            </a:r>
            <a:r>
              <a:rPr lang="ko-KR" altLang="en-US" sz="900" b="1" dirty="0">
                <a:solidFill>
                  <a:prstClr val="black"/>
                </a:solidFill>
                <a:latin typeface="+mn-ea"/>
              </a:rPr>
              <a:t>건</a:t>
            </a:r>
            <a:r>
              <a:rPr lang="en-US" altLang="ko-KR" sz="900" b="1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원자재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협력사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): 2</a:t>
            </a:r>
            <a:r>
              <a:rPr lang="ko-KR" altLang="en-US" sz="900" dirty="0">
                <a:solidFill>
                  <a:prstClr val="black"/>
                </a:solidFill>
                <a:latin typeface="+mn-ea"/>
              </a:rPr>
              <a:t>건</a:t>
            </a:r>
            <a:r>
              <a:rPr lang="en-US" altLang="ko-KR" sz="900" dirty="0">
                <a:solidFill>
                  <a:prstClr val="black"/>
                </a:solidFill>
                <a:latin typeface="+mn-ea"/>
              </a:rPr>
              <a:t>,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AF2692F7-2239-A53E-1ECB-E4D51226619C}"/>
              </a:ext>
            </a:extLst>
          </p:cNvPr>
          <p:cNvSpPr txBox="1"/>
          <p:nvPr/>
        </p:nvSpPr>
        <p:spPr>
          <a:xfrm>
            <a:off x="6282791" y="1012999"/>
            <a:ext cx="25297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>
                <a:solidFill>
                  <a:prstClr val="black"/>
                </a:solidFill>
              </a:rPr>
              <a:t>■ </a:t>
            </a:r>
            <a:r>
              <a:rPr lang="ko-KR" altLang="en-US" sz="1100" b="1" dirty="0" err="1">
                <a:solidFill>
                  <a:prstClr val="black"/>
                </a:solidFill>
              </a:rPr>
              <a:t>모델별</a:t>
            </a:r>
            <a:r>
              <a:rPr lang="ko-KR" altLang="en-US" sz="1100" b="1" dirty="0">
                <a:solidFill>
                  <a:prstClr val="black"/>
                </a:solidFill>
              </a:rPr>
              <a:t> 불량 등록</a:t>
            </a:r>
            <a:endParaRPr lang="en-US" altLang="ko-KR" sz="1100" b="1" dirty="0">
              <a:solidFill>
                <a:prstClr val="black"/>
              </a:solidFill>
            </a:endParaRPr>
          </a:p>
          <a:p>
            <a:pPr>
              <a:defRPr/>
            </a:pPr>
            <a:r>
              <a:rPr lang="en-US" altLang="ko-KR" sz="1100" b="1" dirty="0">
                <a:solidFill>
                  <a:prstClr val="black"/>
                </a:solidFill>
              </a:rPr>
              <a:t>  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-. TA845.TA865 </a:t>
            </a:r>
            <a:r>
              <a:rPr lang="ko-KR" altLang="en-US" sz="900" dirty="0">
                <a:solidFill>
                  <a:srgbClr val="0000FF"/>
                </a:solidFill>
                <a:latin typeface="+mn-ea"/>
              </a:rPr>
              <a:t>기능 불량 </a:t>
            </a:r>
            <a:r>
              <a:rPr lang="en-US" altLang="ko-KR" sz="900" dirty="0">
                <a:solidFill>
                  <a:srgbClr val="0000FF"/>
                </a:solidFill>
                <a:latin typeface="+mn-ea"/>
              </a:rPr>
              <a:t>SEV(NOTE PC)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381162" y="4168160"/>
            <a:ext cx="1862274" cy="307777"/>
            <a:chOff x="4280441" y="4129335"/>
            <a:chExt cx="1862274" cy="307777"/>
          </a:xfrm>
        </p:grpSpPr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E6A510F4-613F-D5C5-2309-EDED0706A626}"/>
                </a:ext>
              </a:extLst>
            </p:cNvPr>
            <p:cNvSpPr/>
            <p:nvPr/>
          </p:nvSpPr>
          <p:spPr bwMode="auto">
            <a:xfrm>
              <a:off x="4280441" y="4188130"/>
              <a:ext cx="143879" cy="14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00" dirty="0">
                <a:solidFill>
                  <a:prstClr val="black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FC2BBC1F-83D6-BFA6-245E-E976ACF97A19}"/>
                </a:ext>
              </a:extLst>
            </p:cNvPr>
            <p:cNvSpPr/>
            <p:nvPr/>
          </p:nvSpPr>
          <p:spPr bwMode="auto">
            <a:xfrm>
              <a:off x="4305197" y="4221104"/>
              <a:ext cx="143879" cy="144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00" dirty="0">
                <a:solidFill>
                  <a:prstClr val="black"/>
                </a:solidFill>
              </a:endParaRPr>
            </a:p>
          </p:txBody>
        </p:sp>
        <p:sp>
          <p:nvSpPr>
            <p:cNvPr id="78" name="TextBox 29">
              <a:extLst>
                <a:ext uri="{FF2B5EF4-FFF2-40B4-BE49-F238E27FC236}">
                  <a16:creationId xmlns:a16="http://schemas.microsoft.com/office/drawing/2014/main" xmlns="" id="{DB8988D1-31BB-DAE4-BFAD-2AA8517B9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27984" y="4129335"/>
              <a:ext cx="171473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fontAlgn="auto" latinLnBrk="0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kumimoji="0" lang="ko-KR" altLang="en-US" sz="1400" b="1" dirty="0">
                  <a:solidFill>
                    <a:srgbClr val="000000"/>
                  </a:solidFill>
                </a:rPr>
                <a:t>추진 방향 및 전략</a:t>
              </a:r>
            </a:p>
          </p:txBody>
        </p:sp>
      </p:grpSp>
      <p:sp>
        <p:nvSpPr>
          <p:cNvPr id="79" name="AutoShape 55">
            <a:extLst>
              <a:ext uri="{FF2B5EF4-FFF2-40B4-BE49-F238E27FC236}">
                <a16:creationId xmlns:a16="http://schemas.microsoft.com/office/drawing/2014/main" xmlns="" id="{E2ED6D2C-DD9A-7DC5-DC9B-CAC5BFBF7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891" y="4441216"/>
            <a:ext cx="8470047" cy="21999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14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rect">
              <a:fillToRect l="100000" t="100000"/>
            </a:path>
            <a:tileRect r="-100000" b="-100000"/>
          </a:gra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10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.</a:t>
            </a:r>
            <a:r>
              <a:rPr lang="ko-KR" altLang="en-US" sz="1000" b="1" kern="0" spc="-100" dirty="0" err="1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고객사</a:t>
            </a:r>
            <a:r>
              <a:rPr lang="ko-KR" altLang="en-US" sz="10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 외관 </a:t>
            </a:r>
            <a:r>
              <a:rPr lang="ko-KR" altLang="en-US" sz="1000" b="1" kern="0" spc="-100" dirty="0" err="1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무결정</a:t>
            </a:r>
            <a:r>
              <a:rPr lang="ko-KR" altLang="en-US" sz="1000" b="1" kern="0" spc="-100" dirty="0">
                <a:gradFill>
                  <a:gsLst>
                    <a:gs pos="100000">
                      <a:srgbClr val="1F497D">
                        <a:lumMod val="75000"/>
                      </a:srgbClr>
                    </a:gs>
                    <a:gs pos="100000">
                      <a:srgbClr val="F79646">
                        <a:lumMod val="75000"/>
                      </a:srgbClr>
                    </a:gs>
                  </a:gsLst>
                  <a:lin ang="5400000" scaled="0"/>
                </a:gradFill>
                <a:latin typeface="+mn-ea"/>
                <a:cs typeface="Arial" panose="020B0604020202020204" pitchFamily="34" charset="0"/>
              </a:rPr>
              <a:t> 요구</a:t>
            </a:r>
            <a:endParaRPr lang="en-US" altLang="ko-KR" sz="1000" b="1" kern="0" spc="-100" dirty="0">
              <a:gradFill>
                <a:gsLst>
                  <a:gs pos="100000">
                    <a:srgbClr val="1F497D">
                      <a:lumMod val="75000"/>
                    </a:srgbClr>
                  </a:gs>
                  <a:gs pos="100000">
                    <a:srgbClr val="F79646">
                      <a:lumMod val="75000"/>
                    </a:srgbClr>
                  </a:gs>
                </a:gsLst>
                <a:lin ang="5400000" scaled="0"/>
              </a:gra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0" name="AutoShape 55">
            <a:extLst>
              <a:ext uri="{FF2B5EF4-FFF2-40B4-BE49-F238E27FC236}">
                <a16:creationId xmlns:a16="http://schemas.microsoft.com/office/drawing/2014/main" xmlns="" id="{E2929F6C-6852-7134-0186-AB1E71F3C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891" y="6200959"/>
            <a:ext cx="8455234" cy="218528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1330325" eaLnBrk="0" latinLnBrk="0" hangingPunct="0">
              <a:lnSpc>
                <a:spcPct val="70000"/>
              </a:lnSpc>
              <a:spcAft>
                <a:spcPts val="600"/>
              </a:spcAft>
              <a:buSzPct val="100000"/>
              <a:defRPr/>
            </a:pPr>
            <a:r>
              <a:rPr lang="en-US" altLang="ko-KR" sz="10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 MQIS </a:t>
            </a:r>
            <a:r>
              <a:rPr lang="ko-KR" altLang="en-US" sz="1000" b="1" kern="0" spc="-100" dirty="0">
                <a:solidFill>
                  <a:schemeClr val="tx2"/>
                </a:solidFill>
                <a:latin typeface="+mn-ea"/>
                <a:cs typeface="Arial" panose="020B0604020202020204" pitchFamily="34" charset="0"/>
              </a:rPr>
              <a:t>등록 건수 </a:t>
            </a:r>
            <a:r>
              <a:rPr lang="ko-KR" altLang="en-US" sz="1000" b="1" dirty="0">
                <a:solidFill>
                  <a:schemeClr val="tx2"/>
                </a:solidFill>
                <a:latin typeface="+mn-ea"/>
              </a:rPr>
              <a:t>↓</a:t>
            </a:r>
            <a:endParaRPr lang="en-US" altLang="ko-KR" sz="1000" b="1" kern="0" spc="-100" dirty="0">
              <a:solidFill>
                <a:schemeClr val="tx2"/>
              </a:solidFill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4111152" y="1052736"/>
            <a:ext cx="0" cy="3076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71" y="1445996"/>
            <a:ext cx="3675591" cy="622521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959" y="1399733"/>
            <a:ext cx="2459094" cy="1116281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397" y="1413864"/>
            <a:ext cx="1973214" cy="1119663"/>
          </a:xfrm>
          <a:prstGeom prst="rect">
            <a:avLst/>
          </a:prstGeom>
        </p:spPr>
      </p:pic>
      <p:graphicFrame>
        <p:nvGraphicFramePr>
          <p:cNvPr id="85" name="표 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005043"/>
              </p:ext>
            </p:extLst>
          </p:nvPr>
        </p:nvGraphicFramePr>
        <p:xfrm>
          <a:off x="425891" y="4705397"/>
          <a:ext cx="8470240" cy="1415598"/>
        </p:xfrm>
        <a:graphic>
          <a:graphicData uri="http://schemas.openxmlformats.org/drawingml/2006/table">
            <a:tbl>
              <a:tblPr/>
              <a:tblGrid>
                <a:gridCol w="136744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93190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708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항목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기대 목표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47958"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외관 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TF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주기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매주 수요일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참석자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현지인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: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(MAIN),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제조기술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(IQC,CS)</a:t>
                      </a:r>
                      <a:b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3.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불량 현황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LIST-UP 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구분 협의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b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불량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대책 수립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발표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(IQC)</a:t>
                      </a:r>
                      <a:b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-.OQC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제조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(MAIN)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대책 수립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유출 방지 개선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-.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불량율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 고도화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 환경 개선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제조기술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외관 불량 개선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원자재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공정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  <a:p>
                      <a:pPr algn="l" rtl="0" fontAlgn="t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현수준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1,987PPM/3,008PPM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.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   표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1,589PPM/2,474PPM(20%↓)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2.25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,10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MQIS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Zero Day</a:t>
                      </a:r>
                      <a:b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3.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중량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이음 유출 품질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Zero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 유지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4.IN BOX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외관 등록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Zero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 도전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86" name="그림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44" y="2927181"/>
            <a:ext cx="3395411" cy="1277431"/>
          </a:xfrm>
          <a:prstGeom prst="rect">
            <a:avLst/>
          </a:prstGeom>
        </p:spPr>
      </p:pic>
      <p:cxnSp>
        <p:nvCxnSpPr>
          <p:cNvPr id="87" name="직선 연결선 86"/>
          <p:cNvCxnSpPr/>
          <p:nvPr/>
        </p:nvCxnSpPr>
        <p:spPr>
          <a:xfrm>
            <a:off x="6304344" y="1055658"/>
            <a:ext cx="0" cy="1477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>
            <a:hlinkClick r:id="rId7" action="ppaction://hlinksldjump"/>
          </p:cNvPr>
          <p:cNvSpPr/>
          <p:nvPr/>
        </p:nvSpPr>
        <p:spPr>
          <a:xfrm>
            <a:off x="8682082" y="6240462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82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6840760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하반기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1" name="Rectangle 37"/>
          <p:cNvSpPr>
            <a:spLocks noChangeArrowheads="1"/>
          </p:cNvSpPr>
          <p:nvPr/>
        </p:nvSpPr>
        <p:spPr bwMode="auto">
          <a:xfrm>
            <a:off x="251519" y="720143"/>
            <a:ext cx="5976665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■.</a:t>
            </a:r>
            <a:r>
              <a:rPr lang="ko-KR" altLang="en-US" b="1" dirty="0">
                <a:solidFill>
                  <a:prstClr val="black"/>
                </a:solidFill>
              </a:rPr>
              <a:t> 품질 경쟁력 향상 </a:t>
            </a:r>
            <a:r>
              <a:rPr lang="en-US" altLang="ko-KR" b="1" dirty="0">
                <a:solidFill>
                  <a:prstClr val="black"/>
                </a:solidFill>
              </a:rPr>
              <a:t>_ CASE </a:t>
            </a:r>
            <a:r>
              <a:rPr lang="ko-KR" altLang="en-US" b="1" dirty="0">
                <a:solidFill>
                  <a:prstClr val="black"/>
                </a:solidFill>
              </a:rPr>
              <a:t>원자재 공정 불량율 개선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32819"/>
              </p:ext>
            </p:extLst>
          </p:nvPr>
        </p:nvGraphicFramePr>
        <p:xfrm>
          <a:off x="388799" y="1116000"/>
          <a:ext cx="8503681" cy="5279602"/>
        </p:xfrm>
        <a:graphic>
          <a:graphicData uri="http://schemas.openxmlformats.org/drawingml/2006/table">
            <a:tbl>
              <a:tblPr/>
              <a:tblGrid>
                <a:gridCol w="388879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6148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6433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과제등급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10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 </a:t>
                      </a:r>
                      <a:r>
                        <a:rPr lang="en-US" altLang="ko-KR" sz="11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7508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과제명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1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CASE 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원자재 공정 </a:t>
                      </a:r>
                      <a:r>
                        <a:rPr lang="ko-KR" altLang="en-US" sz="1400" b="1" kern="1200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불량율</a:t>
                      </a:r>
                      <a:r>
                        <a:rPr lang="ko-KR" altLang="en-US" sz="1400" b="1" kern="120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2025</a:t>
                      </a:r>
                      <a:r>
                        <a:rPr lang="ko-KR" altLang="en-US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06</a:t>
                      </a:r>
                      <a:r>
                        <a:rPr lang="ko-KR" altLang="en-US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2025</a:t>
                      </a:r>
                      <a:r>
                        <a:rPr lang="ko-KR" altLang="en-US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1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750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동은철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응오반전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K/</a:t>
                      </a:r>
                      <a:r>
                        <a:rPr lang="ko-KR" altLang="en-US" sz="12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응웬공탄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G/</a:t>
                      </a:r>
                      <a:r>
                        <a:rPr lang="ko-KR" altLang="en-US" sz="1200" b="1" dirty="0" err="1">
                          <a:latin typeface="+mn-ea"/>
                          <a:ea typeface="+mn-ea"/>
                        </a:rPr>
                        <a:t>레바탕</a:t>
                      </a:r>
                      <a:r>
                        <a:rPr lang="en-US" altLang="ko-KR" sz="1200" b="1" dirty="0">
                          <a:latin typeface="+mn-ea"/>
                          <a:ea typeface="+mn-ea"/>
                        </a:rPr>
                        <a:t>G           </a:t>
                      </a:r>
                      <a:endParaRPr lang="ko-KR" altLang="en-US" sz="12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김진수 법인장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4556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□ 추진 목적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◌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직납 자재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WORST1 CASE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원자재 불량 개선을 통한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   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원류 품질 개선 및 공정 품질 안정화 구현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 ◌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CASE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원자재 입고 품질 확보로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자공정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불량 개선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□ 추진 목표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48748">
                <a:tc grid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기대 효과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◌</a:t>
                      </a: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사출물 입고 품질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확보을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통한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자공정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불량 </a:t>
                      </a:r>
                      <a:r>
                        <a:rPr lang="ko-KR" altLang="en-US" sz="1100" b="0" dirty="0" err="1">
                          <a:latin typeface="+mn-ea"/>
                          <a:ea typeface="+mn-ea"/>
                        </a:rPr>
                        <a:t>참원인</a:t>
                      </a:r>
                      <a:r>
                        <a:rPr lang="ko-KR" altLang="en-US" sz="1100" b="0" dirty="0">
                          <a:latin typeface="+mn-ea"/>
                          <a:ea typeface="+mn-ea"/>
                        </a:rPr>
                        <a:t> 분석 </a:t>
                      </a:r>
                      <a:endParaRPr lang="en-US" altLang="ko-KR" sz="1100" b="0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◌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협력사 협업을 통한 협력사 공정 개선 및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당법인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입고 품질 확보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효율 향상 및 공정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불량율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감소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300" b="0" dirty="0"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73838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1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1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1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041624"/>
              </p:ext>
            </p:extLst>
          </p:nvPr>
        </p:nvGraphicFramePr>
        <p:xfrm>
          <a:off x="611560" y="4766334"/>
          <a:ext cx="7992887" cy="1600200"/>
        </p:xfrm>
        <a:graphic>
          <a:graphicData uri="http://schemas.openxmlformats.org/drawingml/2006/table">
            <a:tbl>
              <a:tblPr/>
              <a:tblGrid>
                <a:gridCol w="37762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459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926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926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926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926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Action Items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9532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단위 개선 활동 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10K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및 지표화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SHOT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검사을 통한 금형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TF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활동을 통한 개선 인자 돌출 및 개선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효과 분석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고도화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D57FAA1A-AD5E-778F-1893-522E8E559A83}"/>
              </a:ext>
            </a:extLst>
          </p:cNvPr>
          <p:cNvCxnSpPr>
            <a:cxnSpLocks/>
          </p:cNvCxnSpPr>
          <p:nvPr/>
        </p:nvCxnSpPr>
        <p:spPr>
          <a:xfrm>
            <a:off x="4427984" y="5301208"/>
            <a:ext cx="4104456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2EDF3755-BED6-0032-8862-D4F5025BC944}"/>
              </a:ext>
            </a:extLst>
          </p:cNvPr>
          <p:cNvCxnSpPr>
            <a:cxnSpLocks/>
          </p:cNvCxnSpPr>
          <p:nvPr/>
        </p:nvCxnSpPr>
        <p:spPr>
          <a:xfrm>
            <a:off x="4355976" y="5877272"/>
            <a:ext cx="4248472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B957094A-2691-49FD-F318-2BE96BB16AB7}"/>
              </a:ext>
            </a:extLst>
          </p:cNvPr>
          <p:cNvCxnSpPr>
            <a:cxnSpLocks/>
          </p:cNvCxnSpPr>
          <p:nvPr/>
        </p:nvCxnSpPr>
        <p:spPr>
          <a:xfrm>
            <a:off x="5436096" y="6237312"/>
            <a:ext cx="3168352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976" y="2564904"/>
            <a:ext cx="4464496" cy="9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2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/>
          <p:cNvSpPr>
            <a:spLocks noChangeArrowheads="1"/>
          </p:cNvSpPr>
          <p:nvPr/>
        </p:nvSpPr>
        <p:spPr bwMode="auto">
          <a:xfrm>
            <a:off x="251519" y="253448"/>
            <a:ext cx="6716849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하반기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236934" y="743489"/>
            <a:ext cx="5904656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>
                <a:solidFill>
                  <a:prstClr val="black"/>
                </a:solidFill>
              </a:rPr>
              <a:t>■.</a:t>
            </a:r>
            <a:r>
              <a:rPr lang="ko-KR" altLang="en-US" b="1" dirty="0">
                <a:solidFill>
                  <a:prstClr val="black"/>
                </a:solidFill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>
                <a:solidFill>
                  <a:prstClr val="black"/>
                </a:solidFill>
              </a:rPr>
              <a:t>_ </a:t>
            </a:r>
            <a:r>
              <a:rPr lang="en-US" altLang="ko-KR" sz="18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CASE </a:t>
            </a:r>
            <a:r>
              <a:rPr lang="ko-KR" altLang="en-US" sz="1800" b="1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원자재 공정 불량율 개선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31968" y="1052736"/>
            <a:ext cx="8732614" cy="5381395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16C04CE6-E2F5-A702-EB8A-9473CB2F867B}"/>
              </a:ext>
            </a:extLst>
          </p:cNvPr>
          <p:cNvSpPr txBox="1"/>
          <p:nvPr/>
        </p:nvSpPr>
        <p:spPr>
          <a:xfrm>
            <a:off x="322698" y="969680"/>
            <a:ext cx="1930093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</a:rPr>
              <a:t>■ 추진 배경 및 현수준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3B48129-C145-203C-9E6E-7DA2EAB356D1}"/>
              </a:ext>
            </a:extLst>
          </p:cNvPr>
          <p:cNvSpPr txBox="1"/>
          <p:nvPr/>
        </p:nvSpPr>
        <p:spPr>
          <a:xfrm>
            <a:off x="307424" y="1431926"/>
            <a:ext cx="383252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prstClr val="black"/>
                </a:solidFill>
                <a:latin typeface="+mn-ea"/>
              </a:rPr>
              <a:t>-.</a:t>
            </a:r>
            <a:r>
              <a:rPr lang="en-US" altLang="ko-KR" sz="1100" b="1" dirty="0">
                <a:latin typeface="+mn-ea"/>
              </a:rPr>
              <a:t>10K </a:t>
            </a:r>
            <a:r>
              <a:rPr lang="ko-KR" altLang="en-US" sz="1100" b="1" dirty="0">
                <a:latin typeface="+mn-ea"/>
              </a:rPr>
              <a:t>수입 검사 </a:t>
            </a:r>
            <a:r>
              <a:rPr lang="ko-KR" altLang="en-US" sz="1100" b="1" dirty="0" smtClean="0">
                <a:latin typeface="+mn-ea"/>
              </a:rPr>
              <a:t>현황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[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 24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년도 기준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705PPM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↓]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 </a:t>
            </a:r>
            <a:endParaRPr lang="en-US" altLang="ko-KR" sz="10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87344B2F-6949-3A88-BD9E-EB2C766F672C}"/>
              </a:ext>
            </a:extLst>
          </p:cNvPr>
          <p:cNvSpPr/>
          <p:nvPr/>
        </p:nvSpPr>
        <p:spPr>
          <a:xfrm>
            <a:off x="496749" y="1262050"/>
            <a:ext cx="33647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1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24</a:t>
            </a:r>
            <a:r>
              <a:rPr lang="ko-KR" altLang="en-US" sz="11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11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,25</a:t>
            </a:r>
            <a:r>
              <a:rPr lang="ko-KR" altLang="en-US" sz="11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년 </a:t>
            </a:r>
            <a:r>
              <a:rPr lang="ko-KR" altLang="en-US" sz="1100" b="1" kern="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고객사</a:t>
            </a:r>
            <a:r>
              <a:rPr lang="ko-KR" altLang="en-US" sz="11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외관 무결점 요구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C3B48129-C145-203C-9E6E-7DA2EAB356D1}"/>
              </a:ext>
            </a:extLst>
          </p:cNvPr>
          <p:cNvSpPr txBox="1"/>
          <p:nvPr/>
        </p:nvSpPr>
        <p:spPr>
          <a:xfrm>
            <a:off x="4355976" y="1117911"/>
            <a:ext cx="45176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1100" b="1" dirty="0">
                <a:solidFill>
                  <a:prstClr val="black"/>
                </a:solidFill>
                <a:latin typeface="+mn-ea"/>
              </a:rPr>
              <a:t>-. </a:t>
            </a:r>
            <a:r>
              <a:rPr lang="ko-KR" altLang="en-US" sz="1100" b="1" dirty="0">
                <a:solidFill>
                  <a:prstClr val="black"/>
                </a:solidFill>
                <a:latin typeface="+mn-ea"/>
              </a:rPr>
              <a:t>공정 외관 불량 현황</a:t>
            </a:r>
            <a:endParaRPr lang="en-US" altLang="ko-KR" sz="1100" b="1" dirty="0">
              <a:solidFill>
                <a:prstClr val="black"/>
              </a:solidFill>
              <a:latin typeface="+mn-ea"/>
            </a:endParaRPr>
          </a:p>
          <a:p>
            <a:pPr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+mn-ea"/>
              </a:rPr>
              <a:t>  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 24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년도 기준 외관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19%</a:t>
            </a: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↑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000" b="1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공정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-9%</a:t>
            </a: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↓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000" b="1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원자재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61%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↑</a:t>
            </a:r>
          </a:p>
          <a:p>
            <a:pP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     : 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외관 무결점 유구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외관 </a:t>
            </a:r>
            <a:r>
              <a:rPr lang="ko-KR" altLang="en-US" sz="1000" b="1" dirty="0" err="1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불량율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증가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[</a:t>
            </a:r>
            <a:r>
              <a:rPr lang="ko-KR" altLang="en-US" sz="1000" b="1" dirty="0" err="1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검출력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강화</a:t>
            </a: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]</a:t>
            </a:r>
            <a:endParaRPr lang="en-US" altLang="ko-KR" sz="1000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38361" y="4221021"/>
            <a:ext cx="2298432" cy="276999"/>
            <a:chOff x="4659820" y="5079578"/>
            <a:chExt cx="2298432" cy="276999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FC2BBC1F-83D6-BFA6-245E-E976ACF97A19}"/>
                </a:ext>
              </a:extLst>
            </p:cNvPr>
            <p:cNvSpPr/>
            <p:nvPr/>
          </p:nvSpPr>
          <p:spPr bwMode="auto">
            <a:xfrm>
              <a:off x="4659820" y="5104234"/>
              <a:ext cx="86017" cy="1513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00" dirty="0">
                <a:solidFill>
                  <a:prstClr val="black"/>
                </a:solidFill>
              </a:endParaRPr>
            </a:p>
          </p:txBody>
        </p:sp>
        <p:sp>
          <p:nvSpPr>
            <p:cNvPr id="52" name="TextBox 29">
              <a:extLst>
                <a:ext uri="{FF2B5EF4-FFF2-40B4-BE49-F238E27FC236}">
                  <a16:creationId xmlns:a16="http://schemas.microsoft.com/office/drawing/2014/main" xmlns="" id="{DB8988D1-31BB-DAE4-BFAD-2AA8517B9B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18651" y="5079578"/>
              <a:ext cx="21396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fontAlgn="auto" latinLnBrk="0">
                <a:spcBef>
                  <a:spcPct val="0"/>
                </a:spcBef>
                <a:spcAft>
                  <a:spcPts val="0"/>
                </a:spcAft>
                <a:buFontTx/>
                <a:buNone/>
              </a:pPr>
              <a:r>
                <a:rPr kumimoji="0" lang="ko-KR" altLang="en-US" sz="1200" b="1" dirty="0">
                  <a:solidFill>
                    <a:srgbClr val="000000"/>
                  </a:solidFill>
                </a:rPr>
                <a:t>추진 방향 및 전략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FC2BBC1F-83D6-BFA6-245E-E976ACF97A19}"/>
                </a:ext>
              </a:extLst>
            </p:cNvPr>
            <p:cNvSpPr/>
            <p:nvPr/>
          </p:nvSpPr>
          <p:spPr bwMode="auto">
            <a:xfrm>
              <a:off x="4702007" y="5160708"/>
              <a:ext cx="86017" cy="1513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300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54" name="직선 연결선 53"/>
          <p:cNvCxnSpPr>
            <a:cxnSpLocks/>
          </p:cNvCxnSpPr>
          <p:nvPr/>
        </p:nvCxnSpPr>
        <p:spPr>
          <a:xfrm>
            <a:off x="4355976" y="1160927"/>
            <a:ext cx="0" cy="3037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C3B48129-C145-203C-9E6E-7DA2EAB356D1}"/>
              </a:ext>
            </a:extLst>
          </p:cNvPr>
          <p:cNvSpPr txBox="1"/>
          <p:nvPr/>
        </p:nvSpPr>
        <p:spPr>
          <a:xfrm>
            <a:off x="404986" y="2420888"/>
            <a:ext cx="395099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100" b="1" dirty="0">
                <a:latin typeface="+mj-ea"/>
                <a:ea typeface="+mj-ea"/>
              </a:rPr>
              <a:t>-. 10K WORST </a:t>
            </a:r>
          </a:p>
          <a:p>
            <a:pPr>
              <a:defRPr/>
            </a:pPr>
            <a:r>
              <a:rPr lang="en-US" altLang="ko-KR" sz="1000" b="1" dirty="0">
                <a:latin typeface="+mj-ea"/>
                <a:ea typeface="+mj-ea"/>
              </a:rPr>
              <a:t> 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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</a:rPr>
              <a:t>SCRATCH(66.2%) 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 DENT(15.6%)  GAS(15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%)</a:t>
            </a:r>
          </a:p>
          <a:p>
            <a:pPr>
              <a:defRPr/>
            </a:pP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  : </a:t>
            </a:r>
            <a:r>
              <a:rPr lang="ko-KR" altLang="en-US" sz="1000" b="1" dirty="0" err="1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협력사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핸들링 </a:t>
            </a:r>
            <a:r>
              <a:rPr lang="ko-KR" altLang="en-US" sz="1000" b="1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공정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취급 </a:t>
            </a:r>
            <a:r>
              <a:rPr lang="ko-KR" altLang="en-US" sz="1000" b="1" dirty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최소화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000" b="1" dirty="0" err="1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유출성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 불량 최소화</a:t>
            </a:r>
            <a:endParaRPr lang="en-US" altLang="ko-KR" sz="1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CB07AEBB-2F09-CE2F-52E3-158E54D0C006}"/>
              </a:ext>
            </a:extLst>
          </p:cNvPr>
          <p:cNvGrpSpPr/>
          <p:nvPr/>
        </p:nvGrpSpPr>
        <p:grpSpPr>
          <a:xfrm>
            <a:off x="522600" y="2903968"/>
            <a:ext cx="3779567" cy="1254105"/>
            <a:chOff x="520663" y="3089586"/>
            <a:chExt cx="3779567" cy="1254105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0663" y="3192744"/>
              <a:ext cx="3779567" cy="115094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xmlns="" id="{AE8AA4D6-89ED-B7A5-10E6-D28971E4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1301">
              <a:off x="2096645" y="3089586"/>
              <a:ext cx="633447" cy="875309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xmlns="" id="{AE8AA4D6-89ED-B7A5-10E6-D28971E4F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1301">
              <a:off x="2722949" y="3425087"/>
              <a:ext cx="633447" cy="875309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C3B48129-C145-203C-9E6E-7DA2EAB356D1}"/>
              </a:ext>
            </a:extLst>
          </p:cNvPr>
          <p:cNvSpPr txBox="1"/>
          <p:nvPr/>
        </p:nvSpPr>
        <p:spPr>
          <a:xfrm>
            <a:off x="4302167" y="2457767"/>
            <a:ext cx="3582201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50" b="1" dirty="0">
                <a:latin typeface="+mj-ea"/>
                <a:ea typeface="+mj-ea"/>
              </a:rPr>
              <a:t> </a:t>
            </a:r>
            <a:r>
              <a:rPr lang="en-US" altLang="ko-KR" sz="1100" b="1" dirty="0">
                <a:latin typeface="+mj-ea"/>
                <a:ea typeface="+mj-ea"/>
              </a:rPr>
              <a:t>-. </a:t>
            </a:r>
            <a:r>
              <a:rPr lang="ko-KR" altLang="en-US" sz="1100" b="1" dirty="0">
                <a:latin typeface="+mj-ea"/>
                <a:ea typeface="+mj-ea"/>
              </a:rPr>
              <a:t>공정 불량 </a:t>
            </a:r>
            <a:r>
              <a:rPr lang="en-US" altLang="ko-KR" sz="1100" b="1" dirty="0">
                <a:latin typeface="+mj-ea"/>
                <a:ea typeface="+mj-ea"/>
              </a:rPr>
              <a:t>Visual WORST</a:t>
            </a:r>
          </a:p>
          <a:p>
            <a:pPr>
              <a:defRPr/>
            </a:pPr>
            <a:r>
              <a:rPr lang="en-US" altLang="ko-KR" sz="1050" b="1" dirty="0">
                <a:solidFill>
                  <a:srgbClr val="0000FF"/>
                </a:solidFill>
                <a:latin typeface="+mj-ea"/>
                <a:ea typeface="+mj-ea"/>
              </a:rPr>
              <a:t>  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.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공   정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: FIRE/GAP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/</a:t>
            </a:r>
            <a:r>
              <a:rPr lang="ko-KR" altLang="en-US" sz="1000" b="1" dirty="0" err="1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단차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b="1" dirty="0" err="1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융착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공정 개선</a:t>
            </a:r>
            <a:endParaRPr lang="en-US" altLang="ko-KR" sz="1000" b="1" dirty="0" smtClean="0">
              <a:solidFill>
                <a:srgbClr val="0000FF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defRPr/>
            </a:pP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  .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원자재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: GAS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/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찐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보호 필름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,RESIN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개선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  </a:t>
            </a:r>
            <a:endParaRPr lang="en-US" altLang="ko-KR" sz="1000" b="1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xmlns="" id="{E5E6E217-5C45-C845-38D9-CBBF9A280F27}"/>
              </a:ext>
            </a:extLst>
          </p:cNvPr>
          <p:cNvGrpSpPr/>
          <p:nvPr/>
        </p:nvGrpSpPr>
        <p:grpSpPr>
          <a:xfrm>
            <a:off x="4397489" y="2990275"/>
            <a:ext cx="2005926" cy="1202098"/>
            <a:chOff x="4391141" y="3188435"/>
            <a:chExt cx="2005926" cy="1381112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xmlns="" id="{262AC3FF-6C22-1C60-93AA-10EB090F3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1141" y="3188435"/>
              <a:ext cx="2005926" cy="1381112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C4B469B9-C656-9ACE-A176-14580969F27E}"/>
                </a:ext>
              </a:extLst>
            </p:cNvPr>
            <p:cNvSpPr/>
            <p:nvPr/>
          </p:nvSpPr>
          <p:spPr>
            <a:xfrm>
              <a:off x="4572000" y="4334944"/>
              <a:ext cx="720080" cy="202253"/>
            </a:xfrm>
            <a:prstGeom prst="rect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FAF0C8A1-1FB2-3B97-14B2-131EBB911CA4}"/>
              </a:ext>
            </a:extLst>
          </p:cNvPr>
          <p:cNvGrpSpPr/>
          <p:nvPr/>
        </p:nvGrpSpPr>
        <p:grpSpPr>
          <a:xfrm>
            <a:off x="6411375" y="2990275"/>
            <a:ext cx="2434406" cy="1197428"/>
            <a:chOff x="6439266" y="3193105"/>
            <a:chExt cx="2434406" cy="1376442"/>
          </a:xfrm>
        </p:grpSpPr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xmlns="" id="{23C35F4D-9BE2-F99A-99EB-3388EA654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9266" y="3193105"/>
              <a:ext cx="2434406" cy="1376442"/>
            </a:xfrm>
            <a:prstGeom prst="rect">
              <a:avLst/>
            </a:prstGeom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0A82CF9C-5541-2BCD-DC69-40AAEDC5E8FA}"/>
                </a:ext>
              </a:extLst>
            </p:cNvPr>
            <p:cNvSpPr/>
            <p:nvPr/>
          </p:nvSpPr>
          <p:spPr>
            <a:xfrm>
              <a:off x="6628801" y="4332530"/>
              <a:ext cx="511103" cy="185517"/>
            </a:xfrm>
            <a:prstGeom prst="rect">
              <a:avLst/>
            </a:prstGeom>
            <a:noFill/>
            <a:ln w="95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xmlns="" id="{BA84A93A-F3C8-247C-0FE1-ABD407705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77497"/>
              </p:ext>
            </p:extLst>
          </p:nvPr>
        </p:nvGraphicFramePr>
        <p:xfrm>
          <a:off x="446353" y="4490045"/>
          <a:ext cx="8435308" cy="1863690"/>
        </p:xfrm>
        <a:graphic>
          <a:graphicData uri="http://schemas.openxmlformats.org/drawingml/2006/table">
            <a:tbl>
              <a:tblPr/>
              <a:tblGrid>
                <a:gridCol w="1944588">
                  <a:extLst>
                    <a:ext uri="{9D8B030D-6E8A-4147-A177-3AD203B41FA5}">
                      <a16:colId xmlns:a16="http://schemas.microsoft.com/office/drawing/2014/main" xmlns="" val="2730338287"/>
                    </a:ext>
                  </a:extLst>
                </a:gridCol>
                <a:gridCol w="3876037">
                  <a:extLst>
                    <a:ext uri="{9D8B030D-6E8A-4147-A177-3AD203B41FA5}">
                      <a16:colId xmlns:a16="http://schemas.microsoft.com/office/drawing/2014/main" xmlns="" val="3158437578"/>
                    </a:ext>
                  </a:extLst>
                </a:gridCol>
                <a:gridCol w="2614683">
                  <a:extLst>
                    <a:ext uri="{9D8B030D-6E8A-4147-A177-3AD203B41FA5}">
                      <a16:colId xmlns:a16="http://schemas.microsoft.com/office/drawing/2014/main" xmlns="" val="883451597"/>
                    </a:ext>
                  </a:extLst>
                </a:gridCol>
              </a:tblGrid>
              <a:tr h="16942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기대 목표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1618132"/>
                  </a:ext>
                </a:extLst>
              </a:tr>
              <a:tr h="616096"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CASE </a:t>
                      </a:r>
                      <a:r>
                        <a:rPr lang="ko-KR" alt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품질 확보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매월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10K 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활동 및 개선 협의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매월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주차 회의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b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.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품질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Trend 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b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 공정 불량 유형 및 현황 파악</a:t>
                      </a:r>
                      <a:b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유출 방지 대책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</a:t>
                      </a:r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검사등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 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 품질 확보</a:t>
                      </a:r>
                      <a:b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현수준 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9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1,716PPM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.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   표 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 500PPM </a:t>
                      </a:r>
                      <a:b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-. 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원자재 품질 확보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(20%</a:t>
                      </a:r>
                      <a:r>
                        <a:rPr lang="en-US" altLang="ko-KR" sz="9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↓,1,589PPm)</a:t>
                      </a:r>
                      <a:endParaRPr lang="en-US" altLang="ko-KR" sz="95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83322209"/>
                  </a:ext>
                </a:extLst>
              </a:tr>
              <a:tr h="462072"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금형 </a:t>
                      </a:r>
                      <a:r>
                        <a:rPr 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 </a:t>
                      </a:r>
                      <a:r>
                        <a:rPr lang="ko-KR" altLang="en-US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</a:t>
                      </a:r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월단위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2SHOT 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활동</a:t>
                      </a:r>
                      <a:b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외관 부식 사양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/DISCOLOR(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광택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변동율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금형 치수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(CORE </a:t>
                      </a:r>
                      <a:r>
                        <a:rPr lang="ko-KR" altLang="en-US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치수</a:t>
                      </a:r>
                      <a:r>
                        <a:rPr lang="en-US" altLang="ko-KR" sz="95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5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변동율</a:t>
                      </a:r>
                      <a:endParaRPr lang="ko-KR" altLang="en-US" sz="9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 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협력사 금형 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 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모니터링</a:t>
                      </a:r>
                      <a:b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 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 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DISCOLOR 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이슈 근절</a:t>
                      </a:r>
                      <a:b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 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불량 산포 개선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71655016"/>
                  </a:ext>
                </a:extLst>
              </a:tr>
              <a:tr h="616096"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</a:t>
                      </a:r>
                      <a:r>
                        <a:rPr lang="ko-KR" alt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</a:t>
                      </a:r>
                      <a:r>
                        <a:rPr lang="ko-KR" altLang="en-US" sz="100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불량율</a:t>
                      </a:r>
                      <a:r>
                        <a:rPr lang="ko-KR" alt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 고도화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</a:t>
                      </a: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당사 공정 원자재 불량 원인 분석 및 개선 활동</a:t>
                      </a:r>
                      <a:b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융착 공정 불량</a:t>
                      </a:r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치수</a:t>
                      </a:r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,GAP,</a:t>
                      </a: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단차</a:t>
                      </a:r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낙하</a:t>
                      </a:r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</a:t>
                      </a:r>
                      <a:b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</a:t>
                      </a: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조립</a:t>
                      </a:r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융착 자동화을 통한 공정 안정화</a:t>
                      </a:r>
                      <a:b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</a:t>
                      </a: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외관 검사 자동화에 따른 검출력 강화</a:t>
                      </a:r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유관부서 협업</a:t>
                      </a:r>
                      <a:r>
                        <a:rPr lang="en-US" altLang="ko-KR" sz="9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 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원자재 </a:t>
                      </a:r>
                      <a:r>
                        <a:rPr lang="ko-KR" altLang="en-US" sz="95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불량율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</a:t>
                      </a:r>
                      <a:r>
                        <a:rPr lang="en-US" altLang="ko-KR" sz="9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altLang="ko-KR" sz="9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5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-. 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</a:t>
                      </a:r>
                      <a:r>
                        <a:rPr lang="ko-KR" altLang="en-US" sz="950" b="1" i="0" u="none" strike="noStrike" dirty="0" err="1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불량율</a:t>
                      </a:r>
                      <a:r>
                        <a:rPr lang="ko-KR" altLang="en-US" sz="95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안정화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5095304"/>
                  </a:ext>
                </a:extLst>
              </a:tr>
            </a:tbl>
          </a:graphicData>
        </a:graphic>
      </p:graphicFrame>
      <p:pic>
        <p:nvPicPr>
          <p:cNvPr id="81" name="그림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188" y="1704599"/>
            <a:ext cx="3718516" cy="75526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5728" y="1641065"/>
            <a:ext cx="4208082" cy="838707"/>
          </a:xfrm>
          <a:prstGeom prst="rect">
            <a:avLst/>
          </a:prstGeom>
        </p:spPr>
      </p:pic>
      <p:sp>
        <p:nvSpPr>
          <p:cNvPr id="29" name="타원 28">
            <a:hlinkClick r:id="rId8" action="ppaction://hlinksldjump"/>
          </p:cNvPr>
          <p:cNvSpPr/>
          <p:nvPr/>
        </p:nvSpPr>
        <p:spPr>
          <a:xfrm>
            <a:off x="8721701" y="6240317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62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72635" y="1080190"/>
          <a:ext cx="8707242" cy="5334244"/>
        </p:xfrm>
        <a:graphic>
          <a:graphicData uri="http://schemas.openxmlformats.org/drawingml/2006/table">
            <a:tbl>
              <a:tblPr/>
              <a:tblGrid>
                <a:gridCol w="4366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406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9089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과제명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설비 운영 개선방향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추진기간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2024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2025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김남수 </a:t>
                      </a:r>
                      <a:r>
                        <a:rPr lang="ko-KR" altLang="en-US" sz="1100" b="0" baseline="0" dirty="0" smtClean="0">
                          <a:latin typeface="+mn-ea"/>
                          <a:ea typeface="+mn-ea"/>
                        </a:rPr>
                        <a:t>수석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부문장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김진수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법인장</a:t>
                      </a: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68662">
                <a:tc row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목적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/ Activity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     : 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가동 효율 향상 및 점당 가공비 절감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9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ko-KR" altLang="en-US" sz="11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설비 </a:t>
                      </a:r>
                      <a:r>
                        <a:rPr lang="ko-KR" altLang="en-US" sz="1100" b="1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운영 방향</a:t>
                      </a:r>
                      <a:r>
                        <a:rPr lang="en-US" altLang="ko-KR" sz="1100" b="1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1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개선 활동</a:t>
                      </a:r>
                      <a:endParaRPr lang="en-US" altLang="ko-KR" sz="900" b="1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추진목표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38275">
                <a:tc v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기대효과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2890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Action</a:t>
                      </a:r>
                      <a:r>
                        <a:rPr lang="en-US" altLang="ko-KR" sz="1100" b="1" baseline="0" dirty="0">
                          <a:latin typeface="+mn-ea"/>
                          <a:ea typeface="+mn-ea"/>
                        </a:rPr>
                        <a:t> Plan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일정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48658" y="198208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4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별첨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’25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년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과제 추진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방안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_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세부 내용</a:t>
            </a:r>
            <a:endParaRPr lang="ko-KR" altLang="en-US" sz="2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</a:endParaRP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328863" y="706474"/>
            <a:ext cx="626469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가공비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생산성 향상</a:t>
            </a:r>
            <a:r>
              <a:rPr lang="en-US" altLang="ko-KR" b="1" dirty="0">
                <a:latin typeface="+mn-ea"/>
              </a:rPr>
              <a:t>_ 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자동화 공정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8" y="3027193"/>
            <a:ext cx="4006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ko-KR" altLang="en-US" sz="1000" dirty="0"/>
              <a:t>설비 공정</a:t>
            </a:r>
            <a:r>
              <a:rPr lang="en-US" altLang="ko-KR" sz="1000" dirty="0"/>
              <a:t>(LINE)</a:t>
            </a:r>
            <a:r>
              <a:rPr lang="ko-KR" altLang="en-US" sz="1000" dirty="0"/>
              <a:t>등 정해진 대상에 철저한 </a:t>
            </a:r>
            <a:r>
              <a:rPr lang="en-US" altLang="ko-KR" sz="1000" dirty="0"/>
              <a:t>LOSS </a:t>
            </a:r>
            <a:r>
              <a:rPr lang="ko-KR" altLang="en-US" sz="1000" dirty="0"/>
              <a:t>배제와 성능 향상을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</a:t>
            </a:r>
            <a:r>
              <a:rPr lang="ko-KR" altLang="en-US" sz="1000" dirty="0"/>
              <a:t>목적으로 최고의 효율을 이루기 위한 개선 활동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698" y="3690551"/>
            <a:ext cx="3233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000" dirty="0"/>
              <a:t>계획보전 </a:t>
            </a:r>
            <a:r>
              <a:rPr lang="en-US" altLang="ko-KR" sz="1000" dirty="0"/>
              <a:t>, </a:t>
            </a:r>
            <a:r>
              <a:rPr lang="ko-KR" altLang="en-US" sz="1000" dirty="0"/>
              <a:t>자주보전 </a:t>
            </a:r>
            <a:r>
              <a:rPr lang="en-US" altLang="ko-KR" sz="1000" dirty="0"/>
              <a:t>, </a:t>
            </a:r>
            <a:r>
              <a:rPr lang="ko-KR" altLang="en-US" sz="1000" dirty="0"/>
              <a:t>품질보전 체계적 계획 정립</a:t>
            </a:r>
            <a:endParaRPr lang="en-US" altLang="ko-KR" sz="10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000" dirty="0"/>
              <a:t>일상적 개선 </a:t>
            </a:r>
            <a:r>
              <a:rPr lang="en-US" altLang="ko-KR" sz="1000" dirty="0"/>
              <a:t>– 3</a:t>
            </a:r>
            <a:r>
              <a:rPr lang="ko-KR" altLang="en-US" sz="1000" dirty="0"/>
              <a:t>정</a:t>
            </a:r>
            <a:r>
              <a:rPr lang="en-US" altLang="ko-KR" sz="1000" dirty="0"/>
              <a:t>5S , </a:t>
            </a:r>
            <a:r>
              <a:rPr lang="ko-KR" altLang="en-US" sz="1000" dirty="0"/>
              <a:t>일상업무 개선 </a:t>
            </a:r>
            <a:r>
              <a:rPr lang="en-US" altLang="ko-KR" sz="1000" dirty="0"/>
              <a:t>, </a:t>
            </a:r>
            <a:r>
              <a:rPr lang="ko-KR" altLang="en-US" sz="1000" dirty="0"/>
              <a:t>생산 활동 </a:t>
            </a:r>
            <a:endParaRPr lang="en-US" altLang="ko-KR" sz="10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000" dirty="0"/>
              <a:t>개별개선 </a:t>
            </a:r>
            <a:r>
              <a:rPr lang="en-US" altLang="ko-KR" sz="1000" dirty="0"/>
              <a:t>– </a:t>
            </a:r>
            <a:r>
              <a:rPr lang="ko-KR" altLang="en-US" sz="1000" dirty="0"/>
              <a:t>생산효율 향상 </a:t>
            </a:r>
            <a:r>
              <a:rPr lang="en-US" altLang="ko-KR" sz="1000" dirty="0"/>
              <a:t>, </a:t>
            </a:r>
            <a:r>
              <a:rPr lang="ko-KR" altLang="en-US" sz="1000" dirty="0"/>
              <a:t>기술</a:t>
            </a:r>
            <a:r>
              <a:rPr lang="en-US" altLang="ko-KR" sz="1000" dirty="0"/>
              <a:t>, </a:t>
            </a:r>
            <a:r>
              <a:rPr lang="ko-KR" altLang="en-US" sz="1000" dirty="0"/>
              <a:t>설비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64823" y="5085184"/>
          <a:ext cx="8527652" cy="1296145"/>
        </p:xfrm>
        <a:graphic>
          <a:graphicData uri="http://schemas.openxmlformats.org/drawingml/2006/table">
            <a:tbl>
              <a:tblPr/>
              <a:tblGrid>
                <a:gridCol w="517408"/>
                <a:gridCol w="180134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</a:tblGrid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예측가능 운영 개선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최적화 점검운영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sz="7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 개선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IMT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삽입률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효율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달성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4716016" y="1988840"/>
          <a:ext cx="4176466" cy="1257300"/>
        </p:xfrm>
        <a:graphic>
          <a:graphicData uri="http://schemas.openxmlformats.org/drawingml/2006/table">
            <a:tbl>
              <a:tblPr/>
              <a:tblGrid>
                <a:gridCol w="596638"/>
                <a:gridCol w="596638"/>
                <a:gridCol w="596638"/>
                <a:gridCol w="596638"/>
                <a:gridCol w="596638"/>
                <a:gridCol w="596638"/>
                <a:gridCol w="596638"/>
              </a:tblGrid>
              <a:tr h="209550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955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유지관리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 flipV="1">
            <a:off x="6409113" y="5517232"/>
            <a:ext cx="2195335" cy="241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355976" y="5733256"/>
            <a:ext cx="2768031" cy="2526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779912" y="6021288"/>
            <a:ext cx="3888432" cy="5439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427984" y="6237312"/>
            <a:ext cx="324036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036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62413" y="255322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1-2.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상반기 경영 성과</a:t>
            </a:r>
            <a:r>
              <a:rPr lang="en-US" altLang="ko-KR" sz="2400" b="1" dirty="0" smtClean="0">
                <a:latin typeface="+mn-ea"/>
              </a:rPr>
              <a:t>/</a:t>
            </a:r>
            <a:r>
              <a:rPr lang="ko-KR" altLang="en-US" sz="2400" b="1" dirty="0" smtClean="0">
                <a:latin typeface="+mn-ea"/>
              </a:rPr>
              <a:t>반성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48717" y="773114"/>
            <a:ext cx="8643762" cy="5752230"/>
            <a:chOff x="248717" y="1013735"/>
            <a:chExt cx="8643762" cy="5584401"/>
          </a:xfrm>
        </p:grpSpPr>
        <p:sp>
          <p:nvSpPr>
            <p:cNvPr id="15" name="직사각형 14"/>
            <p:cNvSpPr/>
            <p:nvPr/>
          </p:nvSpPr>
          <p:spPr>
            <a:xfrm>
              <a:off x="270032" y="1214561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8957" y="1017539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0000FF"/>
                  </a:solidFill>
                </a:rPr>
                <a:t>주요 성과 내역</a:t>
              </a:r>
              <a:endParaRPr lang="ko-KR" altLang="en-US" sz="1700" b="1" dirty="0">
                <a:solidFill>
                  <a:srgbClr val="0000FF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91057" y="1206535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91057" y="1013735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FF0000"/>
                  </a:solidFill>
                </a:rPr>
                <a:t>주요 반성 내역</a:t>
              </a:r>
              <a:endParaRPr lang="ko-KR" altLang="en-US" sz="17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4572000" y="1345754"/>
              <a:ext cx="0" cy="525238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248717" y="1347321"/>
              <a:ext cx="4276235" cy="52508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644008" y="1347324"/>
              <a:ext cx="4248471" cy="52508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Rectangle 37"/>
          <p:cNvSpPr>
            <a:spLocks noChangeArrowheads="1"/>
          </p:cNvSpPr>
          <p:nvPr/>
        </p:nvSpPr>
        <p:spPr bwMode="auto">
          <a:xfrm>
            <a:off x="4644008" y="1052736"/>
            <a:ext cx="4323282" cy="542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 dirty="0" smtClean="0">
                <a:latin typeface="+mj-ea"/>
              </a:rPr>
              <a:t>1. </a:t>
            </a:r>
            <a:r>
              <a:rPr lang="ko-KR" altLang="en-US" sz="1100" b="1" dirty="0" smtClean="0">
                <a:latin typeface="+mj-ea"/>
              </a:rPr>
              <a:t>품질 </a:t>
            </a:r>
            <a:r>
              <a:rPr lang="ko-KR" altLang="en-US" sz="1100" b="1" dirty="0">
                <a:latin typeface="+mj-ea"/>
              </a:rPr>
              <a:t>부분</a:t>
            </a:r>
            <a:endParaRPr lang="en-US" altLang="ko-KR" sz="1100" b="1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latin typeface="+mj-ea"/>
              </a:rPr>
              <a:t>  </a:t>
            </a:r>
            <a:r>
              <a:rPr lang="en-US" altLang="ko-KR" sz="1000" b="1" dirty="0" smtClean="0">
                <a:latin typeface="+mj-ea"/>
              </a:rPr>
              <a:t>◌  </a:t>
            </a:r>
            <a:r>
              <a:rPr lang="en-US" altLang="ko-KR" sz="1000" b="1" dirty="0">
                <a:latin typeface="+mj-ea"/>
              </a:rPr>
              <a:t>MQIS</a:t>
            </a:r>
            <a:r>
              <a:rPr lang="ko-KR" altLang="en-US" sz="1000" b="1" dirty="0">
                <a:latin typeface="+mj-ea"/>
              </a:rPr>
              <a:t> 고객 </a:t>
            </a:r>
            <a:r>
              <a:rPr lang="ko-KR" altLang="en-US" sz="1000" b="1" dirty="0" smtClean="0">
                <a:latin typeface="+mj-ea"/>
              </a:rPr>
              <a:t>불량  </a:t>
            </a:r>
            <a:endParaRPr lang="en-US" altLang="ko-KR" sz="1000" b="1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100" b="1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50" b="1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900" dirty="0" smtClean="0">
                <a:latin typeface="+mj-ea"/>
              </a:rPr>
              <a:t>      </a:t>
            </a:r>
            <a:r>
              <a:rPr lang="en-US" altLang="ko-KR" sz="900" dirty="0">
                <a:latin typeface="+mj-ea"/>
              </a:rPr>
              <a:t>.</a:t>
            </a:r>
            <a:r>
              <a:rPr lang="ko-KR" altLang="en-US" sz="900" dirty="0">
                <a:latin typeface="+mj-ea"/>
              </a:rPr>
              <a:t> 기능 불량</a:t>
            </a:r>
            <a:r>
              <a:rPr lang="en-US" altLang="ko-KR" sz="900" dirty="0">
                <a:latin typeface="+mj-ea"/>
              </a:rPr>
              <a:t>(35%): 845, 865</a:t>
            </a:r>
            <a:r>
              <a:rPr lang="ko-KR" altLang="en-US" sz="900" dirty="0">
                <a:latin typeface="+mj-ea"/>
              </a:rPr>
              <a:t>계열</a:t>
            </a:r>
            <a:r>
              <a:rPr lang="en-US" altLang="ko-KR" sz="900" dirty="0">
                <a:latin typeface="+mj-ea"/>
              </a:rPr>
              <a:t>(SEV_NOTE PC)</a:t>
            </a:r>
            <a:r>
              <a:rPr lang="ko-KR" altLang="en-US" sz="900" dirty="0">
                <a:latin typeface="+mj-ea"/>
              </a:rPr>
              <a:t> </a:t>
            </a:r>
            <a:r>
              <a:rPr lang="en-US" altLang="ko-KR" sz="900" dirty="0">
                <a:latin typeface="+mj-ea"/>
              </a:rPr>
              <a:t> </a:t>
            </a:r>
            <a:endParaRPr lang="en-US" altLang="ko-KR" sz="9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latin typeface="+mj-ea"/>
              </a:rPr>
              <a:t>  </a:t>
            </a:r>
            <a:r>
              <a:rPr lang="ko-KR" altLang="en-US" sz="1050" b="1" dirty="0">
                <a:latin typeface="+mj-ea"/>
              </a:rPr>
              <a:t>◌ </a:t>
            </a:r>
            <a:r>
              <a:rPr lang="en-US" altLang="ko-KR" sz="1050" b="1" dirty="0">
                <a:latin typeface="+mj-ea"/>
              </a:rPr>
              <a:t>CQC Needle Flame Test </a:t>
            </a:r>
            <a:r>
              <a:rPr lang="ko-KR" altLang="en-US" sz="1050" b="1" dirty="0">
                <a:latin typeface="+mj-ea"/>
              </a:rPr>
              <a:t>대응 미흡</a:t>
            </a:r>
            <a:endParaRPr lang="en-US" altLang="ko-KR" sz="1050" b="1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</a:rPr>
              <a:t>      </a:t>
            </a:r>
            <a:r>
              <a:rPr lang="en-US" altLang="ko-KR" sz="900" dirty="0">
                <a:latin typeface="+mn-ea"/>
              </a:rPr>
              <a:t>. T2510CBC Needle Flame Test Fail </a:t>
            </a:r>
            <a:r>
              <a:rPr lang="ko-KR" altLang="en-US" sz="900" dirty="0">
                <a:latin typeface="+mn-ea"/>
              </a:rPr>
              <a:t>발생</a:t>
            </a:r>
            <a:r>
              <a:rPr lang="en-US" altLang="ko-KR" sz="900" dirty="0">
                <a:latin typeface="+mn-ea"/>
              </a:rPr>
              <a:t>(24.4</a:t>
            </a:r>
            <a:r>
              <a:rPr lang="ko-KR" altLang="en-US" sz="900" dirty="0">
                <a:latin typeface="+mn-ea"/>
              </a:rPr>
              <a:t>월</a:t>
            </a:r>
            <a:r>
              <a:rPr lang="en-US" altLang="ko-KR" sz="900" dirty="0">
                <a:latin typeface="+mn-ea"/>
              </a:rPr>
              <a:t>)</a:t>
            </a:r>
            <a:endParaRPr lang="en-US" altLang="ko-KR" sz="9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900" dirty="0">
                <a:latin typeface="+mn-ea"/>
              </a:rPr>
              <a:t>     </a:t>
            </a:r>
            <a:r>
              <a:rPr lang="en-US" altLang="ko-KR" sz="900" dirty="0">
                <a:latin typeface="+mn-ea"/>
              </a:rPr>
              <a:t>. </a:t>
            </a:r>
            <a:r>
              <a:rPr lang="ko-KR" altLang="en-US" sz="900" dirty="0">
                <a:latin typeface="+mn-ea"/>
              </a:rPr>
              <a:t>당사 </a:t>
            </a:r>
            <a:r>
              <a:rPr lang="en-US" altLang="ko-KR" sz="900" dirty="0">
                <a:latin typeface="+mn-ea"/>
              </a:rPr>
              <a:t>25</a:t>
            </a:r>
            <a:r>
              <a:rPr lang="ko-KR" altLang="en-US" sz="900" dirty="0">
                <a:latin typeface="+mn-ea"/>
              </a:rPr>
              <a:t>년 </a:t>
            </a:r>
            <a:r>
              <a:rPr lang="en-US" altLang="ko-KR" sz="900" dirty="0">
                <a:latin typeface="+mn-ea"/>
              </a:rPr>
              <a:t>7</a:t>
            </a:r>
            <a:r>
              <a:rPr lang="ko-KR" altLang="en-US" sz="900" dirty="0">
                <a:latin typeface="+mn-ea"/>
              </a:rPr>
              <a:t>월 적용 </a:t>
            </a: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 CQC 24</a:t>
            </a:r>
            <a:r>
              <a:rPr lang="ko-KR" altLang="en-US" sz="900" dirty="0">
                <a:latin typeface="+mn-ea"/>
                <a:sym typeface="Wingdings" panose="05000000000000000000" pitchFamily="2" charset="2"/>
              </a:rPr>
              <a:t>년 </a:t>
            </a: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7</a:t>
            </a:r>
            <a:r>
              <a:rPr lang="ko-KR" altLang="en-US" sz="900" dirty="0">
                <a:latin typeface="+mn-ea"/>
                <a:sym typeface="Wingdings" panose="05000000000000000000" pitchFamily="2" charset="2"/>
              </a:rPr>
              <a:t>월 적용</a:t>
            </a: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[24.05</a:t>
            </a:r>
            <a:r>
              <a:rPr lang="ko-KR" altLang="en-US" sz="900" dirty="0">
                <a:latin typeface="+mn-ea"/>
                <a:sym typeface="Wingdings" panose="05000000000000000000" pitchFamily="2" charset="2"/>
              </a:rPr>
              <a:t>월 특별 심사 진행</a:t>
            </a:r>
            <a:r>
              <a:rPr lang="en-US" altLang="ko-KR" sz="900" dirty="0" smtClean="0">
                <a:latin typeface="+mn-ea"/>
                <a:sym typeface="Wingdings" panose="05000000000000000000" pitchFamily="2" charset="2"/>
              </a:rPr>
              <a:t>]</a:t>
            </a:r>
          </a:p>
          <a:p>
            <a:pPr>
              <a:lnSpc>
                <a:spcPct val="150000"/>
              </a:lnSpc>
              <a:defRPr/>
            </a:pPr>
            <a:endParaRPr lang="en-US" altLang="ko-KR" sz="3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+mj-ea"/>
                <a:sym typeface="Wingdings" panose="05000000000000000000" pitchFamily="2" charset="2"/>
              </a:rPr>
              <a:t>  </a:t>
            </a:r>
            <a:r>
              <a:rPr lang="ko-KR" altLang="en-US" sz="1000" b="1" dirty="0">
                <a:latin typeface="+mj-ea"/>
              </a:rPr>
              <a:t>◌ </a:t>
            </a:r>
            <a:r>
              <a:rPr lang="ko-KR" altLang="en-US" sz="1000" b="1" dirty="0">
                <a:latin typeface="+mn-ea"/>
              </a:rPr>
              <a:t>기회 손실 </a:t>
            </a:r>
            <a:endParaRPr lang="en-US" altLang="ko-KR" sz="1000" b="1" dirty="0">
              <a:latin typeface="+mj-ea"/>
            </a:endParaRPr>
          </a:p>
          <a:p>
            <a:pPr>
              <a:defRPr/>
            </a:pPr>
            <a:r>
              <a:rPr lang="en-US" altLang="ko-KR" sz="900" dirty="0" smtClean="0">
                <a:latin typeface="+mn-ea"/>
                <a:sym typeface="Wingdings" panose="05000000000000000000" pitchFamily="2" charset="2"/>
              </a:rPr>
              <a:t>     . </a:t>
            </a: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T2510 IC </a:t>
            </a:r>
            <a:r>
              <a:rPr lang="ko-KR" altLang="en-US" sz="900" dirty="0">
                <a:latin typeface="+mn-ea"/>
                <a:sym typeface="Wingdings" panose="05000000000000000000" pitchFamily="2" charset="2"/>
              </a:rPr>
              <a:t>불량 폐기 비용</a:t>
            </a: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. [</a:t>
            </a:r>
            <a:r>
              <a:rPr lang="ko-KR" altLang="en-US" sz="900" dirty="0">
                <a:latin typeface="+mn-ea"/>
                <a:sym typeface="Wingdings" panose="05000000000000000000" pitchFamily="2" charset="2"/>
              </a:rPr>
              <a:t>수량</a:t>
            </a: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: 3,259EA </a:t>
            </a:r>
            <a:r>
              <a:rPr lang="ko-KR" altLang="en-US" sz="900" dirty="0">
                <a:latin typeface="+mn-ea"/>
                <a:sym typeface="Wingdings" panose="05000000000000000000" pitchFamily="2" charset="2"/>
              </a:rPr>
              <a:t>금액</a:t>
            </a: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: $3,112]</a:t>
            </a:r>
          </a:p>
          <a:p>
            <a:pPr>
              <a:defRPr/>
            </a:pPr>
            <a:r>
              <a:rPr lang="en-US" altLang="ko-KR" sz="900" dirty="0" smtClean="0">
                <a:latin typeface="+mn-ea"/>
                <a:sym typeface="Wingdings" panose="05000000000000000000" pitchFamily="2" charset="2"/>
              </a:rPr>
              <a:t>     </a:t>
            </a: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. T2510 IC </a:t>
            </a:r>
            <a:r>
              <a:rPr lang="ko-KR" altLang="en-US" sz="900" dirty="0">
                <a:latin typeface="+mn-ea"/>
                <a:sym typeface="Wingdings" panose="05000000000000000000" pitchFamily="2" charset="2"/>
              </a:rPr>
              <a:t>불량 공정 불량 산포 </a:t>
            </a: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[615PPM ∽ 2,320PMM]</a:t>
            </a:r>
          </a:p>
          <a:p>
            <a:pPr>
              <a:defRPr/>
            </a:pP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      . </a:t>
            </a:r>
            <a:r>
              <a:rPr lang="ko-KR" altLang="en-US" sz="900" dirty="0">
                <a:latin typeface="+mn-ea"/>
                <a:sym typeface="Wingdings" panose="05000000000000000000" pitchFamily="2" charset="2"/>
              </a:rPr>
              <a:t>최종 검사후 공정 추가</a:t>
            </a:r>
            <a:endParaRPr lang="en-US" altLang="ko-KR" sz="9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dirty="0" smtClean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dirty="0" smtClean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    . </a:t>
            </a:r>
            <a:r>
              <a:rPr lang="ko-KR" altLang="en-US" sz="900" dirty="0">
                <a:latin typeface="+mn-ea"/>
                <a:sym typeface="Wingdings" panose="05000000000000000000" pitchFamily="2" charset="2"/>
              </a:rPr>
              <a:t>외관 </a:t>
            </a:r>
            <a:r>
              <a:rPr lang="ko-KR" altLang="en-US" sz="900" dirty="0" smtClean="0">
                <a:latin typeface="+mn-ea"/>
                <a:sym typeface="Wingdings" panose="05000000000000000000" pitchFamily="2" charset="2"/>
              </a:rPr>
              <a:t>무결점 </a:t>
            </a:r>
            <a:r>
              <a:rPr lang="ko-KR" altLang="en-US" sz="900" dirty="0">
                <a:latin typeface="+mn-ea"/>
                <a:sym typeface="Wingdings" panose="05000000000000000000" pitchFamily="2" charset="2"/>
              </a:rPr>
              <a:t>운영 </a:t>
            </a: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ko-KR" altLang="en-US" sz="900" dirty="0">
                <a:latin typeface="+mn-ea"/>
                <a:sym typeface="Wingdings" panose="05000000000000000000" pitchFamily="2" charset="2"/>
              </a:rPr>
              <a:t>외관 불량 증가 </a:t>
            </a:r>
            <a:r>
              <a:rPr lang="en-US" altLang="ko-KR" sz="900" dirty="0">
                <a:latin typeface="+mn-ea"/>
                <a:sym typeface="Wingdings" panose="05000000000000000000" pitchFamily="2" charset="2"/>
              </a:rPr>
              <a:t>[4,000PPM  8,000PPM]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500" b="1" dirty="0"/>
              <a:t>   </a:t>
            </a:r>
            <a:endParaRPr lang="en-US" altLang="ko-KR" sz="5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85000"/>
              </a:lnSpc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2. </a:t>
            </a:r>
            <a:r>
              <a:rPr lang="ko-KR" altLang="en-US" sz="1100" b="1" dirty="0">
                <a:latin typeface="맑은 고딕" panose="020B0503020000020004" pitchFamily="50" charset="-127"/>
              </a:rPr>
              <a:t>자동화 공정 </a:t>
            </a:r>
            <a:r>
              <a:rPr lang="en-US" altLang="ko-KR" sz="1100" b="1" dirty="0">
                <a:latin typeface="맑은 고딕" panose="020B0503020000020004" pitchFamily="50" charset="-127"/>
              </a:rPr>
              <a:t>LAY OUT </a:t>
            </a:r>
            <a:r>
              <a:rPr lang="ko-KR" altLang="en-US" sz="1100" b="1" dirty="0">
                <a:latin typeface="맑은 고딕" panose="020B0503020000020004" pitchFamily="50" charset="-127"/>
              </a:rPr>
              <a:t>변경 및 환경개선 지연</a:t>
            </a:r>
            <a:endParaRPr lang="en-US" altLang="ko-KR" sz="1100" b="1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900" dirty="0">
                <a:latin typeface="+mj-ea"/>
              </a:rPr>
              <a:t>   ◌ 법인간 설비 이동에 따른 변화 및 계획 변경 </a:t>
            </a:r>
            <a:endParaRPr lang="en-US" altLang="ko-KR" sz="900" dirty="0">
              <a:latin typeface="+mj-ea"/>
            </a:endParaRPr>
          </a:p>
          <a:p>
            <a:pPr>
              <a:defRPr/>
            </a:pPr>
            <a:r>
              <a:rPr lang="ko-KR" altLang="en-US" sz="900" dirty="0">
                <a:latin typeface="+mj-ea"/>
              </a:rPr>
              <a:t>   ◌ </a:t>
            </a:r>
            <a:r>
              <a:rPr lang="en-US" altLang="ko-KR" sz="900" dirty="0">
                <a:latin typeface="+mj-ea"/>
              </a:rPr>
              <a:t>EYELET </a:t>
            </a:r>
            <a:r>
              <a:rPr lang="ko-KR" altLang="en-US" sz="900" dirty="0">
                <a:latin typeface="+mj-ea"/>
              </a:rPr>
              <a:t>공정 재배치 및 선입선출 개선 지연</a:t>
            </a:r>
            <a:endParaRPr lang="en-US" altLang="ko-KR" sz="900" dirty="0">
              <a:latin typeface="+mj-ea"/>
            </a:endParaRPr>
          </a:p>
          <a:p>
            <a:pPr>
              <a:defRPr/>
            </a:pPr>
            <a:r>
              <a:rPr lang="en-US" altLang="ko-KR" sz="900" b="1" dirty="0">
                <a:latin typeface="+mj-ea"/>
              </a:rPr>
              <a:t>      ※ 7~8</a:t>
            </a:r>
            <a:r>
              <a:rPr lang="ko-KR" altLang="en-US" sz="900" b="1" dirty="0">
                <a:latin typeface="+mj-ea"/>
              </a:rPr>
              <a:t>월 설비 이동 및 재배치 최적화 </a:t>
            </a:r>
            <a:r>
              <a:rPr lang="en-US" altLang="ko-KR" sz="900" b="1" dirty="0">
                <a:latin typeface="+mj-ea"/>
              </a:rPr>
              <a:t>, </a:t>
            </a:r>
            <a:r>
              <a:rPr lang="ko-KR" altLang="en-US" sz="900" b="1" dirty="0">
                <a:latin typeface="+mj-ea"/>
              </a:rPr>
              <a:t>환경개선 계획</a:t>
            </a:r>
            <a:endParaRPr lang="en-US" altLang="ko-KR" sz="900" b="1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b="1" dirty="0">
              <a:solidFill>
                <a:schemeClr val="tx2"/>
              </a:solidFill>
              <a:latin typeface="+mj-ea"/>
            </a:endParaRPr>
          </a:p>
          <a:p>
            <a:pPr>
              <a:lnSpc>
                <a:spcPct val="85000"/>
              </a:lnSpc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3. Main Line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자동화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성인화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)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지연 </a:t>
            </a:r>
            <a:endParaRPr lang="en-US" altLang="ko-KR" sz="1100" b="1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ko-KR" altLang="en-US" sz="900" dirty="0">
                <a:latin typeface="+mj-ea"/>
              </a:rPr>
              <a:t>   ◌  상반기 성인화 과제 </a:t>
            </a:r>
            <a:r>
              <a:rPr lang="en-US" altLang="ko-KR" sz="900" dirty="0">
                <a:latin typeface="+mj-ea"/>
              </a:rPr>
              <a:t>Delay </a:t>
            </a:r>
            <a:r>
              <a:rPr lang="ko-KR" altLang="en-US" sz="900" dirty="0">
                <a:latin typeface="+mj-ea"/>
              </a:rPr>
              <a:t>발생 </a:t>
            </a:r>
            <a:r>
              <a:rPr lang="en-US" altLang="ko-KR" sz="900" dirty="0">
                <a:latin typeface="+mj-ea"/>
              </a:rPr>
              <a:t>_ </a:t>
            </a:r>
            <a:r>
              <a:rPr lang="ko-KR" altLang="en-US" sz="900" dirty="0">
                <a:latin typeface="+mj-ea"/>
              </a:rPr>
              <a:t>별매 자동화</a:t>
            </a:r>
            <a:r>
              <a:rPr lang="en-US" altLang="ko-KR" sz="900" dirty="0">
                <a:latin typeface="+mj-ea"/>
              </a:rPr>
              <a:t>/</a:t>
            </a:r>
            <a:r>
              <a:rPr lang="ko-KR" altLang="en-US" sz="900" dirty="0">
                <a:latin typeface="+mj-ea"/>
              </a:rPr>
              <a:t>융착 자동화등</a:t>
            </a:r>
            <a:endParaRPr lang="en-US" altLang="ko-KR" sz="900" dirty="0">
              <a:latin typeface="+mj-ea"/>
            </a:endParaRPr>
          </a:p>
          <a:p>
            <a:pPr>
              <a:defRPr/>
            </a:pPr>
            <a:r>
              <a:rPr lang="en-US" altLang="ko-KR" sz="900" dirty="0">
                <a:latin typeface="+mj-ea"/>
              </a:rPr>
              <a:t>   ◌  </a:t>
            </a:r>
            <a:r>
              <a:rPr lang="ko-KR" altLang="en-US" sz="900" dirty="0">
                <a:latin typeface="+mj-ea"/>
              </a:rPr>
              <a:t>본사 연계성 과제로 적정 업체 선정 불발</a:t>
            </a:r>
            <a:r>
              <a:rPr lang="en-US" altLang="ko-KR" sz="900" dirty="0">
                <a:latin typeface="+mj-ea"/>
              </a:rPr>
              <a:t>.</a:t>
            </a:r>
          </a:p>
          <a:p>
            <a:pPr>
              <a:defRPr/>
            </a:pPr>
            <a:r>
              <a:rPr lang="ko-KR" altLang="en-US" sz="900" dirty="0">
                <a:latin typeface="+mj-ea"/>
              </a:rPr>
              <a:t> </a:t>
            </a:r>
            <a:r>
              <a:rPr lang="en-US" altLang="ko-KR" sz="900" dirty="0">
                <a:latin typeface="+mj-ea"/>
              </a:rPr>
              <a:t>   </a:t>
            </a:r>
            <a:r>
              <a:rPr lang="en-US" altLang="ko-KR" sz="900" dirty="0">
                <a:latin typeface="+mj-ea"/>
                <a:sym typeface="Wingdings" panose="05000000000000000000" pitchFamily="2" charset="2"/>
              </a:rPr>
              <a:t> </a:t>
            </a:r>
            <a:r>
              <a:rPr lang="ko-KR" altLang="en-US" sz="900" dirty="0">
                <a:latin typeface="+mj-ea"/>
                <a:sym typeface="Wingdings" panose="05000000000000000000" pitchFamily="2" charset="2"/>
              </a:rPr>
              <a:t>자동화 업체 발굴을 통한 </a:t>
            </a:r>
            <a:r>
              <a:rPr lang="en-US" altLang="ko-KR" sz="900" dirty="0">
                <a:latin typeface="+mj-ea"/>
                <a:sym typeface="Wingdings" panose="05000000000000000000" pitchFamily="2" charset="2"/>
              </a:rPr>
              <a:t>Concept</a:t>
            </a:r>
            <a:r>
              <a:rPr lang="ko-KR" altLang="en-US" sz="900" dirty="0">
                <a:latin typeface="+mj-ea"/>
                <a:sym typeface="Wingdings" panose="05000000000000000000" pitchFamily="2" charset="2"/>
              </a:rPr>
              <a:t>협의 및 업무 추진 진행중</a:t>
            </a:r>
            <a:endParaRPr lang="en-US" altLang="ko-KR" sz="900" dirty="0">
              <a:latin typeface="+mj-ea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252856" y="1076565"/>
            <a:ext cx="4323282" cy="539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t"/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완제품 관리확대 </a:t>
            </a:r>
            <a:r>
              <a:rPr lang="en-US" altLang="ko-KR" sz="11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과잉 감소</a:t>
            </a:r>
            <a:r>
              <a:rPr lang="en-US" altLang="ko-KR" sz="11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부진 </a:t>
            </a:r>
            <a:r>
              <a:rPr lang="ko-KR" altLang="en-US" sz="11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일부 증가 </a:t>
            </a:r>
            <a:r>
              <a:rPr lang="en-US" altLang="ko-KR" sz="11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1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지속유지</a:t>
            </a:r>
            <a:r>
              <a:rPr lang="en-US" altLang="ko-KR" sz="11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en-US" altLang="ko-KR" sz="1100" b="1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000" b="1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dirty="0" smtClean="0">
              <a:latin typeface="+mj-ea"/>
            </a:endParaRPr>
          </a:p>
          <a:p>
            <a:pPr fontAlgn="ctr"/>
            <a:r>
              <a:rPr lang="en-US" altLang="ko-KR" sz="1000" dirty="0" smtClean="0">
                <a:latin typeface="+mj-ea"/>
              </a:rPr>
              <a:t>  </a:t>
            </a:r>
            <a:r>
              <a:rPr lang="ko-KR" altLang="en-US" sz="1000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◌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25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년 과잉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부진 금액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( 16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→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10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_ 6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감소 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fontAlgn="ctr"/>
            <a:r>
              <a:rPr lang="en-US" altLang="ko-KR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 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→ 매주 충전기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/VD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계열 기타 과잉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부진 재고 소진계획 본사 지속 협의</a:t>
            </a:r>
          </a:p>
          <a:p>
            <a:pPr fontAlgn="ctr"/>
            <a:r>
              <a:rPr lang="en-US" altLang="ko-KR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 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부진부분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현대 케피코 판매 계획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삭제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, T1510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판매계획 삭제로 부진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증가</a:t>
            </a:r>
            <a:endParaRPr lang="en-US" altLang="ko-KR" sz="9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ctr"/>
            <a:r>
              <a:rPr lang="ko-KR" altLang="en-US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          케피코 보상 문의등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영업협의중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/ T1510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</a:rPr>
              <a:t>영업계획 문의 및 재작업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검토</a:t>
            </a:r>
            <a:endParaRPr lang="en-US" altLang="ko-KR" sz="900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fontAlgn="ctr"/>
            <a:r>
              <a:rPr lang="en-US" altLang="ko-KR" sz="3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 b="1" dirty="0" smtClean="0">
                <a:latin typeface="+mj-ea"/>
              </a:rPr>
              <a:t>2. </a:t>
            </a:r>
            <a:r>
              <a:rPr lang="en-US" altLang="ko-KR" sz="1100" b="1" dirty="0">
                <a:latin typeface="맑은 고딕" panose="020B0503020000020004" pitchFamily="50" charset="-127"/>
              </a:rPr>
              <a:t>SMT/IMT </a:t>
            </a:r>
            <a:r>
              <a:rPr lang="ko-KR" altLang="en-US" sz="1100" b="1" dirty="0">
                <a:latin typeface="맑은 고딕" panose="020B0503020000020004" pitchFamily="50" charset="-127"/>
              </a:rPr>
              <a:t>제조공정 점당 가공비 목표 </a:t>
            </a:r>
            <a:r>
              <a:rPr lang="ko-KR" altLang="en-US" sz="1100" b="1" dirty="0" smtClean="0">
                <a:latin typeface="맑은 고딕" panose="020B0503020000020004" pitchFamily="50" charset="-127"/>
              </a:rPr>
              <a:t>달성</a:t>
            </a:r>
            <a:endParaRPr lang="ko-KR" altLang="en-US" sz="1100" b="1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dirty="0" smtClean="0">
              <a:solidFill>
                <a:srgbClr val="0000FF"/>
              </a:solidFill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dirty="0" smtClean="0">
              <a:solidFill>
                <a:srgbClr val="0000FF"/>
              </a:solidFill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700" dirty="0">
              <a:solidFill>
                <a:srgbClr val="0000FF"/>
              </a:solidFill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dirty="0" smtClean="0">
              <a:solidFill>
                <a:srgbClr val="0000FF"/>
              </a:solidFill>
              <a:latin typeface="+mj-ea"/>
              <a:sym typeface="Wingdings" panose="05000000000000000000" pitchFamily="2" charset="2"/>
            </a:endParaRPr>
          </a:p>
          <a:p>
            <a:pPr lvl="0"/>
            <a:r>
              <a:rPr lang="ko-KR" altLang="en-US" sz="900" dirty="0">
                <a:solidFill>
                  <a:srgbClr val="0000FF"/>
                </a:solidFill>
                <a:latin typeface="+mj-ea"/>
                <a:sym typeface="Wingdings" panose="05000000000000000000" pitchFamily="2" charset="2"/>
              </a:rPr>
              <a:t> </a:t>
            </a:r>
            <a:r>
              <a:rPr lang="ko-KR" altLang="en-US" sz="900" dirty="0" smtClean="0">
                <a:solidFill>
                  <a:srgbClr val="0000FF"/>
                </a:solidFill>
                <a:latin typeface="+mj-ea"/>
                <a:sym typeface="Wingdings" panose="05000000000000000000" pitchFamily="2" charset="2"/>
              </a:rPr>
              <a:t>   </a:t>
            </a:r>
            <a:r>
              <a:rPr lang="en-US" altLang="ko-KR" sz="900" dirty="0" smtClean="0">
                <a:latin typeface="+mj-ea"/>
              </a:rPr>
              <a:t>◌ </a:t>
            </a:r>
            <a:r>
              <a:rPr lang="ko-KR" altLang="en-US" sz="900" dirty="0">
                <a:latin typeface="+mj-ea"/>
              </a:rPr>
              <a:t>상반기 공정 </a:t>
            </a:r>
            <a:r>
              <a:rPr lang="ko-KR" altLang="en-US" sz="900" dirty="0" smtClean="0">
                <a:latin typeface="+mj-ea"/>
              </a:rPr>
              <a:t>가동 효율 </a:t>
            </a:r>
            <a:r>
              <a:rPr lang="ko-KR" altLang="en-US" sz="900" dirty="0">
                <a:latin typeface="+mj-ea"/>
              </a:rPr>
              <a:t>달성 유지 </a:t>
            </a:r>
            <a:r>
              <a:rPr lang="ko-KR" altLang="en-US" sz="900" dirty="0" smtClean="0">
                <a:latin typeface="+mj-ea"/>
              </a:rPr>
              <a:t>관리</a:t>
            </a:r>
            <a:endParaRPr lang="en-US" altLang="ko-KR" sz="900" dirty="0" smtClean="0">
              <a:latin typeface="+mj-ea"/>
            </a:endParaRPr>
          </a:p>
          <a:p>
            <a:pPr lvl="0"/>
            <a:r>
              <a:rPr lang="en-US" altLang="ko-KR" sz="900" dirty="0" smtClean="0">
                <a:latin typeface="+mj-ea"/>
              </a:rPr>
              <a:t>    ◌ </a:t>
            </a:r>
            <a:r>
              <a:rPr lang="ko-KR" altLang="en-US" sz="900" dirty="0" smtClean="0">
                <a:latin typeface="+mj-ea"/>
              </a:rPr>
              <a:t>고장 발생에 따른 변동 비용 및 노무비 최소화</a:t>
            </a:r>
            <a:endParaRPr lang="en-US" altLang="ko-KR" sz="9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500" dirty="0" smtClean="0">
              <a:latin typeface="+mj-ea"/>
            </a:endParaRPr>
          </a:p>
          <a:p>
            <a:pPr lvl="0">
              <a:defRPr/>
            </a:pPr>
            <a:r>
              <a:rPr lang="en-US" altLang="ko-KR" sz="11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3. Infra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구매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현지화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단가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Merit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확보 및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최적 설계반영</a:t>
            </a:r>
            <a:endParaRPr lang="ko-KR" altLang="en-US" sz="11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900" dirty="0" smtClean="0">
                <a:latin typeface="+mj-ea"/>
              </a:rPr>
              <a:t>   ◌ 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기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본사구매 이력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item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기준 비교내역이며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현지제작 활성화 중</a:t>
            </a:r>
          </a:p>
          <a:p>
            <a:pPr lvl="0">
              <a:defRPr/>
            </a:pPr>
            <a:r>
              <a:rPr lang="en-US" altLang="ko-KR" sz="900" dirty="0" smtClean="0">
                <a:latin typeface="+mj-ea"/>
              </a:rPr>
              <a:t>   ◌ 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주요품목 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: Molding Pallet, Laser </a:t>
            </a:r>
            <a:r>
              <a:rPr lang="ko-KR" altLang="en-US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안착 지그</a:t>
            </a:r>
            <a:r>
              <a:rPr lang="en-US" altLang="ko-KR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, Soldering </a:t>
            </a:r>
            <a:r>
              <a:rPr lang="ko-KR" altLang="en-US" sz="900" dirty="0">
                <a:solidFill>
                  <a:prstClr val="black"/>
                </a:solidFill>
                <a:latin typeface="맑은 고딕" panose="020B0503020000020004" pitchFamily="50" charset="-127"/>
              </a:rPr>
              <a:t>지그</a:t>
            </a:r>
          </a:p>
          <a:p>
            <a:pPr lvl="0">
              <a:lnSpc>
                <a:spcPct val="150000"/>
              </a:lnSpc>
              <a:defRPr/>
            </a:pPr>
            <a:endParaRPr lang="en-US" altLang="ko-KR" sz="1100" b="1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100" b="1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500" b="1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defRPr/>
            </a:pPr>
            <a:r>
              <a:rPr lang="en-US" altLang="ko-KR" sz="11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4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.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RTV </a:t>
            </a:r>
            <a:r>
              <a:rPr lang="en-US" altLang="ko-KR" sz="1000" b="1" dirty="0">
                <a:latin typeface="맑은 고딕" panose="020B0503020000020004" pitchFamily="50" charset="-127"/>
              </a:rPr>
              <a:t>Dispenser Multi </a:t>
            </a:r>
            <a:r>
              <a:rPr lang="ko-KR" altLang="en-US" sz="1000" b="1" dirty="0">
                <a:latin typeface="맑은 고딕" panose="020B0503020000020004" pitchFamily="50" charset="-127"/>
              </a:rPr>
              <a:t>구축 </a:t>
            </a:r>
            <a:r>
              <a:rPr lang="en-US" altLang="ko-KR" sz="1000" b="1" dirty="0">
                <a:latin typeface="맑은 고딕" panose="020B0503020000020004" pitchFamily="50" charset="-127"/>
              </a:rPr>
              <a:t>(</a:t>
            </a:r>
            <a:r>
              <a:rPr lang="ko-KR" altLang="en-US" sz="1000" b="1" dirty="0">
                <a:latin typeface="맑은 고딕" panose="020B0503020000020004" pitchFamily="50" charset="-127"/>
              </a:rPr>
              <a:t>유휴설비 활용</a:t>
            </a:r>
            <a:r>
              <a:rPr lang="en-US" altLang="ko-KR" sz="1000" b="1" dirty="0">
                <a:latin typeface="맑은 고딕" panose="020B0503020000020004" pitchFamily="50" charset="-127"/>
              </a:rPr>
              <a:t>)  “25</a:t>
            </a:r>
            <a:r>
              <a:rPr lang="ko-KR" altLang="en-US" sz="1000" b="1" dirty="0">
                <a:latin typeface="맑은 고딕" panose="020B0503020000020004" pitchFamily="50" charset="-127"/>
              </a:rPr>
              <a:t>년 </a:t>
            </a:r>
            <a:r>
              <a:rPr lang="en-US" altLang="ko-KR" sz="1000" b="1" dirty="0">
                <a:latin typeface="맑은 고딕" panose="020B0503020000020004" pitchFamily="50" charset="-127"/>
              </a:rPr>
              <a:t>6</a:t>
            </a:r>
            <a:r>
              <a:rPr lang="ko-KR" altLang="en-US" sz="1000" b="1" dirty="0">
                <a:latin typeface="맑은 고딕" panose="020B0503020000020004" pitchFamily="50" charset="-127"/>
              </a:rPr>
              <a:t>월 라인 반영</a:t>
            </a:r>
            <a:r>
              <a:rPr lang="en-US" altLang="ko-KR" sz="1000" b="1" dirty="0">
                <a:latin typeface="맑은 고딕" panose="020B0503020000020004" pitchFamily="50" charset="-127"/>
              </a:rPr>
              <a:t>＂</a:t>
            </a:r>
          </a:p>
          <a:p>
            <a:pPr>
              <a:defRPr/>
            </a:pPr>
            <a:r>
              <a:rPr lang="en-US" altLang="ko-KR" sz="900" dirty="0">
                <a:latin typeface="+mj-ea"/>
              </a:rPr>
              <a:t> </a:t>
            </a:r>
            <a:r>
              <a:rPr lang="en-US" altLang="ko-KR" sz="900" dirty="0" smtClean="0">
                <a:latin typeface="+mj-ea"/>
              </a:rPr>
              <a:t>  ◌ </a:t>
            </a:r>
            <a:r>
              <a:rPr lang="ko-KR" altLang="en-US" sz="900" dirty="0" smtClean="0">
                <a:latin typeface="맑은 고딕" panose="020B0503020000020004" pitchFamily="50" charset="-127"/>
              </a:rPr>
              <a:t>하노이 </a:t>
            </a:r>
            <a:r>
              <a:rPr lang="ko-KR" altLang="en-US" sz="900" dirty="0">
                <a:latin typeface="맑은 고딕" panose="020B0503020000020004" pitchFamily="50" charset="-127"/>
              </a:rPr>
              <a:t>법인 </a:t>
            </a:r>
            <a:r>
              <a:rPr lang="en-US" altLang="ko-KR" sz="900" dirty="0">
                <a:latin typeface="맑은 고딕" panose="020B0503020000020004" pitchFamily="50" charset="-127"/>
              </a:rPr>
              <a:t>Layout </a:t>
            </a:r>
            <a:r>
              <a:rPr lang="ko-KR" altLang="en-US" sz="900" dirty="0">
                <a:latin typeface="맑은 고딕" panose="020B0503020000020004" pitchFamily="50" charset="-127"/>
              </a:rPr>
              <a:t>후</a:t>
            </a:r>
            <a:r>
              <a:rPr lang="en-US" altLang="ko-KR" sz="900" dirty="0">
                <a:latin typeface="맑은 고딕" panose="020B0503020000020004" pitchFamily="50" charset="-127"/>
              </a:rPr>
              <a:t>, ADT LINE </a:t>
            </a:r>
            <a:r>
              <a:rPr lang="ko-KR" altLang="en-US" sz="900" dirty="0">
                <a:latin typeface="맑은 고딕" panose="020B0503020000020004" pitchFamily="50" charset="-127"/>
              </a:rPr>
              <a:t>축소 → 유휴설비</a:t>
            </a:r>
            <a:r>
              <a:rPr lang="en-US" altLang="ko-KR" sz="900" dirty="0">
                <a:latin typeface="맑은 고딕" panose="020B0503020000020004" pitchFamily="50" charset="-127"/>
              </a:rPr>
              <a:t>(RTV) </a:t>
            </a:r>
            <a:r>
              <a:rPr lang="ko-KR" altLang="en-US" sz="900" dirty="0">
                <a:latin typeface="맑은 고딕" panose="020B0503020000020004" pitchFamily="50" charset="-127"/>
              </a:rPr>
              <a:t>활용</a:t>
            </a:r>
            <a:endParaRPr lang="en-US" altLang="ko-KR" sz="90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900" dirty="0">
                <a:latin typeface="+mj-ea"/>
              </a:rPr>
              <a:t> </a:t>
            </a:r>
            <a:r>
              <a:rPr lang="en-US" altLang="ko-KR" sz="900" dirty="0" smtClean="0">
                <a:latin typeface="+mj-ea"/>
              </a:rPr>
              <a:t>  ◌ </a:t>
            </a:r>
            <a:r>
              <a:rPr lang="ko-KR" altLang="en-US" sz="900" dirty="0" smtClean="0">
                <a:latin typeface="맑은 고딕" panose="020B0503020000020004" pitchFamily="50" charset="-127"/>
              </a:rPr>
              <a:t>현 </a:t>
            </a:r>
            <a:r>
              <a:rPr lang="ko-KR" altLang="en-US" sz="900" dirty="0">
                <a:latin typeface="맑은 고딕" panose="020B0503020000020004" pitchFamily="50" charset="-127"/>
              </a:rPr>
              <a:t>수준 </a:t>
            </a:r>
            <a:r>
              <a:rPr lang="en-US" altLang="ko-KR" sz="900" dirty="0">
                <a:latin typeface="맑은 고딕" panose="020B0503020000020004" pitchFamily="50" charset="-127"/>
              </a:rPr>
              <a:t>: Dual RTV </a:t>
            </a:r>
            <a:r>
              <a:rPr lang="ko-KR" altLang="en-US" sz="900" dirty="0">
                <a:latin typeface="맑은 고딕" panose="020B0503020000020004" pitchFamily="50" charset="-127"/>
              </a:rPr>
              <a:t>설비 </a:t>
            </a:r>
            <a:r>
              <a:rPr lang="en-US" altLang="ko-KR" sz="900" dirty="0">
                <a:latin typeface="맑은 고딕" panose="020B0503020000020004" pitchFamily="50" charset="-127"/>
              </a:rPr>
              <a:t>1</a:t>
            </a:r>
            <a:r>
              <a:rPr lang="ko-KR" altLang="en-US" sz="900" dirty="0">
                <a:latin typeface="맑은 고딕" panose="020B0503020000020004" pitchFamily="50" charset="-127"/>
              </a:rPr>
              <a:t>대 → 추가 </a:t>
            </a:r>
            <a:r>
              <a:rPr lang="en-US" altLang="ko-KR" sz="900" dirty="0">
                <a:latin typeface="맑은 고딕" panose="020B0503020000020004" pitchFamily="50" charset="-127"/>
              </a:rPr>
              <a:t>Single </a:t>
            </a:r>
            <a:r>
              <a:rPr lang="ko-KR" altLang="en-US" sz="900" dirty="0">
                <a:latin typeface="맑은 고딕" panose="020B0503020000020004" pitchFamily="50" charset="-127"/>
              </a:rPr>
              <a:t>설비 </a:t>
            </a:r>
            <a:r>
              <a:rPr lang="en-US" altLang="ko-KR" sz="900" dirty="0">
                <a:latin typeface="맑은 고딕" panose="020B0503020000020004" pitchFamily="50" charset="-127"/>
              </a:rPr>
              <a:t>1</a:t>
            </a:r>
            <a:r>
              <a:rPr lang="ko-KR" altLang="en-US" sz="900" dirty="0">
                <a:latin typeface="맑은 고딕" panose="020B0503020000020004" pitchFamily="50" charset="-127"/>
              </a:rPr>
              <a:t>대 추가 라인 반영</a:t>
            </a:r>
            <a:endParaRPr lang="en-US" altLang="ko-KR" sz="900" dirty="0">
              <a:latin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900" dirty="0">
                <a:latin typeface="+mj-ea"/>
              </a:rPr>
              <a:t> </a:t>
            </a:r>
            <a:r>
              <a:rPr lang="en-US" altLang="ko-KR" sz="900" dirty="0" smtClean="0">
                <a:latin typeface="+mj-ea"/>
              </a:rPr>
              <a:t>  ◌ </a:t>
            </a:r>
            <a:r>
              <a:rPr lang="en-US" altLang="ko-KR" sz="900" dirty="0" smtClean="0">
                <a:latin typeface="맑은 고딕" panose="020B0503020000020004" pitchFamily="50" charset="-127"/>
              </a:rPr>
              <a:t> RTV Manual </a:t>
            </a:r>
            <a:r>
              <a:rPr lang="ko-KR" altLang="en-US" sz="900" dirty="0" smtClean="0">
                <a:latin typeface="맑은 고딕" panose="020B0503020000020004" pitchFamily="50" charset="-127"/>
              </a:rPr>
              <a:t>도포 인원 </a:t>
            </a:r>
            <a:r>
              <a:rPr lang="en-US" altLang="ko-KR" sz="900" dirty="0" smtClean="0">
                <a:latin typeface="맑은 고딕" panose="020B0503020000020004" pitchFamily="50" charset="-127"/>
              </a:rPr>
              <a:t>: 2</a:t>
            </a:r>
            <a:r>
              <a:rPr lang="ko-KR" altLang="en-US" sz="900" dirty="0" smtClean="0">
                <a:latin typeface="맑은 고딕" panose="020B0503020000020004" pitchFamily="50" charset="-127"/>
              </a:rPr>
              <a:t>명 → </a:t>
            </a:r>
            <a:r>
              <a:rPr lang="en-US" altLang="ko-KR" sz="900" dirty="0" smtClean="0">
                <a:latin typeface="맑은 고딕" panose="020B0503020000020004" pitchFamily="50" charset="-127"/>
              </a:rPr>
              <a:t>0</a:t>
            </a:r>
            <a:r>
              <a:rPr lang="ko-KR" altLang="en-US" sz="900" dirty="0" smtClean="0">
                <a:latin typeface="맑은 고딕" panose="020B0503020000020004" pitchFamily="50" charset="-127"/>
              </a:rPr>
              <a:t>명 </a:t>
            </a:r>
            <a:r>
              <a:rPr lang="en-US" altLang="ko-KR" sz="900" dirty="0" smtClean="0">
                <a:latin typeface="맑은 고딕" panose="020B0503020000020004" pitchFamily="50" charset="-127"/>
              </a:rPr>
              <a:t>(PBA </a:t>
            </a:r>
            <a:r>
              <a:rPr lang="ko-KR" altLang="en-US" sz="900" dirty="0" smtClean="0">
                <a:latin typeface="맑은 고딕" panose="020B0503020000020004" pitchFamily="50" charset="-127"/>
              </a:rPr>
              <a:t>외관검사 및 투입인원 </a:t>
            </a:r>
            <a:r>
              <a:rPr lang="en-US" altLang="ko-KR" sz="900" dirty="0" smtClean="0">
                <a:latin typeface="맑은 고딕" panose="020B0503020000020004" pitchFamily="50" charset="-127"/>
              </a:rPr>
              <a:t>1</a:t>
            </a:r>
            <a:r>
              <a:rPr lang="ko-KR" altLang="en-US" sz="900" dirty="0" smtClean="0">
                <a:latin typeface="맑은 고딕" panose="020B0503020000020004" pitchFamily="50" charset="-127"/>
              </a:rPr>
              <a:t>명 추가</a:t>
            </a:r>
            <a:r>
              <a:rPr lang="en-US" altLang="ko-KR" sz="9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endParaRPr lang="en-US" altLang="ko-KR" sz="900" b="1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300" dirty="0">
              <a:solidFill>
                <a:srgbClr val="0000FF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391155"/>
              </p:ext>
            </p:extLst>
          </p:nvPr>
        </p:nvGraphicFramePr>
        <p:xfrm>
          <a:off x="4910440" y="1593746"/>
          <a:ext cx="3910032" cy="576064"/>
        </p:xfrm>
        <a:graphic>
          <a:graphicData uri="http://schemas.openxmlformats.org/drawingml/2006/table">
            <a:tbl>
              <a:tblPr/>
              <a:tblGrid>
                <a:gridCol w="5115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82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8407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98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24Y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목표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25Y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실행 실적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6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↓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9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외관 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53% 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점유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외관 무결점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]  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922041"/>
              </p:ext>
            </p:extLst>
          </p:nvPr>
        </p:nvGraphicFramePr>
        <p:xfrm>
          <a:off x="607431" y="3068960"/>
          <a:ext cx="3676537" cy="720080"/>
        </p:xfrm>
        <a:graphic>
          <a:graphicData uri="http://schemas.openxmlformats.org/drawingml/2006/table">
            <a:tbl>
              <a:tblPr/>
              <a:tblGrid>
                <a:gridCol w="809724"/>
                <a:gridCol w="706573"/>
                <a:gridCol w="720080"/>
                <a:gridCol w="720080"/>
                <a:gridCol w="720080"/>
              </a:tblGrid>
              <a:tr h="1800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실행목표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실행실적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00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127415"/>
              </p:ext>
            </p:extLst>
          </p:nvPr>
        </p:nvGraphicFramePr>
        <p:xfrm>
          <a:off x="605370" y="1381782"/>
          <a:ext cx="3743692" cy="788028"/>
        </p:xfrm>
        <a:graphic>
          <a:graphicData uri="http://schemas.openxmlformats.org/drawingml/2006/table">
            <a:tbl>
              <a:tblPr/>
              <a:tblGrid>
                <a:gridCol w="1151404"/>
                <a:gridCol w="864096"/>
                <a:gridCol w="936104"/>
                <a:gridCol w="792088"/>
              </a:tblGrid>
              <a:tr h="1970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기초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970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-914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0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247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509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970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1,676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1,024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-652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856778"/>
              </p:ext>
            </p:extLst>
          </p:nvPr>
        </p:nvGraphicFramePr>
        <p:xfrm>
          <a:off x="599543" y="5877272"/>
          <a:ext cx="3684425" cy="504055"/>
        </p:xfrm>
        <a:graphic>
          <a:graphicData uri="http://schemas.openxmlformats.org/drawingml/2006/table">
            <a:tbl>
              <a:tblPr/>
              <a:tblGrid>
                <a:gridCol w="73209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92088"/>
                <a:gridCol w="792088"/>
              </a:tblGrid>
              <a:tr h="160005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성인화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60005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효과금액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404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인력성인화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872735"/>
              </p:ext>
            </p:extLst>
          </p:nvPr>
        </p:nvGraphicFramePr>
        <p:xfrm>
          <a:off x="599543" y="4674528"/>
          <a:ext cx="3684425" cy="554671"/>
        </p:xfrm>
        <a:graphic>
          <a:graphicData uri="http://schemas.openxmlformats.org/drawingml/2006/table">
            <a:tbl>
              <a:tblPr/>
              <a:tblGrid>
                <a:gridCol w="5880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064"/>
                <a:gridCol w="6480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76064"/>
              </a:tblGrid>
              <a:tr h="19430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 구매내역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94309"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본사구매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하노이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절감액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절감율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DEE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60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Parts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 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en-US" altLang="ko-KR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  <a:r>
                        <a:rPr lang="ko-KR" alt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2" name="그림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441" y="3829347"/>
            <a:ext cx="3910032" cy="85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72635" y="1080190"/>
          <a:ext cx="8707242" cy="5334244"/>
        </p:xfrm>
        <a:graphic>
          <a:graphicData uri="http://schemas.openxmlformats.org/drawingml/2006/table">
            <a:tbl>
              <a:tblPr/>
              <a:tblGrid>
                <a:gridCol w="4366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406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9089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과제명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자동화 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공정 품질 개선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추진기간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2024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2025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김남수 </a:t>
                      </a:r>
                      <a:r>
                        <a:rPr lang="ko-KR" altLang="en-US" sz="1100" b="0" baseline="0" dirty="0" smtClean="0">
                          <a:latin typeface="+mn-ea"/>
                          <a:ea typeface="+mn-ea"/>
                        </a:rPr>
                        <a:t>수석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부문장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김진수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법인장</a:t>
                      </a: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68662">
                <a:tc row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목적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/ Activity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     : 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 품질의 안정화 및 유실 폐기 개선을 통한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O/H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비용 절감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9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ko-KR" altLang="en-US" sz="1100" b="1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개선 방향</a:t>
                      </a:r>
                      <a:endParaRPr lang="en-US" altLang="ko-KR" sz="900" b="1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추진목표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38275">
                <a:tc v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비고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2890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Action</a:t>
                      </a:r>
                      <a:r>
                        <a:rPr lang="en-US" altLang="ko-KR" sz="1100" b="1" baseline="0" dirty="0">
                          <a:latin typeface="+mn-ea"/>
                          <a:ea typeface="+mn-ea"/>
                        </a:rPr>
                        <a:t> Plan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일정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63058" y="248330"/>
            <a:ext cx="6768752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별첨  </a:t>
            </a:r>
            <a:r>
              <a:rPr lang="en-US" altLang="ko-KR" sz="2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년 핵심 추진 과제 </a:t>
            </a:r>
            <a:r>
              <a:rPr lang="en-US" altLang="ko-KR" sz="2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_</a:t>
            </a:r>
            <a:r>
              <a:rPr lang="ko-KR" altLang="en-US" sz="24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공정 품질 </a:t>
            </a:r>
            <a:r>
              <a:rPr lang="ko-KR" altLang="en-US" sz="2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개선</a:t>
            </a:r>
            <a:endParaRPr lang="en-US" altLang="ko-KR" sz="24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328863" y="706474"/>
            <a:ext cx="626469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품질 개선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자동화 공정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2832621"/>
            <a:ext cx="3353803" cy="1274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SMPS WORST </a:t>
            </a:r>
            <a:r>
              <a:rPr lang="ko-KR" altLang="en-US" sz="1000" dirty="0" smtClean="0"/>
              <a:t>불량 추적 관리 개선 활동</a:t>
            </a:r>
            <a:endParaRPr lang="en-US" altLang="ko-KR" sz="1000" dirty="0" smtClean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SPI </a:t>
            </a:r>
            <a:r>
              <a:rPr lang="ko-KR" altLang="en-US" sz="1000" dirty="0" err="1" smtClean="0"/>
              <a:t>직행율</a:t>
            </a:r>
            <a:r>
              <a:rPr lang="ko-KR" altLang="en-US" sz="1000" dirty="0" smtClean="0"/>
              <a:t> 향상 목표 </a:t>
            </a:r>
            <a:r>
              <a:rPr lang="en-US" altLang="ko-KR" sz="1000" dirty="0" smtClean="0"/>
              <a:t>99.5% </a:t>
            </a:r>
            <a:r>
              <a:rPr lang="ko-KR" altLang="en-US" sz="1000" dirty="0" smtClean="0"/>
              <a:t>품질 확보</a:t>
            </a:r>
            <a:endParaRPr lang="en-US" altLang="ko-KR" sz="1000" dirty="0" smtClean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N2 </a:t>
            </a:r>
            <a:r>
              <a:rPr lang="ko-KR" altLang="en-US" sz="1000" dirty="0" smtClean="0"/>
              <a:t>신규 설비 관리 방향 </a:t>
            </a:r>
            <a:r>
              <a:rPr lang="en-US" altLang="ko-KR" sz="1000" dirty="0" smtClean="0"/>
              <a:t>– PM , SOLDER </a:t>
            </a:r>
            <a:r>
              <a:rPr lang="ko-KR" altLang="en-US" sz="1000" dirty="0" smtClean="0"/>
              <a:t>품질 향상 </a:t>
            </a:r>
            <a:endParaRPr lang="en-US" altLang="ko-KR" sz="1000" dirty="0" smtClean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 err="1" smtClean="0"/>
              <a:t>재공품</a:t>
            </a:r>
            <a:r>
              <a:rPr lang="ko-KR" altLang="en-US" sz="1000" dirty="0" smtClean="0"/>
              <a:t> 불용폐기 비용 절감 개선 활동</a:t>
            </a:r>
            <a:endParaRPr lang="en-US" altLang="ko-KR" sz="10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364823" y="5085184"/>
          <a:ext cx="8527652" cy="1296145"/>
        </p:xfrm>
        <a:graphic>
          <a:graphicData uri="http://schemas.openxmlformats.org/drawingml/2006/table">
            <a:tbl>
              <a:tblPr/>
              <a:tblGrid>
                <a:gridCol w="517408"/>
                <a:gridCol w="180134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</a:tblGrid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품질개선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인쇄 품질 확보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SPI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sz="7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REFLOW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성능유지 운영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재공품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폐기 유실관리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 관리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8" name="직선 화살표 연결선 17"/>
          <p:cNvCxnSpPr/>
          <p:nvPr/>
        </p:nvCxnSpPr>
        <p:spPr>
          <a:xfrm>
            <a:off x="3990109" y="5494713"/>
            <a:ext cx="4106487" cy="8313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851920" y="5733256"/>
            <a:ext cx="3528392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851920" y="6013050"/>
            <a:ext cx="4824536" cy="823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851920" y="6292843"/>
            <a:ext cx="4824536" cy="823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4716016" y="1979440"/>
          <a:ext cx="4176464" cy="1233535"/>
        </p:xfrm>
        <a:graphic>
          <a:graphicData uri="http://schemas.openxmlformats.org/drawingml/2006/table">
            <a:tbl>
              <a:tblPr/>
              <a:tblGrid>
                <a:gridCol w="1476528"/>
                <a:gridCol w="674984"/>
                <a:gridCol w="674984"/>
                <a:gridCol w="674984"/>
                <a:gridCol w="674984"/>
              </a:tblGrid>
              <a:tr h="246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246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 REFLOW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유지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재공품 유실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품질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701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 1"/>
          <p:cNvSpPr/>
          <p:nvPr/>
        </p:nvSpPr>
        <p:spPr>
          <a:xfrm>
            <a:off x="451814" y="768067"/>
            <a:ext cx="51074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altLang="ko-KR" sz="100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N2 REFLOW </a:t>
            </a:r>
            <a:r>
              <a:rPr lang="ko-KR" altLang="en-US" sz="100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관리 목적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: 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효율적 세척운영 과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N2 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농도 성능 유지 관리로 납땜품질 확보 및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PM 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운영 비용 절감  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endParaRPr lang="en-US" sz="100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43" name="Shape 2"/>
          <p:cNvSpPr/>
          <p:nvPr/>
        </p:nvSpPr>
        <p:spPr>
          <a:xfrm>
            <a:off x="268370" y="818356"/>
            <a:ext cx="45719" cy="243564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8" name="직사각형 7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21005554-B5CE-4CAC-806E-F2FC4ED7A7CD}"/>
              </a:ext>
            </a:extLst>
          </p:cNvPr>
          <p:cNvSpPr/>
          <p:nvPr/>
        </p:nvSpPr>
        <p:spPr>
          <a:xfrm>
            <a:off x="273622" y="1044920"/>
            <a:ext cx="8834291" cy="7848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설비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TEST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점검 현황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n-ea"/>
              </a:rPr>
              <a:t>장점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: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세척력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 우수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시간단축 효과 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4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인 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6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시간 ↑  → 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2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인 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2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시간내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 가능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171450" marR="0" lvl="0" indent="-1714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</a:rPr>
              <a:t>단점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: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DRY ICE 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강한 분사 방식으로 </a:t>
            </a: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플럭스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 및 이물질 주변 설비 및 바닥에 오염 발생 </a:t>
            </a: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  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21005554-B5CE-4CAC-806E-F2FC4ED7A7CD}"/>
              </a:ext>
            </a:extLst>
          </p:cNvPr>
          <p:cNvSpPr/>
          <p:nvPr/>
        </p:nvSpPr>
        <p:spPr>
          <a:xfrm>
            <a:off x="223083" y="3882060"/>
            <a:ext cx="7867650" cy="98591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000" b="1" dirty="0">
                <a:latin typeface="+mn-ea"/>
                <a:ea typeface="+mn-ea"/>
              </a:rPr>
              <a:t>개선 운영 방향</a:t>
            </a:r>
            <a:endParaRPr lang="en-US" altLang="ko-KR" sz="1000" b="1" dirty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dirty="0">
                <a:latin typeface="+mn-ea"/>
                <a:ea typeface="+mn-ea"/>
              </a:rPr>
              <a:t>REFLOW </a:t>
            </a:r>
            <a:r>
              <a:rPr lang="ko-KR" altLang="en-US" sz="1000" dirty="0">
                <a:latin typeface="+mn-ea"/>
                <a:ea typeface="+mn-ea"/>
              </a:rPr>
              <a:t>내부 세척 현장 세척 필수 → 대형 </a:t>
            </a:r>
            <a:r>
              <a:rPr lang="ko-KR" altLang="en-US" sz="1000" dirty="0" err="1">
                <a:latin typeface="+mn-ea"/>
                <a:ea typeface="+mn-ea"/>
              </a:rPr>
              <a:t>비닐막</a:t>
            </a:r>
            <a:r>
              <a:rPr lang="ko-KR" altLang="en-US" sz="1000" dirty="0">
                <a:latin typeface="+mn-ea"/>
                <a:ea typeface="+mn-ea"/>
              </a:rPr>
              <a:t> 구매 주변 설비 및 바닥 설치 세척용도 활용</a:t>
            </a:r>
            <a:endParaRPr lang="en-US" altLang="ko-KR" sz="1000" dirty="0">
              <a:latin typeface="+mn-ea"/>
              <a:ea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 err="1">
                <a:latin typeface="+mn-ea"/>
                <a:ea typeface="+mn-ea"/>
              </a:rPr>
              <a:t>집진기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탈거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세척실</a:t>
            </a:r>
            <a:r>
              <a:rPr lang="ko-KR" altLang="en-US" sz="1000" dirty="0">
                <a:latin typeface="+mn-ea"/>
                <a:ea typeface="+mn-ea"/>
              </a:rPr>
              <a:t> 및 외부 이동 세척 진행 → </a:t>
            </a:r>
            <a:r>
              <a:rPr lang="ko-KR" altLang="en-US" sz="1000" dirty="0" err="1">
                <a:latin typeface="+mn-ea"/>
                <a:ea typeface="+mn-ea"/>
              </a:rPr>
              <a:t>세척실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en-US" altLang="ko-KR" sz="1000" dirty="0">
                <a:latin typeface="+mn-ea"/>
                <a:ea typeface="+mn-ea"/>
              </a:rPr>
              <a:t>&amp; </a:t>
            </a:r>
            <a:r>
              <a:rPr lang="ko-KR" altLang="en-US" sz="1000" dirty="0">
                <a:latin typeface="+mn-ea"/>
                <a:ea typeface="+mn-ea"/>
              </a:rPr>
              <a:t>외부 </a:t>
            </a:r>
            <a:r>
              <a:rPr lang="en-US" altLang="ko-KR" sz="1000" dirty="0">
                <a:latin typeface="+mn-ea"/>
                <a:ea typeface="+mn-ea"/>
              </a:rPr>
              <a:t>40PT AIR </a:t>
            </a:r>
            <a:r>
              <a:rPr lang="ko-KR" altLang="en-US" sz="1000" dirty="0">
                <a:latin typeface="+mn-ea"/>
                <a:ea typeface="+mn-ea"/>
              </a:rPr>
              <a:t>배관 추가 설치 계획  </a:t>
            </a:r>
            <a:r>
              <a:rPr lang="en-US" altLang="ko-KR" sz="1000" dirty="0">
                <a:latin typeface="+mn-ea"/>
                <a:ea typeface="+mn-ea"/>
              </a:rPr>
              <a:t>4</a:t>
            </a:r>
            <a:r>
              <a:rPr lang="ko-KR" altLang="en-US" sz="1000" dirty="0">
                <a:latin typeface="+mn-ea"/>
                <a:ea typeface="+mn-ea"/>
              </a:rPr>
              <a:t>월</a:t>
            </a:r>
            <a:r>
              <a:rPr lang="en-US" altLang="ko-KR" sz="1000" dirty="0">
                <a:latin typeface="+mn-ea"/>
                <a:ea typeface="+mn-ea"/>
              </a:rPr>
              <a:t>~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dirty="0">
                <a:latin typeface="+mn-ea"/>
                <a:ea typeface="+mn-ea"/>
              </a:rPr>
              <a:t>3</a:t>
            </a:r>
            <a:r>
              <a:rPr lang="ko-KR" altLang="en-US" sz="1000" dirty="0">
                <a:latin typeface="+mn-ea"/>
                <a:ea typeface="+mn-ea"/>
              </a:rPr>
              <a:t>개월 주기 </a:t>
            </a:r>
            <a:r>
              <a:rPr lang="en-US" altLang="ko-KR" sz="1000" dirty="0">
                <a:latin typeface="+mn-ea"/>
                <a:ea typeface="+mn-ea"/>
              </a:rPr>
              <a:t>REFLOW </a:t>
            </a:r>
            <a:r>
              <a:rPr lang="ko-KR" altLang="en-US" sz="1000" dirty="0">
                <a:latin typeface="+mn-ea"/>
                <a:ea typeface="+mn-ea"/>
              </a:rPr>
              <a:t>세척 → </a:t>
            </a:r>
            <a:r>
              <a:rPr lang="en-US" altLang="ko-KR" sz="1000" dirty="0">
                <a:latin typeface="+mn-ea"/>
                <a:ea typeface="+mn-ea"/>
              </a:rPr>
              <a:t>1</a:t>
            </a:r>
            <a:r>
              <a:rPr lang="ko-KR" altLang="en-US" sz="1000" dirty="0" err="1">
                <a:latin typeface="+mn-ea"/>
                <a:ea typeface="+mn-ea"/>
              </a:rPr>
              <a:t>개월단위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세척시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플럭스</a:t>
            </a:r>
            <a:r>
              <a:rPr lang="ko-KR" altLang="en-US" sz="1000" dirty="0">
                <a:latin typeface="+mn-ea"/>
                <a:ea typeface="+mn-ea"/>
              </a:rPr>
              <a:t> </a:t>
            </a:r>
            <a:r>
              <a:rPr lang="ko-KR" altLang="en-US" sz="1000" dirty="0" err="1">
                <a:latin typeface="+mn-ea"/>
                <a:ea typeface="+mn-ea"/>
              </a:rPr>
              <a:t>침전도에</a:t>
            </a:r>
            <a:r>
              <a:rPr lang="ko-KR" altLang="en-US" sz="1000" dirty="0">
                <a:latin typeface="+mn-ea"/>
                <a:ea typeface="+mn-ea"/>
              </a:rPr>
              <a:t> 따른 </a:t>
            </a:r>
            <a:r>
              <a:rPr lang="en-US" altLang="ko-KR" sz="1000" dirty="0">
                <a:latin typeface="+mn-ea"/>
                <a:ea typeface="+mn-ea"/>
              </a:rPr>
              <a:t>ICE </a:t>
            </a:r>
            <a:r>
              <a:rPr lang="ko-KR" altLang="en-US" sz="1000" dirty="0">
                <a:latin typeface="+mn-ea"/>
                <a:ea typeface="+mn-ea"/>
              </a:rPr>
              <a:t>소모량 감소 </a:t>
            </a:r>
            <a:r>
              <a:rPr lang="en-US" altLang="ko-KR" sz="1000" dirty="0">
                <a:latin typeface="+mn-ea"/>
                <a:ea typeface="+mn-ea"/>
              </a:rPr>
              <a:t>(25KG 1</a:t>
            </a:r>
            <a:r>
              <a:rPr lang="ko-KR" altLang="en-US" sz="1000" dirty="0">
                <a:latin typeface="+mn-ea"/>
                <a:ea typeface="+mn-ea"/>
              </a:rPr>
              <a:t>대 사용 예상</a:t>
            </a:r>
            <a:r>
              <a:rPr lang="en-US" altLang="ko-KR" sz="1000" dirty="0">
                <a:latin typeface="+mn-ea"/>
                <a:ea typeface="+mn-ea"/>
              </a:rPr>
              <a:t>)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68370" y="5109806"/>
            <a:ext cx="8651186" cy="1174143"/>
            <a:chOff x="642937" y="2662237"/>
            <a:chExt cx="7858125" cy="1533525"/>
          </a:xfrm>
        </p:grpSpPr>
        <p:pic>
          <p:nvPicPr>
            <p:cNvPr id="73" name="그림 7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937" y="2662237"/>
              <a:ext cx="785812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그림 7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2113" y="3557587"/>
              <a:ext cx="6810375" cy="63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5" name="꺾인 연결선 74"/>
            <p:cNvCxnSpPr>
              <a:endCxn id="74" idx="1"/>
            </p:cNvCxnSpPr>
            <p:nvPr/>
          </p:nvCxnSpPr>
          <p:spPr>
            <a:xfrm rot="5400000">
              <a:off x="3929063" y="1004887"/>
              <a:ext cx="604838" cy="5138738"/>
            </a:xfrm>
            <a:prstGeom prst="bentConnector4">
              <a:avLst>
                <a:gd name="adj1" fmla="val 23622"/>
                <a:gd name="adj2" fmla="val 104449"/>
              </a:avLst>
            </a:prstGeom>
            <a:noFill/>
            <a:ln w="6350" cap="flat" cmpd="sng" algn="ctr">
              <a:solidFill>
                <a:srgbClr val="5B9BD5"/>
              </a:solidFill>
              <a:prstDash val="dash"/>
              <a:miter lim="800000"/>
              <a:tailEnd type="triangle"/>
            </a:ln>
            <a:effectLst/>
          </p:spPr>
        </p:cxnSp>
      </p:grpSp>
      <p:grpSp>
        <p:nvGrpSpPr>
          <p:cNvPr id="9" name="그룹 8"/>
          <p:cNvGrpSpPr/>
          <p:nvPr/>
        </p:nvGrpSpPr>
        <p:grpSpPr>
          <a:xfrm>
            <a:off x="291229" y="1775414"/>
            <a:ext cx="8419383" cy="2128610"/>
            <a:chOff x="291229" y="1866857"/>
            <a:chExt cx="8419383" cy="2128610"/>
          </a:xfrm>
        </p:grpSpPr>
        <p:grpSp>
          <p:nvGrpSpPr>
            <p:cNvPr id="55" name="그룹 54"/>
            <p:cNvGrpSpPr/>
            <p:nvPr/>
          </p:nvGrpSpPr>
          <p:grpSpPr>
            <a:xfrm>
              <a:off x="291229" y="1919924"/>
              <a:ext cx="3558588" cy="2022452"/>
              <a:chOff x="9525" y="85724"/>
              <a:chExt cx="4760505" cy="3105150"/>
            </a:xfrm>
          </p:grpSpPr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4825" y="85724"/>
                <a:ext cx="3598264" cy="1771650"/>
              </a:xfrm>
              <a:prstGeom prst="rect">
                <a:avLst/>
              </a:prstGeom>
              <a:effectLst>
                <a:glow rad="63500">
                  <a:srgbClr val="5B9BD5">
                    <a:satMod val="175000"/>
                    <a:alpha val="40000"/>
                  </a:srgbClr>
                </a:glow>
              </a:effectLst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5" y="2133599"/>
                <a:ext cx="4760505" cy="1057275"/>
              </a:xfrm>
              <a:prstGeom prst="rect">
                <a:avLst/>
              </a:prstGeom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962025" y="885824"/>
                <a:ext cx="847725" cy="695325"/>
              </a:xfrm>
              <a:prstGeom prst="rect">
                <a:avLst/>
              </a:prstGeom>
              <a:solidFill>
                <a:srgbClr val="FFC000">
                  <a:lumMod val="20000"/>
                  <a:lumOff val="80000"/>
                  <a:alpha val="32000"/>
                </a:srgbClr>
              </a:solidFill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2933700" y="866774"/>
                <a:ext cx="847725" cy="695325"/>
              </a:xfrm>
              <a:prstGeom prst="rect">
                <a:avLst/>
              </a:prstGeom>
              <a:solidFill>
                <a:srgbClr val="FFC000">
                  <a:lumMod val="20000"/>
                  <a:lumOff val="80000"/>
                  <a:alpha val="32000"/>
                </a:srgbClr>
              </a:solidFill>
              <a:ln w="12700" cap="flat" cmpd="sng" algn="ctr">
                <a:solidFill>
                  <a:srgbClr val="FF0000"/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+mn-ea"/>
                </a:endParaRPr>
              </a:p>
            </p:txBody>
          </p:sp>
          <p:cxnSp>
            <p:nvCxnSpPr>
              <p:cNvPr id="64" name="꺾인 연결선 63"/>
              <p:cNvCxnSpPr>
                <a:stCxn id="62" idx="2"/>
                <a:endCxn id="61" idx="0"/>
              </p:cNvCxnSpPr>
              <p:nvPr/>
            </p:nvCxnSpPr>
            <p:spPr>
              <a:xfrm rot="16200000" flipH="1">
                <a:off x="1611608" y="1355429"/>
                <a:ext cx="552450" cy="1003890"/>
              </a:xfrm>
              <a:prstGeom prst="bentConnector3">
                <a:avLst>
                  <a:gd name="adj1" fmla="val 67241"/>
                </a:avLst>
              </a:prstGeom>
              <a:noFill/>
              <a:ln w="6350" cap="flat" cmpd="sng" algn="ctr">
                <a:solidFill>
                  <a:srgbClr val="FF0000"/>
                </a:solidFill>
                <a:prstDash val="dash"/>
                <a:miter lim="800000"/>
                <a:tailEnd type="triangle"/>
              </a:ln>
              <a:effectLst/>
            </p:spPr>
          </p:cxnSp>
          <p:cxnSp>
            <p:nvCxnSpPr>
              <p:cNvPr id="65" name="꺾인 연결선 64"/>
              <p:cNvCxnSpPr>
                <a:stCxn id="63" idx="2"/>
                <a:endCxn id="61" idx="0"/>
              </p:cNvCxnSpPr>
              <p:nvPr/>
            </p:nvCxnSpPr>
            <p:spPr>
              <a:xfrm rot="5400000">
                <a:off x="2587921" y="1363957"/>
                <a:ext cx="571500" cy="967785"/>
              </a:xfrm>
              <a:prstGeom prst="bentConnector3">
                <a:avLst>
                  <a:gd name="adj1" fmla="val 68334"/>
                </a:avLst>
              </a:prstGeom>
              <a:noFill/>
              <a:ln w="6350" cap="flat" cmpd="sng" algn="ctr">
                <a:solidFill>
                  <a:srgbClr val="FF0000"/>
                </a:solidFill>
                <a:prstDash val="dash"/>
                <a:miter lim="800000"/>
                <a:tailEnd type="triangle"/>
              </a:ln>
              <a:effectLst/>
            </p:spPr>
          </p:cxnSp>
        </p:grp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3167" y="1866857"/>
              <a:ext cx="4155150" cy="115009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5076" y="3098017"/>
              <a:ext cx="4195536" cy="897450"/>
            </a:xfrm>
            <a:prstGeom prst="rect">
              <a:avLst/>
            </a:prstGeom>
          </p:spPr>
        </p:pic>
      </p:grpSp>
      <p:grpSp>
        <p:nvGrpSpPr>
          <p:cNvPr id="79" name="그룹 78"/>
          <p:cNvGrpSpPr/>
          <p:nvPr/>
        </p:nvGrpSpPr>
        <p:grpSpPr>
          <a:xfrm>
            <a:off x="263262" y="4840121"/>
            <a:ext cx="1385039" cy="276999"/>
            <a:chOff x="268179" y="807065"/>
            <a:chExt cx="1385039" cy="276999"/>
          </a:xfrm>
        </p:grpSpPr>
        <p:sp>
          <p:nvSpPr>
            <p:cNvPr id="80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2170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0" marR="0" lvl="0" indent="0" defTabSz="91440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noProof="0" dirty="0" smtClean="0">
                  <a:solidFill>
                    <a:srgbClr val="000000"/>
                  </a:solidFill>
                </a:rPr>
                <a:t>개선 예상효과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 </a:t>
              </a:r>
              <a:endParaRPr kumimoji="0" lang="en-US" altLang="ko-KR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타원 80"/>
            <p:cNvSpPr/>
            <p:nvPr/>
          </p:nvSpPr>
          <p:spPr bwMode="auto">
            <a:xfrm>
              <a:off x="268179" y="863487"/>
              <a:ext cx="163014" cy="152938"/>
            </a:xfrm>
            <a:prstGeom prst="ellipse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21005554-B5CE-4CAC-806E-F2FC4ED7A7CD}"/>
              </a:ext>
            </a:extLst>
          </p:cNvPr>
          <p:cNvSpPr/>
          <p:nvPr/>
        </p:nvSpPr>
        <p:spPr>
          <a:xfrm>
            <a:off x="1224023" y="6242392"/>
            <a:ext cx="7695533" cy="3231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n-ea"/>
              </a:rPr>
              <a:t>SOLDER</a:t>
            </a:r>
            <a:r>
              <a:rPr lang="en-US" altLang="ko-KR" sz="1000" baseline="0" dirty="0">
                <a:latin typeface="+mn-ea"/>
              </a:rPr>
              <a:t> </a:t>
            </a:r>
            <a:r>
              <a:rPr lang="ko-KR" altLang="en-US" sz="1000" baseline="0" dirty="0" err="1">
                <a:latin typeface="+mn-ea"/>
              </a:rPr>
              <a:t>납땜성</a:t>
            </a:r>
            <a:r>
              <a:rPr lang="ko-KR" altLang="en-US" sz="1000" baseline="0" dirty="0">
                <a:latin typeface="+mn-ea"/>
              </a:rPr>
              <a:t> 품질관리 지속 성능 유지 관리 운영 목표 </a:t>
            </a:r>
            <a:r>
              <a:rPr lang="en-US" altLang="ko-KR" sz="1000" baseline="0" dirty="0">
                <a:latin typeface="+mn-ea"/>
              </a:rPr>
              <a:t>( </a:t>
            </a:r>
            <a:r>
              <a:rPr lang="ko-KR" altLang="en-US" sz="1000" baseline="0" dirty="0">
                <a:latin typeface="+mn-ea"/>
              </a:rPr>
              <a:t>지표 외 비가시적 외관 </a:t>
            </a:r>
            <a:r>
              <a:rPr lang="ko-KR" altLang="en-US" sz="1000" baseline="0" dirty="0" err="1">
                <a:latin typeface="+mn-ea"/>
              </a:rPr>
              <a:t>납땜성</a:t>
            </a:r>
            <a:r>
              <a:rPr lang="ko-KR" altLang="en-US" sz="1000" baseline="0" dirty="0">
                <a:latin typeface="+mn-ea"/>
              </a:rPr>
              <a:t> 향상 및 기능 품질적 안정화 </a:t>
            </a:r>
            <a:r>
              <a:rPr lang="en-US" altLang="ko-KR" sz="1000" baseline="0" dirty="0" smtClean="0">
                <a:latin typeface="+mn-ea"/>
              </a:rPr>
              <a:t>)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6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>
                <a:latin typeface="+mn-ea"/>
              </a:rPr>
              <a:t>별첨 </a:t>
            </a:r>
            <a:r>
              <a:rPr lang="en-US" altLang="ko-KR" sz="2400" b="1" dirty="0">
                <a:latin typeface="+mn-ea"/>
              </a:rPr>
              <a:t>’25</a:t>
            </a:r>
            <a:r>
              <a:rPr lang="ko-KR" altLang="en-US" sz="2400" b="1" dirty="0">
                <a:latin typeface="+mn-ea"/>
              </a:rPr>
              <a:t>년 핵심 추진 과제 </a:t>
            </a:r>
            <a:r>
              <a:rPr lang="en-US" altLang="ko-KR" sz="2400" b="1" dirty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공정 품질 개선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642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>
                <a:latin typeface="+mn-ea"/>
              </a:rPr>
              <a:t>별첨 </a:t>
            </a:r>
            <a:r>
              <a:rPr lang="en-US" altLang="ko-KR" sz="2400" b="1" dirty="0">
                <a:latin typeface="+mn-ea"/>
              </a:rPr>
              <a:t>’25</a:t>
            </a:r>
            <a:r>
              <a:rPr lang="ko-KR" altLang="en-US" sz="2400" b="1" dirty="0">
                <a:latin typeface="+mn-ea"/>
              </a:rPr>
              <a:t>년 핵심 추진 과제 </a:t>
            </a:r>
            <a:r>
              <a:rPr lang="en-US" altLang="ko-KR" sz="2400" b="1" dirty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공정 품질 개선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7" name="타원 76">
            <a:hlinkClick r:id="rId2" action="ppaction://hlinksldjump"/>
          </p:cNvPr>
          <p:cNvSpPr/>
          <p:nvPr/>
        </p:nvSpPr>
        <p:spPr>
          <a:xfrm>
            <a:off x="8655520" y="5730347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Text 1"/>
          <p:cNvSpPr/>
          <p:nvPr/>
        </p:nvSpPr>
        <p:spPr>
          <a:xfrm>
            <a:off x="451814" y="834571"/>
            <a:ext cx="51074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altLang="ko-KR" sz="105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IMT VISION </a:t>
            </a:r>
            <a:r>
              <a:rPr lang="ko-KR" altLang="en-US" sz="105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카메라 </a:t>
            </a:r>
            <a:r>
              <a:rPr lang="en-US" altLang="ko-KR" sz="105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TEST : </a:t>
            </a:r>
            <a:r>
              <a:rPr lang="ko-KR" altLang="en-US" sz="1050" b="1" dirty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공정 </a:t>
            </a:r>
            <a:r>
              <a:rPr lang="ko-KR" altLang="en-US" sz="1000" dirty="0" err="1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무삽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및 이물 불량 신뢰성 품질 확보를 위한 정밀한 검출 정확도 향상 및 실시간 대응 개선 목적 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endParaRPr lang="en-US" sz="100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80" name="Shape 2"/>
          <p:cNvSpPr/>
          <p:nvPr/>
        </p:nvSpPr>
        <p:spPr>
          <a:xfrm>
            <a:off x="268370" y="893173"/>
            <a:ext cx="45719" cy="243564"/>
          </a:xfrm>
          <a:prstGeom prst="rect">
            <a:avLst/>
          </a:prstGeom>
          <a:solidFill>
            <a:srgbClr val="84C1FA"/>
          </a:solidFill>
          <a:ln/>
        </p:spPr>
      </p:sp>
      <p:grpSp>
        <p:nvGrpSpPr>
          <p:cNvPr id="81" name="그룹 80"/>
          <p:cNvGrpSpPr/>
          <p:nvPr/>
        </p:nvGrpSpPr>
        <p:grpSpPr>
          <a:xfrm>
            <a:off x="251520" y="1316106"/>
            <a:ext cx="2945707" cy="1724033"/>
            <a:chOff x="168526" y="1417210"/>
            <a:chExt cx="2945707" cy="1479084"/>
          </a:xfrm>
        </p:grpSpPr>
        <p:pic>
          <p:nvPicPr>
            <p:cNvPr id="82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526" y="1469605"/>
              <a:ext cx="2945707" cy="1426689"/>
            </a:xfrm>
            <a:prstGeom prst="rect">
              <a:avLst/>
            </a:prstGeom>
            <a:effectLst>
              <a:outerShdw blurRad="50800" dist="38100" dir="3540000" algn="t" rotWithShape="0">
                <a:schemeClr val="accent1">
                  <a:lumMod val="75000"/>
                  <a:alpha val="40000"/>
                </a:schemeClr>
              </a:outerShdw>
            </a:effectLst>
          </p:spPr>
        </p:pic>
        <p:grpSp>
          <p:nvGrpSpPr>
            <p:cNvPr id="84" name="그룹 83"/>
            <p:cNvGrpSpPr/>
            <p:nvPr/>
          </p:nvGrpSpPr>
          <p:grpSpPr>
            <a:xfrm>
              <a:off x="168526" y="1417210"/>
              <a:ext cx="2794528" cy="520833"/>
              <a:chOff x="-727647" y="836145"/>
              <a:chExt cx="5070122" cy="800100"/>
            </a:xfrm>
          </p:grpSpPr>
          <p:pic>
            <p:nvPicPr>
              <p:cNvPr id="86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21624" y="1515056"/>
                <a:ext cx="4864099" cy="12700"/>
              </a:xfrm>
              <a:prstGeom prst="rect">
                <a:avLst/>
              </a:prstGeom>
            </p:spPr>
          </p:pic>
          <p:sp>
            <p:nvSpPr>
              <p:cNvPr id="88" name="TextBox 11"/>
              <p:cNvSpPr txBox="1"/>
              <p:nvPr/>
            </p:nvSpPr>
            <p:spPr>
              <a:xfrm>
                <a:off x="-727647" y="836145"/>
                <a:ext cx="4927600" cy="800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 latinLnBrk="0">
                  <a:lnSpc>
                    <a:spcPct val="99600"/>
                  </a:lnSpc>
                </a:pPr>
                <a:r>
                  <a:rPr lang="en-US" altLang="ko-KR" sz="1100" b="1" dirty="0" smtClean="0">
                    <a:solidFill>
                      <a:schemeClr val="tx2"/>
                    </a:solidFill>
                    <a:latin typeface="Open Sans ExtraBold" pitchFamily="2" charset="0"/>
                    <a:ea typeface="Open Sans ExtraBold" pitchFamily="2" charset="0"/>
                    <a:cs typeface="Open Sans ExtraBold" pitchFamily="2" charset="0"/>
                  </a:rPr>
                  <a:t>IMT </a:t>
                </a:r>
                <a:r>
                  <a:rPr lang="ko-KR" altLang="en-US" sz="1100" b="1" dirty="0" smtClean="0">
                    <a:solidFill>
                      <a:schemeClr val="tx2"/>
                    </a:solidFill>
                    <a:latin typeface="Open Sans ExtraBold" pitchFamily="2" charset="0"/>
                    <a:cs typeface="Open Sans ExtraBold" pitchFamily="2" charset="0"/>
                  </a:rPr>
                  <a:t>주요 불량 개선 과제</a:t>
                </a:r>
                <a:endParaRPr lang="ko-KR" altLang="en-US" sz="1100" b="1" dirty="0">
                  <a:solidFill>
                    <a:schemeClr val="tx2"/>
                  </a:solidFill>
                  <a:latin typeface="Open Sans ExtraBold" pitchFamily="2" charset="0"/>
                  <a:cs typeface="Open Sans ExtraBold" pitchFamily="2" charset="0"/>
                </a:endParaRPr>
              </a:p>
            </p:txBody>
          </p:sp>
        </p:grpSp>
      </p:grpSp>
      <p:pic>
        <p:nvPicPr>
          <p:cNvPr id="89" name="그림 8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014" y="1513265"/>
            <a:ext cx="2962716" cy="1473020"/>
          </a:xfrm>
          <a:prstGeom prst="rect">
            <a:avLst/>
          </a:prstGeom>
        </p:spPr>
      </p:pic>
      <p:pic>
        <p:nvPicPr>
          <p:cNvPr id="90" name="Picture 4">
            <a:extLst>
              <a:ext uri="{FF2B5EF4-FFF2-40B4-BE49-F238E27FC236}">
                <a16:creationId xmlns:a16="http://schemas.microsoft.com/office/drawing/2014/main" xmlns="" id="{68EF4A75-517B-D678-F3E7-33BF760B6B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323" r="5836" b="8758"/>
          <a:stretch/>
        </p:blipFill>
        <p:spPr>
          <a:xfrm>
            <a:off x="1312158" y="4307289"/>
            <a:ext cx="2152186" cy="2157493"/>
          </a:xfrm>
          <a:prstGeom prst="round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380896" y="1818714"/>
            <a:ext cx="2730235" cy="1221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chemeClr val="tx2"/>
                </a:solidFill>
              </a:rPr>
              <a:t>IMT </a:t>
            </a:r>
            <a:r>
              <a:rPr lang="ko-KR" altLang="en-US" sz="1000" dirty="0" smtClean="0">
                <a:solidFill>
                  <a:schemeClr val="tx2"/>
                </a:solidFill>
              </a:rPr>
              <a:t>공정 불량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검출력</a:t>
            </a:r>
            <a:r>
              <a:rPr lang="ko-KR" altLang="en-US" sz="1000" dirty="0" smtClean="0">
                <a:solidFill>
                  <a:schemeClr val="tx2"/>
                </a:solidFill>
              </a:rPr>
              <a:t> 강화 및 정확도 향상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tx2"/>
                </a:solidFill>
              </a:rPr>
              <a:t>무삽</a:t>
            </a:r>
            <a:r>
              <a:rPr lang="ko-KR" altLang="en-US" sz="1000" dirty="0" smtClean="0">
                <a:solidFill>
                  <a:schemeClr val="tx2"/>
                </a:solidFill>
              </a:rPr>
              <a:t> 및 이물 검사 카메라 </a:t>
            </a:r>
            <a:r>
              <a:rPr lang="en-US" altLang="ko-KR" sz="1000" dirty="0" smtClean="0">
                <a:solidFill>
                  <a:schemeClr val="tx2"/>
                </a:solidFill>
              </a:rPr>
              <a:t>TEST </a:t>
            </a:r>
            <a:r>
              <a:rPr lang="ko-KR" altLang="en-US" sz="1000" dirty="0" smtClean="0">
                <a:solidFill>
                  <a:schemeClr val="tx2"/>
                </a:solidFill>
              </a:rPr>
              <a:t>유효성 평가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2"/>
                </a:solidFill>
              </a:rPr>
              <a:t>실시간 설비 이상 감지 및 조치 대응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2"/>
                </a:solidFill>
              </a:rPr>
              <a:t>불량률 감소 및 품질 유출 최소화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2"/>
                </a:solidFill>
              </a:rPr>
              <a:t>투자 비용 대비 효율성 극대화</a:t>
            </a:r>
            <a:endParaRPr lang="ko-KR" altLang="en-US" sz="1000" dirty="0">
              <a:solidFill>
                <a:schemeClr val="tx2"/>
              </a:solidFill>
            </a:endParaRPr>
          </a:p>
        </p:txBody>
      </p:sp>
      <p:pic>
        <p:nvPicPr>
          <p:cNvPr id="9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07" y="1497633"/>
            <a:ext cx="264519" cy="264519"/>
          </a:xfrm>
          <a:prstGeom prst="rect">
            <a:avLst/>
          </a:prstGeom>
        </p:spPr>
      </p:pic>
      <p:pic>
        <p:nvPicPr>
          <p:cNvPr id="96" name="Picture 17"/>
          <p:cNvPicPr>
            <a:picLocks noChangeAspect="1"/>
          </p:cNvPicPr>
          <p:nvPr/>
        </p:nvPicPr>
        <p:blipFill>
          <a:blip r:embed="rId8">
            <a:grayscl/>
          </a:blip>
          <a:stretch>
            <a:fillRect/>
          </a:stretch>
        </p:blipFill>
        <p:spPr>
          <a:xfrm>
            <a:off x="4094380" y="1436967"/>
            <a:ext cx="1285360" cy="385704"/>
          </a:xfrm>
          <a:prstGeom prst="rect">
            <a:avLst/>
          </a:prstGeom>
        </p:spPr>
      </p:pic>
      <p:sp>
        <p:nvSpPr>
          <p:cNvPr id="100" name="TextBox 18"/>
          <p:cNvSpPr txBox="1"/>
          <p:nvPr/>
        </p:nvSpPr>
        <p:spPr>
          <a:xfrm>
            <a:off x="4214690" y="1501171"/>
            <a:ext cx="1035236" cy="1735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0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공정 불량 점유율</a:t>
            </a:r>
            <a:endParaRPr lang="ko-KR" sz="1000" b="0" i="0" u="none" strike="noStrike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370" y="3273911"/>
            <a:ext cx="7043834" cy="988539"/>
          </a:xfrm>
          <a:prstGeom prst="rect">
            <a:avLst/>
          </a:prstGeom>
          <a:solidFill>
            <a:schemeClr val="bg2">
              <a:lumMod val="90000"/>
              <a:alpha val="84000"/>
            </a:schemeClr>
          </a:solidFill>
        </p:spPr>
      </p:pic>
      <p:pic>
        <p:nvPicPr>
          <p:cNvPr id="102" name="図 10">
            <a:extLst>
              <a:ext uri="{FF2B5EF4-FFF2-40B4-BE49-F238E27FC236}">
                <a16:creationId xmlns:a16="http://schemas.microsoft.com/office/drawing/2014/main" xmlns="" id="{38A1F0D5-1FD9-1F28-3653-10833639018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9" y="4292168"/>
            <a:ext cx="1289801" cy="1336633"/>
          </a:xfrm>
          <a:prstGeom prst="rect">
            <a:avLst/>
          </a:prstGeom>
        </p:spPr>
      </p:pic>
      <p:sp>
        <p:nvSpPr>
          <p:cNvPr id="104" name="직사각형 103"/>
          <p:cNvSpPr/>
          <p:nvPr/>
        </p:nvSpPr>
        <p:spPr>
          <a:xfrm>
            <a:off x="1705561" y="3278841"/>
            <a:ext cx="1405570" cy="952481"/>
          </a:xfrm>
          <a:prstGeom prst="rect">
            <a:avLst/>
          </a:prstGeom>
          <a:solidFill>
            <a:schemeClr val="accent4">
              <a:lumMod val="20000"/>
              <a:lumOff val="80000"/>
              <a:alpha val="29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b="1" dirty="0">
              <a:solidFill>
                <a:srgbClr val="0000FF"/>
              </a:solidFill>
            </a:endParaRPr>
          </a:p>
        </p:txBody>
      </p:sp>
      <p:sp>
        <p:nvSpPr>
          <p:cNvPr id="108" name="Shape 0"/>
          <p:cNvSpPr/>
          <p:nvPr/>
        </p:nvSpPr>
        <p:spPr>
          <a:xfrm>
            <a:off x="6125893" y="1246772"/>
            <a:ext cx="816208" cy="267284"/>
          </a:xfrm>
          <a:prstGeom prst="roundRect">
            <a:avLst>
              <a:gd name="adj" fmla="val 2528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r>
              <a:rPr lang="en-US" altLang="ko-KR" sz="1050" dirty="0" smtClean="0"/>
              <a:t>SMPS/ADT</a:t>
            </a:r>
            <a:endParaRPr lang="ko-KR" altLang="en-US" sz="1050" dirty="0"/>
          </a:p>
        </p:txBody>
      </p:sp>
      <p:grpSp>
        <p:nvGrpSpPr>
          <p:cNvPr id="109" name="그룹 108"/>
          <p:cNvGrpSpPr/>
          <p:nvPr/>
        </p:nvGrpSpPr>
        <p:grpSpPr>
          <a:xfrm>
            <a:off x="6125893" y="1967538"/>
            <a:ext cx="2844110" cy="565265"/>
            <a:chOff x="2586419" y="1972168"/>
            <a:chExt cx="4033731" cy="469878"/>
          </a:xfrm>
        </p:grpSpPr>
        <p:cxnSp>
          <p:nvCxnSpPr>
            <p:cNvPr id="110" name="꺾인 연결선 109"/>
            <p:cNvCxnSpPr>
              <a:stCxn id="120" idx="3"/>
              <a:endCxn id="117" idx="1"/>
            </p:cNvCxnSpPr>
            <p:nvPr/>
          </p:nvCxnSpPr>
          <p:spPr>
            <a:xfrm>
              <a:off x="4502224" y="2209469"/>
              <a:ext cx="157577" cy="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1" name="그룹 110"/>
            <p:cNvGrpSpPr/>
            <p:nvPr/>
          </p:nvGrpSpPr>
          <p:grpSpPr>
            <a:xfrm>
              <a:off x="2586419" y="1972168"/>
              <a:ext cx="4033731" cy="469878"/>
              <a:chOff x="5247299" y="4302235"/>
              <a:chExt cx="5291305" cy="450474"/>
            </a:xfrm>
          </p:grpSpPr>
          <p:grpSp>
            <p:nvGrpSpPr>
              <p:cNvPr id="114" name="그룹 113"/>
              <p:cNvGrpSpPr/>
              <p:nvPr/>
            </p:nvGrpSpPr>
            <p:grpSpPr>
              <a:xfrm>
                <a:off x="5247299" y="4308523"/>
                <a:ext cx="2513085" cy="444186"/>
                <a:chOff x="5207827" y="4640587"/>
                <a:chExt cx="2513085" cy="444186"/>
              </a:xfrm>
            </p:grpSpPr>
            <p:sp>
              <p:nvSpPr>
                <p:cNvPr id="119" name="모서리가 둥근 직사각형 118"/>
                <p:cNvSpPr/>
                <p:nvPr/>
              </p:nvSpPr>
              <p:spPr>
                <a:xfrm>
                  <a:off x="6079918" y="4640922"/>
                  <a:ext cx="717580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700" b="1" dirty="0" smtClean="0">
                      <a:solidFill>
                        <a:sysClr val="windowText" lastClr="000000"/>
                      </a:solidFill>
                    </a:rPr>
                    <a:t>AXIAL</a:t>
                  </a:r>
                </a:p>
              </p:txBody>
            </p:sp>
            <p:sp>
              <p:nvSpPr>
                <p:cNvPr id="120" name="모서리가 둥근 직사각형 119"/>
                <p:cNvSpPr/>
                <p:nvPr/>
              </p:nvSpPr>
              <p:spPr>
                <a:xfrm>
                  <a:off x="7003332" y="4640587"/>
                  <a:ext cx="717580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700" b="1" dirty="0" smtClean="0">
                      <a:solidFill>
                        <a:srgbClr val="FF0000"/>
                      </a:solidFill>
                    </a:rPr>
                    <a:t>RADIAL</a:t>
                  </a:r>
                </a:p>
              </p:txBody>
            </p:sp>
            <p:sp>
              <p:nvSpPr>
                <p:cNvPr id="121" name="모서리가 둥근 직사각형 120"/>
                <p:cNvSpPr/>
                <p:nvPr/>
              </p:nvSpPr>
              <p:spPr>
                <a:xfrm>
                  <a:off x="5207827" y="4642347"/>
                  <a:ext cx="688162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700" b="1" dirty="0" smtClean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EYELET</a:t>
                  </a:r>
                  <a:endParaRPr lang="en-US" altLang="ko-KR" sz="7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23" name="직선 화살표 연결선 122"/>
                <p:cNvCxnSpPr>
                  <a:stCxn id="121" idx="3"/>
                  <a:endCxn id="119" idx="1"/>
                </p:cNvCxnSpPr>
                <p:nvPr/>
              </p:nvCxnSpPr>
              <p:spPr>
                <a:xfrm flipV="1">
                  <a:off x="5895989" y="4862135"/>
                  <a:ext cx="183929" cy="1426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화살표 연결선 123"/>
                <p:cNvCxnSpPr>
                  <a:stCxn id="119" idx="3"/>
                  <a:endCxn id="120" idx="1"/>
                </p:cNvCxnSpPr>
                <p:nvPr/>
              </p:nvCxnSpPr>
              <p:spPr>
                <a:xfrm flipV="1">
                  <a:off x="6797498" y="4861800"/>
                  <a:ext cx="205834" cy="33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그룹 114"/>
              <p:cNvGrpSpPr/>
              <p:nvPr/>
            </p:nvGrpSpPr>
            <p:grpSpPr>
              <a:xfrm>
                <a:off x="7967088" y="4302235"/>
                <a:ext cx="2571516" cy="448715"/>
                <a:chOff x="7925975" y="3861443"/>
                <a:chExt cx="2571516" cy="448715"/>
              </a:xfrm>
            </p:grpSpPr>
            <p:sp>
              <p:nvSpPr>
                <p:cNvPr id="116" name="모서리가 둥근 직사각형 115"/>
                <p:cNvSpPr/>
                <p:nvPr/>
              </p:nvSpPr>
              <p:spPr>
                <a:xfrm>
                  <a:off x="8826614" y="3861443"/>
                  <a:ext cx="717580" cy="438047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700" b="1" dirty="0" smtClean="0">
                      <a:solidFill>
                        <a:sysClr val="windowText" lastClr="000000"/>
                      </a:solidFill>
                    </a:rPr>
                    <a:t>AOI</a:t>
                  </a:r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>
                <a:xfrm>
                  <a:off x="7925975" y="3867732"/>
                  <a:ext cx="717580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700" b="1" dirty="0" smtClean="0">
                      <a:solidFill>
                        <a:sysClr val="windowText" lastClr="000000"/>
                      </a:solidFill>
                    </a:rPr>
                    <a:t>SMD</a:t>
                  </a:r>
                </a:p>
              </p:txBody>
            </p:sp>
            <p:sp>
              <p:nvSpPr>
                <p:cNvPr id="118" name="모서리가 둥근 직사각형 117"/>
                <p:cNvSpPr/>
                <p:nvPr/>
              </p:nvSpPr>
              <p:spPr>
                <a:xfrm>
                  <a:off x="9727253" y="3867713"/>
                  <a:ext cx="770238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700" b="1" dirty="0" smtClean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PBA</a:t>
                  </a:r>
                  <a:r>
                    <a:rPr lang="ko-KR" altLang="en-US" sz="700" b="1" dirty="0" smtClean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출고</a:t>
                  </a:r>
                  <a:endParaRPr lang="en-US" altLang="ko-KR" sz="700" b="1" dirty="0" smtClean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cxnSp>
          <p:nvCxnSpPr>
            <p:cNvPr id="112" name="꺾인 연결선 111"/>
            <p:cNvCxnSpPr>
              <a:stCxn id="117" idx="3"/>
              <a:endCxn id="116" idx="1"/>
            </p:cNvCxnSpPr>
            <p:nvPr/>
          </p:nvCxnSpPr>
          <p:spPr>
            <a:xfrm flipV="1">
              <a:off x="5206835" y="2200626"/>
              <a:ext cx="139552" cy="884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꺾인 연결선 112"/>
            <p:cNvCxnSpPr>
              <a:stCxn id="116" idx="3"/>
              <a:endCxn id="118" idx="1"/>
            </p:cNvCxnSpPr>
            <p:nvPr/>
          </p:nvCxnSpPr>
          <p:spPr>
            <a:xfrm>
              <a:off x="5893421" y="2200626"/>
              <a:ext cx="139552" cy="882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직사각형 124"/>
          <p:cNvSpPr/>
          <p:nvPr/>
        </p:nvSpPr>
        <p:spPr>
          <a:xfrm>
            <a:off x="6111896" y="1590354"/>
            <a:ext cx="1363510" cy="1011530"/>
          </a:xfrm>
          <a:prstGeom prst="rect">
            <a:avLst/>
          </a:prstGeom>
          <a:solidFill>
            <a:schemeClr val="accent4">
              <a:lumMod val="20000"/>
              <a:lumOff val="80000"/>
              <a:alpha val="29000"/>
            </a:schemeClr>
          </a:solidFill>
          <a:ln w="127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26" name="꺾인 연결선 125"/>
          <p:cNvCxnSpPr>
            <a:stCxn id="120" idx="2"/>
            <a:endCxn id="104" idx="0"/>
          </p:cNvCxnSpPr>
          <p:nvPr/>
        </p:nvCxnSpPr>
        <p:spPr>
          <a:xfrm rot="5400000">
            <a:off x="4471970" y="466971"/>
            <a:ext cx="748246" cy="4875494"/>
          </a:xfrm>
          <a:prstGeom prst="bentConnector3">
            <a:avLst>
              <a:gd name="adj1" fmla="val 81107"/>
            </a:avLst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5"/>
          <p:cNvSpPr txBox="1"/>
          <p:nvPr/>
        </p:nvSpPr>
        <p:spPr>
          <a:xfrm>
            <a:off x="6108013" y="1721113"/>
            <a:ext cx="1271792" cy="13663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8726"/>
              </a:lnSpc>
            </a:pPr>
            <a:r>
              <a:rPr lang="en-US" sz="110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IMT </a:t>
            </a:r>
            <a:r>
              <a:rPr lang="ko-KR" altLang="en-US" sz="1100" dirty="0" smtClean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검출개선</a:t>
            </a:r>
            <a:endParaRPr lang="en-US" sz="1100" i="0" u="none" strike="noStrike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1691" y="3392598"/>
            <a:ext cx="1213465" cy="724619"/>
          </a:xfrm>
          <a:prstGeom prst="rect">
            <a:avLst/>
          </a:prstGeom>
        </p:spPr>
      </p:pic>
      <p:sp>
        <p:nvSpPr>
          <p:cNvPr id="129" name="TextBox 9"/>
          <p:cNvSpPr txBox="1"/>
          <p:nvPr/>
        </p:nvSpPr>
        <p:spPr>
          <a:xfrm>
            <a:off x="7822120" y="3529625"/>
            <a:ext cx="1270960" cy="5819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atinLnBrk="0">
              <a:lnSpc>
                <a:spcPct val="124499"/>
              </a:lnSpc>
            </a:pPr>
            <a:r>
              <a:rPr lang="en-US" altLang="ko-KR" sz="1000" b="1" dirty="0" smtClean="0">
                <a:solidFill>
                  <a:srgbClr val="010149"/>
                </a:solidFill>
                <a:latin typeface="+mn-ea"/>
              </a:rPr>
              <a:t>RADIAL </a:t>
            </a:r>
            <a:r>
              <a:rPr lang="ko-KR" altLang="en-US" sz="1000" b="1" dirty="0" smtClean="0">
                <a:solidFill>
                  <a:srgbClr val="010149"/>
                </a:solidFill>
                <a:latin typeface="+mn-ea"/>
              </a:rPr>
              <a:t>공정</a:t>
            </a:r>
            <a:endParaRPr lang="en-US" altLang="ko-KR" sz="1000" b="1" dirty="0" smtClean="0">
              <a:solidFill>
                <a:srgbClr val="010149"/>
              </a:solidFill>
              <a:latin typeface="+mn-ea"/>
            </a:endParaRPr>
          </a:p>
          <a:p>
            <a:pPr marL="171450" indent="-171450" latinLnBrk="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solidFill>
                  <a:srgbClr val="010149"/>
                </a:solidFill>
                <a:latin typeface="+mn-ea"/>
              </a:rPr>
              <a:t>충전기 최종공정</a:t>
            </a:r>
            <a:endParaRPr lang="en-US" altLang="ko-KR" sz="1000" dirty="0" smtClean="0">
              <a:solidFill>
                <a:srgbClr val="010149"/>
              </a:solidFill>
              <a:latin typeface="+mn-ea"/>
            </a:endParaRPr>
          </a:p>
          <a:p>
            <a:pPr marL="171450" indent="-171450" latinLnBrk="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en-US" altLang="ko-KR" sz="1000" dirty="0" smtClean="0">
                <a:solidFill>
                  <a:srgbClr val="010149"/>
                </a:solidFill>
                <a:latin typeface="+mn-ea"/>
              </a:rPr>
              <a:t>IMT </a:t>
            </a:r>
            <a:r>
              <a:rPr lang="ko-KR" altLang="en-US" sz="1000" dirty="0" smtClean="0">
                <a:solidFill>
                  <a:srgbClr val="010149"/>
                </a:solidFill>
                <a:latin typeface="+mn-ea"/>
              </a:rPr>
              <a:t>최종공정</a:t>
            </a:r>
            <a:endParaRPr lang="en-US" altLang="ko-KR" sz="1000" dirty="0" smtClean="0">
              <a:solidFill>
                <a:srgbClr val="010149"/>
              </a:solidFill>
              <a:latin typeface="+mn-ea"/>
            </a:endParaRPr>
          </a:p>
          <a:p>
            <a:pPr latinLnBrk="0">
              <a:lnSpc>
                <a:spcPct val="124499"/>
              </a:lnSpc>
            </a:pPr>
            <a:endParaRPr lang="ko-KR" altLang="en-US" sz="1000" dirty="0">
              <a:solidFill>
                <a:srgbClr val="010149"/>
              </a:solidFill>
              <a:latin typeface="+mn-ea"/>
            </a:endParaRPr>
          </a:p>
        </p:txBody>
      </p:sp>
      <p:pic>
        <p:nvPicPr>
          <p:cNvPr id="130" name="Picture 172" descr="a10_small_r"/>
          <p:cNvPicPr preferRelativeResize="0"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05027" y="3465228"/>
            <a:ext cx="1138841" cy="594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" name="그룹 132"/>
          <p:cNvGrpSpPr/>
          <p:nvPr/>
        </p:nvGrpSpPr>
        <p:grpSpPr>
          <a:xfrm>
            <a:off x="3532909" y="5296959"/>
            <a:ext cx="5361709" cy="1167824"/>
            <a:chOff x="1905000" y="1955800"/>
            <a:chExt cx="14897100" cy="4470400"/>
          </a:xfrm>
        </p:grpSpPr>
        <p:pic>
          <p:nvPicPr>
            <p:cNvPr id="134" name="Picture 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44000" y="5753100"/>
              <a:ext cx="5791200" cy="406400"/>
            </a:xfrm>
            <a:prstGeom prst="rect">
              <a:avLst/>
            </a:prstGeom>
          </p:spPr>
        </p:pic>
        <p:pic>
          <p:nvPicPr>
            <p:cNvPr id="136" name="Picture 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905000" y="5549900"/>
              <a:ext cx="1854200" cy="812800"/>
            </a:xfrm>
            <a:prstGeom prst="rect">
              <a:avLst/>
            </a:prstGeom>
          </p:spPr>
        </p:pic>
        <p:pic>
          <p:nvPicPr>
            <p:cNvPr id="137" name="Picture 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871700" y="5549900"/>
              <a:ext cx="1854200" cy="812800"/>
            </a:xfrm>
            <a:prstGeom prst="rect">
              <a:avLst/>
            </a:prstGeom>
          </p:spPr>
        </p:pic>
        <p:pic>
          <p:nvPicPr>
            <p:cNvPr id="145" name="Picture 6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978400" y="2857500"/>
              <a:ext cx="177800" cy="3200400"/>
            </a:xfrm>
            <a:prstGeom prst="rect">
              <a:avLst/>
            </a:prstGeom>
          </p:spPr>
        </p:pic>
        <p:pic>
          <p:nvPicPr>
            <p:cNvPr id="146" name="Picture 7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645400" y="3619500"/>
              <a:ext cx="177800" cy="2438400"/>
            </a:xfrm>
            <a:prstGeom prst="rect">
              <a:avLst/>
            </a:prstGeom>
          </p:spPr>
        </p:pic>
        <p:pic>
          <p:nvPicPr>
            <p:cNvPr id="147" name="Picture 8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414000" y="2108200"/>
              <a:ext cx="177800" cy="3949700"/>
            </a:xfrm>
            <a:prstGeom prst="rect">
              <a:avLst/>
            </a:prstGeom>
          </p:spPr>
        </p:pic>
        <p:pic>
          <p:nvPicPr>
            <p:cNvPr id="148" name="Picture 9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068300" y="3441700"/>
              <a:ext cx="177800" cy="2552700"/>
            </a:xfrm>
            <a:prstGeom prst="rect">
              <a:avLst/>
            </a:prstGeom>
          </p:spPr>
        </p:pic>
        <p:pic>
          <p:nvPicPr>
            <p:cNvPr id="149" name="Picture 10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619500" y="5753100"/>
              <a:ext cx="5524500" cy="406400"/>
            </a:xfrm>
            <a:prstGeom prst="rect">
              <a:avLst/>
            </a:prstGeom>
          </p:spPr>
        </p:pic>
        <p:pic>
          <p:nvPicPr>
            <p:cNvPr id="150" name="Picture 1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584700" y="5435600"/>
              <a:ext cx="990600" cy="990600"/>
            </a:xfrm>
            <a:prstGeom prst="rect">
              <a:avLst/>
            </a:prstGeom>
          </p:spPr>
        </p:pic>
        <p:sp>
          <p:nvSpPr>
            <p:cNvPr id="151" name="TextBox 16"/>
            <p:cNvSpPr txBox="1"/>
            <p:nvPr/>
          </p:nvSpPr>
          <p:spPr>
            <a:xfrm>
              <a:off x="5321300" y="2616200"/>
              <a:ext cx="18034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1050" b="1" dirty="0" smtClean="0">
                  <a:solidFill>
                    <a:srgbClr val="4037FF"/>
                  </a:solidFill>
                  <a:latin typeface="+mn-ea"/>
                </a:rPr>
                <a:t>6</a:t>
              </a:r>
              <a:r>
                <a:rPr lang="ko-KR" altLang="en-US" sz="1050" b="1" dirty="0" smtClean="0">
                  <a:solidFill>
                    <a:srgbClr val="4037FF"/>
                  </a:solidFill>
                  <a:latin typeface="+mn-ea"/>
                </a:rPr>
                <a:t>월</a:t>
              </a:r>
              <a:endParaRPr lang="en-US" sz="1050" b="1" i="0" u="none" strike="noStrike" dirty="0">
                <a:solidFill>
                  <a:srgbClr val="4037FF"/>
                </a:solidFill>
                <a:latin typeface="+mn-ea"/>
              </a:endParaRPr>
            </a:p>
          </p:txBody>
        </p:sp>
        <p:pic>
          <p:nvPicPr>
            <p:cNvPr id="152" name="Picture 18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39000" y="5435600"/>
              <a:ext cx="990600" cy="990600"/>
            </a:xfrm>
            <a:prstGeom prst="rect">
              <a:avLst/>
            </a:prstGeom>
          </p:spPr>
        </p:pic>
        <p:sp>
          <p:nvSpPr>
            <p:cNvPr id="153" name="TextBox 19"/>
            <p:cNvSpPr txBox="1"/>
            <p:nvPr/>
          </p:nvSpPr>
          <p:spPr>
            <a:xfrm>
              <a:off x="8013700" y="3378200"/>
              <a:ext cx="18034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1000" b="1" dirty="0" smtClean="0">
                  <a:solidFill>
                    <a:srgbClr val="4037FF"/>
                  </a:solidFill>
                  <a:latin typeface="+mn-ea"/>
                </a:rPr>
                <a:t>7</a:t>
              </a:r>
              <a:r>
                <a:rPr lang="ko-KR" altLang="en-US" sz="1000" b="1" dirty="0" smtClean="0">
                  <a:solidFill>
                    <a:srgbClr val="4037FF"/>
                  </a:solidFill>
                  <a:latin typeface="+mn-ea"/>
                </a:rPr>
                <a:t>월</a:t>
              </a:r>
              <a:endParaRPr lang="en-US" sz="1000" b="1" i="0" u="none" strike="noStrike" dirty="0">
                <a:solidFill>
                  <a:srgbClr val="4037FF"/>
                </a:solidFill>
                <a:latin typeface="+mn-ea"/>
              </a:endParaRPr>
            </a:p>
          </p:txBody>
        </p:sp>
        <p:pic>
          <p:nvPicPr>
            <p:cNvPr id="154" name="Picture 2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007600" y="5435600"/>
              <a:ext cx="990600" cy="990600"/>
            </a:xfrm>
            <a:prstGeom prst="rect">
              <a:avLst/>
            </a:prstGeom>
          </p:spPr>
        </p:pic>
        <p:sp>
          <p:nvSpPr>
            <p:cNvPr id="155" name="TextBox 22"/>
            <p:cNvSpPr txBox="1"/>
            <p:nvPr/>
          </p:nvSpPr>
          <p:spPr>
            <a:xfrm>
              <a:off x="10756900" y="1955800"/>
              <a:ext cx="18034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1000" b="1" dirty="0" smtClean="0">
                  <a:solidFill>
                    <a:srgbClr val="CCD2F0"/>
                  </a:solidFill>
                  <a:latin typeface="+mn-ea"/>
                </a:rPr>
                <a:t>8</a:t>
              </a:r>
              <a:r>
                <a:rPr lang="ko-KR" altLang="en-US" sz="1000" b="1" dirty="0" smtClean="0">
                  <a:solidFill>
                    <a:srgbClr val="CCD2F0"/>
                  </a:solidFill>
                  <a:latin typeface="+mn-ea"/>
                </a:rPr>
                <a:t>월</a:t>
              </a:r>
              <a:endParaRPr lang="en-US" sz="1000" b="1" i="0" u="none" strike="noStrike" dirty="0">
                <a:solidFill>
                  <a:srgbClr val="CCD2F0"/>
                </a:solidFill>
                <a:latin typeface="+mn-ea"/>
              </a:endParaRPr>
            </a:p>
          </p:txBody>
        </p:sp>
        <p:sp>
          <p:nvSpPr>
            <p:cNvPr id="156" name="TextBox 24"/>
            <p:cNvSpPr txBox="1"/>
            <p:nvPr/>
          </p:nvSpPr>
          <p:spPr>
            <a:xfrm>
              <a:off x="2235200" y="5676900"/>
              <a:ext cx="10414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900" b="0" i="0" u="none" strike="noStrike" dirty="0">
                  <a:solidFill>
                    <a:srgbClr val="FFFFFF"/>
                  </a:solidFill>
                  <a:latin typeface="+mn-ea"/>
                </a:rPr>
                <a:t>START</a:t>
              </a:r>
            </a:p>
          </p:txBody>
        </p:sp>
        <p:sp>
          <p:nvSpPr>
            <p:cNvPr id="157" name="TextBox 25"/>
            <p:cNvSpPr txBox="1"/>
            <p:nvPr/>
          </p:nvSpPr>
          <p:spPr>
            <a:xfrm>
              <a:off x="15443200" y="5664200"/>
              <a:ext cx="1358900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900" b="0" i="0" u="none" strike="noStrike">
                  <a:solidFill>
                    <a:srgbClr val="FFFFFF"/>
                  </a:solidFill>
                  <a:latin typeface="+mn-ea"/>
                </a:rPr>
                <a:t>FINISH</a:t>
              </a:r>
            </a:p>
          </p:txBody>
        </p:sp>
        <p:pic>
          <p:nvPicPr>
            <p:cNvPr id="158" name="Picture 31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800600" y="5638800"/>
              <a:ext cx="571500" cy="596900"/>
            </a:xfrm>
            <a:prstGeom prst="rect">
              <a:avLst/>
            </a:prstGeom>
          </p:spPr>
        </p:pic>
        <p:pic>
          <p:nvPicPr>
            <p:cNvPr id="159" name="Picture 32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429500" y="5638800"/>
              <a:ext cx="609600" cy="584200"/>
            </a:xfrm>
            <a:prstGeom prst="rect">
              <a:avLst/>
            </a:prstGeom>
          </p:spPr>
        </p:pic>
        <p:pic>
          <p:nvPicPr>
            <p:cNvPr id="161" name="Picture 33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185400" y="5613400"/>
              <a:ext cx="647700" cy="609600"/>
            </a:xfrm>
            <a:prstGeom prst="rect">
              <a:avLst/>
            </a:prstGeom>
          </p:spPr>
        </p:pic>
        <p:pic>
          <p:nvPicPr>
            <p:cNvPr id="162" name="Picture 36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661900" y="5372100"/>
              <a:ext cx="990600" cy="990600"/>
            </a:xfrm>
            <a:prstGeom prst="rect">
              <a:avLst/>
            </a:prstGeom>
          </p:spPr>
        </p:pic>
        <p:sp>
          <p:nvSpPr>
            <p:cNvPr id="164" name="TextBox 37"/>
            <p:cNvSpPr txBox="1"/>
            <p:nvPr/>
          </p:nvSpPr>
          <p:spPr>
            <a:xfrm>
              <a:off x="13436600" y="3327400"/>
              <a:ext cx="1803400" cy="482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99600"/>
                </a:lnSpc>
              </a:pPr>
              <a:r>
                <a:rPr lang="en-US" sz="1000" b="1" dirty="0" smtClean="0">
                  <a:solidFill>
                    <a:srgbClr val="CCD2F0"/>
                  </a:solidFill>
                  <a:latin typeface="+mn-ea"/>
                </a:rPr>
                <a:t>9</a:t>
              </a:r>
              <a:r>
                <a:rPr lang="ko-KR" altLang="en-US" sz="1000" b="1" dirty="0" smtClean="0">
                  <a:solidFill>
                    <a:srgbClr val="CCD2F0"/>
                  </a:solidFill>
                  <a:latin typeface="+mn-ea"/>
                </a:rPr>
                <a:t>월</a:t>
              </a:r>
              <a:endParaRPr lang="en-US" sz="1000" b="1" i="0" u="none" strike="noStrike" dirty="0">
                <a:solidFill>
                  <a:srgbClr val="CCD2F0"/>
                </a:solidFill>
                <a:latin typeface="+mn-ea"/>
              </a:endParaRPr>
            </a:p>
          </p:txBody>
        </p:sp>
        <p:pic>
          <p:nvPicPr>
            <p:cNvPr id="165" name="Picture 40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2966700" y="5575300"/>
              <a:ext cx="393700" cy="596900"/>
            </a:xfrm>
            <a:prstGeom prst="rect">
              <a:avLst/>
            </a:prstGeom>
          </p:spPr>
        </p:pic>
      </p:grpSp>
      <p:sp>
        <p:nvSpPr>
          <p:cNvPr id="166" name="TextBox 9"/>
          <p:cNvSpPr txBox="1"/>
          <p:nvPr/>
        </p:nvSpPr>
        <p:spPr>
          <a:xfrm>
            <a:off x="4674629" y="5629055"/>
            <a:ext cx="1270960" cy="5819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1450" indent="-171450" latinLnBrk="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en-US" altLang="ko-KR" sz="900" dirty="0" smtClean="0">
                <a:solidFill>
                  <a:srgbClr val="010149"/>
                </a:solidFill>
                <a:latin typeface="+mn-ea"/>
              </a:rPr>
              <a:t>TEST </a:t>
            </a:r>
            <a:r>
              <a:rPr lang="ko-KR" altLang="en-US" sz="900" dirty="0" smtClean="0">
                <a:solidFill>
                  <a:srgbClr val="010149"/>
                </a:solidFill>
                <a:latin typeface="+mn-ea"/>
              </a:rPr>
              <a:t>진행 </a:t>
            </a:r>
            <a:endParaRPr lang="en-US" altLang="ko-KR" sz="900" dirty="0" smtClean="0">
              <a:solidFill>
                <a:srgbClr val="010149"/>
              </a:solidFill>
              <a:latin typeface="+mn-ea"/>
            </a:endParaRPr>
          </a:p>
          <a:p>
            <a:pPr marL="171450" indent="-171450" latinLnBrk="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900" dirty="0" smtClean="0">
                <a:solidFill>
                  <a:srgbClr val="010149"/>
                </a:solidFill>
                <a:latin typeface="+mn-ea"/>
              </a:rPr>
              <a:t>이물검사 평가</a:t>
            </a:r>
            <a:endParaRPr lang="en-US" altLang="ko-KR" sz="900" dirty="0" smtClean="0">
              <a:solidFill>
                <a:srgbClr val="010149"/>
              </a:solidFill>
              <a:latin typeface="+mn-ea"/>
            </a:endParaRPr>
          </a:p>
          <a:p>
            <a:pPr latinLnBrk="0">
              <a:lnSpc>
                <a:spcPct val="124499"/>
              </a:lnSpc>
            </a:pPr>
            <a:endParaRPr lang="ko-KR" altLang="en-US" sz="900" dirty="0">
              <a:solidFill>
                <a:srgbClr val="010149"/>
              </a:solidFill>
              <a:latin typeface="+mn-ea"/>
            </a:endParaRPr>
          </a:p>
        </p:txBody>
      </p:sp>
      <p:sp>
        <p:nvSpPr>
          <p:cNvPr id="170" name="TextBox 9"/>
          <p:cNvSpPr txBox="1"/>
          <p:nvPr/>
        </p:nvSpPr>
        <p:spPr>
          <a:xfrm>
            <a:off x="5660152" y="5834752"/>
            <a:ext cx="927418" cy="5819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1450" indent="-171450" latinLnBrk="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900" dirty="0" err="1" smtClean="0">
                <a:solidFill>
                  <a:srgbClr val="010149"/>
                </a:solidFill>
                <a:latin typeface="+mn-ea"/>
              </a:rPr>
              <a:t>무삽</a:t>
            </a:r>
            <a:r>
              <a:rPr lang="ko-KR" altLang="en-US" sz="900" dirty="0" smtClean="0">
                <a:solidFill>
                  <a:srgbClr val="010149"/>
                </a:solidFill>
                <a:latin typeface="+mn-ea"/>
              </a:rPr>
              <a:t> 검사</a:t>
            </a:r>
            <a:endParaRPr lang="en-US" altLang="ko-KR" sz="900" dirty="0" smtClean="0">
              <a:solidFill>
                <a:srgbClr val="010149"/>
              </a:solidFill>
              <a:latin typeface="+mn-ea"/>
            </a:endParaRPr>
          </a:p>
          <a:p>
            <a:pPr marL="171450" indent="-171450" latinLnBrk="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900" dirty="0" err="1" smtClean="0">
                <a:solidFill>
                  <a:srgbClr val="010149"/>
                </a:solidFill>
                <a:latin typeface="+mn-ea"/>
              </a:rPr>
              <a:t>검출</a:t>
            </a:r>
            <a:r>
              <a:rPr lang="ko-KR" altLang="en-US" sz="900" dirty="0" err="1">
                <a:solidFill>
                  <a:srgbClr val="010149"/>
                </a:solidFill>
                <a:latin typeface="+mn-ea"/>
              </a:rPr>
              <a:t>력</a:t>
            </a:r>
            <a:r>
              <a:rPr lang="ko-KR" altLang="en-US" sz="900" dirty="0" smtClean="0">
                <a:solidFill>
                  <a:srgbClr val="010149"/>
                </a:solidFill>
                <a:latin typeface="+mn-ea"/>
              </a:rPr>
              <a:t> </a:t>
            </a:r>
            <a:r>
              <a:rPr lang="en-US" altLang="ko-KR" sz="900" dirty="0" smtClean="0">
                <a:solidFill>
                  <a:srgbClr val="010149"/>
                </a:solidFill>
                <a:latin typeface="+mn-ea"/>
              </a:rPr>
              <a:t>TEST</a:t>
            </a:r>
          </a:p>
          <a:p>
            <a:pPr latinLnBrk="0">
              <a:lnSpc>
                <a:spcPct val="124499"/>
              </a:lnSpc>
            </a:pPr>
            <a:r>
              <a:rPr lang="ko-KR" altLang="en-US" sz="900" dirty="0" smtClean="0">
                <a:solidFill>
                  <a:srgbClr val="010149"/>
                </a:solidFill>
                <a:latin typeface="+mn-ea"/>
              </a:rPr>
              <a:t> </a:t>
            </a:r>
            <a:endParaRPr lang="en-US" altLang="ko-KR" sz="900" dirty="0" smtClean="0">
              <a:solidFill>
                <a:srgbClr val="010149"/>
              </a:solidFill>
              <a:latin typeface="+mn-ea"/>
            </a:endParaRPr>
          </a:p>
          <a:p>
            <a:pPr latinLnBrk="0">
              <a:lnSpc>
                <a:spcPct val="124499"/>
              </a:lnSpc>
            </a:pPr>
            <a:endParaRPr lang="ko-KR" altLang="en-US" sz="900" dirty="0">
              <a:solidFill>
                <a:srgbClr val="010149"/>
              </a:solidFill>
              <a:latin typeface="+mn-ea"/>
            </a:endParaRPr>
          </a:p>
        </p:txBody>
      </p:sp>
      <p:sp>
        <p:nvSpPr>
          <p:cNvPr id="182" name="TextBox 9"/>
          <p:cNvSpPr txBox="1"/>
          <p:nvPr/>
        </p:nvSpPr>
        <p:spPr>
          <a:xfrm>
            <a:off x="6407908" y="5503826"/>
            <a:ext cx="1270960" cy="5819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1450" indent="-171450" algn="ctr" latinLnBrk="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유효성 평가 </a:t>
            </a:r>
            <a:endParaRPr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24499"/>
              </a:lnSpc>
            </a:pP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검증 시 품의</a:t>
            </a:r>
            <a:endParaRPr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24499"/>
              </a:lnSpc>
            </a:pP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적용 계획 </a:t>
            </a:r>
            <a:endParaRPr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24499"/>
              </a:lnSpc>
            </a:pP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5" name="TextBox 9"/>
          <p:cNvSpPr txBox="1"/>
          <p:nvPr/>
        </p:nvSpPr>
        <p:spPr>
          <a:xfrm>
            <a:off x="7504934" y="5815232"/>
            <a:ext cx="1270960" cy="5819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171450" indent="-171450" algn="ctr" latinLnBrk="0">
              <a:lnSpc>
                <a:spcPct val="124499"/>
              </a:lnSpc>
              <a:buFont typeface="Wingdings" panose="05000000000000000000" pitchFamily="2" charset="2"/>
              <a:buChar char="ü"/>
            </a:pP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품질 개선평가 </a:t>
            </a:r>
            <a:endParaRPr lang="en-US" altLang="ko-KR" sz="9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algn="ctr" latinLnBrk="0">
              <a:lnSpc>
                <a:spcPct val="124499"/>
              </a:lnSpc>
            </a:pP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C01B92EE-312A-84F5-494A-1D131D4AB20B}"/>
              </a:ext>
            </a:extLst>
          </p:cNvPr>
          <p:cNvSpPr txBox="1"/>
          <p:nvPr/>
        </p:nvSpPr>
        <p:spPr>
          <a:xfrm>
            <a:off x="101388" y="6216659"/>
            <a:ext cx="1289801" cy="230832"/>
          </a:xfrm>
          <a:prstGeom prst="rect">
            <a:avLst/>
          </a:prstGeom>
          <a:pattFill>
            <a:fgClr>
              <a:srgbClr val="DCE6F2"/>
            </a:fgClr>
            <a:bgClr>
              <a:srgbClr val="DCE6F2"/>
            </a:bgClr>
          </a:pattFill>
        </p:spPr>
        <p:txBody>
          <a:bodyPr vert="horz"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sz="900" dirty="0">
                <a:solidFill>
                  <a:prstClr val="black"/>
                </a:solidFill>
                <a:latin typeface="+mn-ea"/>
                <a:cs typeface="メイリオ" panose="020B0604030504040204" pitchFamily="50" charset="-128"/>
              </a:rPr>
              <a:t>Camera </a:t>
            </a:r>
            <a:r>
              <a:rPr kumimoji="1" lang="en-US" sz="900" dirty="0" smtClean="0">
                <a:solidFill>
                  <a:prstClr val="black"/>
                </a:solidFill>
                <a:latin typeface="+mn-ea"/>
                <a:cs typeface="メイリオ" panose="020B0604030504040204" pitchFamily="50" charset="-128"/>
              </a:rPr>
              <a:t>:VS-S160CX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xmlns="" id="{C01B92EE-312A-84F5-494A-1D131D4AB20B}"/>
              </a:ext>
            </a:extLst>
          </p:cNvPr>
          <p:cNvSpPr txBox="1"/>
          <p:nvPr/>
        </p:nvSpPr>
        <p:spPr>
          <a:xfrm>
            <a:off x="1490875" y="4500846"/>
            <a:ext cx="1289801" cy="230832"/>
          </a:xfrm>
          <a:prstGeom prst="rect">
            <a:avLst/>
          </a:prstGeom>
          <a:pattFill>
            <a:fgClr>
              <a:srgbClr val="DCE6F2"/>
            </a:fgClr>
            <a:bgClr>
              <a:srgbClr val="DCE6F2"/>
            </a:bgClr>
          </a:pattFill>
        </p:spPr>
        <p:txBody>
          <a:bodyPr vert="horz" wrap="square" rtlCol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900" dirty="0" smtClean="0">
                <a:solidFill>
                  <a:prstClr val="black"/>
                </a:solidFill>
                <a:latin typeface="+mn-ea"/>
                <a:cs typeface="メイリオ" panose="020B0604030504040204" pitchFamily="50" charset="-128"/>
              </a:rPr>
              <a:t>이물 검출 </a:t>
            </a:r>
            <a:r>
              <a:rPr kumimoji="1" lang="en-US" altLang="ko-KR" sz="900" dirty="0" smtClean="0">
                <a:solidFill>
                  <a:prstClr val="black"/>
                </a:solidFill>
                <a:latin typeface="+mn-ea"/>
                <a:cs typeface="メイリオ" panose="020B0604030504040204" pitchFamily="50" charset="-128"/>
              </a:rPr>
              <a:t>TEST </a:t>
            </a:r>
            <a:r>
              <a:rPr kumimoji="1" lang="ko-KR" altLang="en-US" sz="900" dirty="0" smtClean="0">
                <a:solidFill>
                  <a:prstClr val="black"/>
                </a:solidFill>
                <a:latin typeface="+mn-ea"/>
                <a:cs typeface="メイリオ" panose="020B0604030504040204" pitchFamily="50" charset="-128"/>
              </a:rPr>
              <a:t>진행</a:t>
            </a:r>
            <a:endParaRPr kumimoji="1" lang="en-US" sz="900" dirty="0" smtClean="0">
              <a:solidFill>
                <a:prstClr val="black"/>
              </a:solidFill>
              <a:latin typeface="+mn-ea"/>
              <a:cs typeface="メイリオ" panose="020B0604030504040204" pitchFamily="50" charset="-128"/>
            </a:endParaRPr>
          </a:p>
        </p:txBody>
      </p:sp>
      <p:pic>
        <p:nvPicPr>
          <p:cNvPr id="202" name="그림 20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6643" y="5392911"/>
            <a:ext cx="1008667" cy="762483"/>
          </a:xfrm>
          <a:prstGeom prst="roundRect">
            <a:avLst/>
          </a:prstGeom>
        </p:spPr>
      </p:pic>
      <p:grpSp>
        <p:nvGrpSpPr>
          <p:cNvPr id="212" name="그룹 211"/>
          <p:cNvGrpSpPr/>
          <p:nvPr/>
        </p:nvGrpSpPr>
        <p:grpSpPr>
          <a:xfrm>
            <a:off x="3678872" y="4321950"/>
            <a:ext cx="5316284" cy="894556"/>
            <a:chOff x="168526" y="1417210"/>
            <a:chExt cx="2945707" cy="1479084"/>
          </a:xfrm>
        </p:grpSpPr>
        <p:pic>
          <p:nvPicPr>
            <p:cNvPr id="213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526" y="1469605"/>
              <a:ext cx="2945707" cy="1426689"/>
            </a:xfrm>
            <a:prstGeom prst="rect">
              <a:avLst/>
            </a:prstGeom>
            <a:effectLst>
              <a:outerShdw blurRad="50800" dist="38100" dir="3540000" algn="t" rotWithShape="0">
                <a:schemeClr val="accent1">
                  <a:lumMod val="75000"/>
                  <a:alpha val="40000"/>
                </a:schemeClr>
              </a:outerShdw>
            </a:effectLst>
          </p:spPr>
        </p:pic>
        <p:grpSp>
          <p:nvGrpSpPr>
            <p:cNvPr id="214" name="그룹 213"/>
            <p:cNvGrpSpPr/>
            <p:nvPr/>
          </p:nvGrpSpPr>
          <p:grpSpPr>
            <a:xfrm>
              <a:off x="168526" y="1417210"/>
              <a:ext cx="2794528" cy="520833"/>
              <a:chOff x="-727647" y="836145"/>
              <a:chExt cx="5070122" cy="800100"/>
            </a:xfrm>
          </p:grpSpPr>
          <p:pic>
            <p:nvPicPr>
              <p:cNvPr id="215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521624" y="1515056"/>
                <a:ext cx="4864099" cy="12700"/>
              </a:xfrm>
              <a:prstGeom prst="rect">
                <a:avLst/>
              </a:prstGeom>
            </p:spPr>
          </p:pic>
          <p:sp>
            <p:nvSpPr>
              <p:cNvPr id="216" name="TextBox 11"/>
              <p:cNvSpPr txBox="1"/>
              <p:nvPr/>
            </p:nvSpPr>
            <p:spPr>
              <a:xfrm>
                <a:off x="-727647" y="836145"/>
                <a:ext cx="4927600" cy="800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 latinLnBrk="0">
                  <a:lnSpc>
                    <a:spcPct val="99600"/>
                  </a:lnSpc>
                </a:pPr>
                <a:r>
                  <a:rPr lang="ko-KR" altLang="en-US" sz="1100" b="1" dirty="0" smtClean="0">
                    <a:solidFill>
                      <a:schemeClr val="tx2"/>
                    </a:solidFill>
                    <a:latin typeface="Open Sans ExtraBold" pitchFamily="2" charset="0"/>
                    <a:cs typeface="Open Sans ExtraBold" pitchFamily="2" charset="0"/>
                  </a:rPr>
                  <a:t>평가 </a:t>
                </a:r>
                <a:r>
                  <a:rPr lang="en-US" altLang="ko-KR" sz="1100" b="1" dirty="0" smtClean="0">
                    <a:solidFill>
                      <a:schemeClr val="tx2"/>
                    </a:solidFill>
                    <a:latin typeface="Open Sans ExtraBold" pitchFamily="2" charset="0"/>
                    <a:cs typeface="Open Sans ExtraBold" pitchFamily="2" charset="0"/>
                  </a:rPr>
                  <a:t>TEST </a:t>
                </a:r>
                <a:r>
                  <a:rPr lang="ko-KR" altLang="en-US" sz="1100" b="1" dirty="0" smtClean="0">
                    <a:solidFill>
                      <a:schemeClr val="tx2"/>
                    </a:solidFill>
                    <a:latin typeface="Open Sans ExtraBold" pitchFamily="2" charset="0"/>
                    <a:cs typeface="Open Sans ExtraBold" pitchFamily="2" charset="0"/>
                  </a:rPr>
                  <a:t>및 검토 계획</a:t>
                </a:r>
                <a:endParaRPr lang="ko-KR" altLang="en-US" sz="1100" b="1" dirty="0">
                  <a:solidFill>
                    <a:schemeClr val="tx2"/>
                  </a:solidFill>
                  <a:latin typeface="Open Sans ExtraBold" pitchFamily="2" charset="0"/>
                  <a:cs typeface="Open Sans ExtraBold" pitchFamily="2" charset="0"/>
                </a:endParaRPr>
              </a:p>
            </p:txBody>
          </p:sp>
        </p:grpSp>
      </p:grpSp>
      <p:sp>
        <p:nvSpPr>
          <p:cNvPr id="217" name="TextBox 216"/>
          <p:cNvSpPr txBox="1"/>
          <p:nvPr/>
        </p:nvSpPr>
        <p:spPr>
          <a:xfrm>
            <a:off x="3858653" y="4631245"/>
            <a:ext cx="50914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2"/>
                </a:solidFill>
              </a:rPr>
              <a:t>설비가 아닌 카메라</a:t>
            </a:r>
            <a:r>
              <a:rPr lang="en-US" altLang="ko-KR" sz="1000" dirty="0" smtClean="0">
                <a:solidFill>
                  <a:schemeClr val="tx2"/>
                </a:solidFill>
              </a:rPr>
              <a:t>+PC 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컨베어</a:t>
            </a:r>
            <a:r>
              <a:rPr lang="ko-KR" altLang="en-US" sz="1000" dirty="0" smtClean="0">
                <a:solidFill>
                  <a:schemeClr val="tx2"/>
                </a:solidFill>
              </a:rPr>
              <a:t> 설치로 간소화 </a:t>
            </a:r>
            <a:r>
              <a:rPr lang="en-US" altLang="ko-KR" sz="1000" dirty="0" smtClean="0">
                <a:solidFill>
                  <a:schemeClr val="tx2"/>
                </a:solidFill>
              </a:rPr>
              <a:t>SET UP </a:t>
            </a:r>
            <a:r>
              <a:rPr lang="ko-KR" altLang="en-US" sz="1000" dirty="0" smtClean="0">
                <a:solidFill>
                  <a:schemeClr val="tx2"/>
                </a:solidFill>
              </a:rPr>
              <a:t>및 유동성 좋음</a:t>
            </a:r>
            <a:r>
              <a:rPr lang="en-US" altLang="ko-KR" sz="1000" dirty="0" smtClean="0">
                <a:solidFill>
                  <a:schemeClr val="tx2"/>
                </a:solidFill>
              </a:rPr>
              <a:t>(PLC </a:t>
            </a:r>
            <a:r>
              <a:rPr lang="ko-KR" altLang="en-US" sz="1000" dirty="0" smtClean="0">
                <a:solidFill>
                  <a:schemeClr val="tx2"/>
                </a:solidFill>
              </a:rPr>
              <a:t>센서제어</a:t>
            </a:r>
            <a:r>
              <a:rPr lang="en-US" altLang="ko-KR" sz="1000" dirty="0" smtClean="0">
                <a:solidFill>
                  <a:schemeClr val="tx2"/>
                </a:solidFill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err="1" smtClean="0">
                <a:solidFill>
                  <a:schemeClr val="tx2"/>
                </a:solidFill>
              </a:rPr>
              <a:t>검출력</a:t>
            </a:r>
            <a:r>
              <a:rPr lang="ko-KR" altLang="en-US" sz="1000" dirty="0" smtClean="0">
                <a:solidFill>
                  <a:schemeClr val="tx2"/>
                </a:solidFill>
              </a:rPr>
              <a:t> 평가 및 </a:t>
            </a:r>
            <a:r>
              <a:rPr lang="ko-KR" altLang="en-US" sz="1000" dirty="0" err="1" smtClean="0">
                <a:solidFill>
                  <a:schemeClr val="tx2"/>
                </a:solidFill>
              </a:rPr>
              <a:t>직행율</a:t>
            </a:r>
            <a:r>
              <a:rPr lang="ko-KR" altLang="en-US" sz="1000" dirty="0" smtClean="0">
                <a:solidFill>
                  <a:schemeClr val="tx2"/>
                </a:solidFill>
              </a:rPr>
              <a:t> </a:t>
            </a:r>
            <a:r>
              <a:rPr lang="en-US" altLang="ko-KR" sz="1000" dirty="0" smtClean="0">
                <a:solidFill>
                  <a:schemeClr val="tx2"/>
                </a:solidFill>
              </a:rPr>
              <a:t>98</a:t>
            </a:r>
            <a:r>
              <a:rPr lang="ko-KR" altLang="en-US" sz="1000" dirty="0" smtClean="0">
                <a:solidFill>
                  <a:schemeClr val="tx2"/>
                </a:solidFill>
              </a:rPr>
              <a:t>이상</a:t>
            </a:r>
            <a:r>
              <a:rPr lang="en-US" altLang="ko-KR" sz="1000" dirty="0" smtClean="0">
                <a:solidFill>
                  <a:schemeClr val="tx2"/>
                </a:solidFill>
              </a:rPr>
              <a:t>, </a:t>
            </a:r>
            <a:r>
              <a:rPr lang="ko-KR" altLang="en-US" sz="1000" dirty="0" smtClean="0">
                <a:solidFill>
                  <a:schemeClr val="tx2"/>
                </a:solidFill>
              </a:rPr>
              <a:t>검사속도 </a:t>
            </a:r>
            <a:r>
              <a:rPr lang="en-US" altLang="ko-KR" sz="1000" dirty="0" smtClean="0">
                <a:solidFill>
                  <a:schemeClr val="tx2"/>
                </a:solidFill>
              </a:rPr>
              <a:t>“3”Ses </a:t>
            </a:r>
            <a:r>
              <a:rPr lang="ko-KR" altLang="en-US" sz="1000" dirty="0" smtClean="0">
                <a:solidFill>
                  <a:schemeClr val="tx2"/>
                </a:solidFill>
              </a:rPr>
              <a:t>이내 검증 </a:t>
            </a:r>
            <a:r>
              <a:rPr lang="en-US" altLang="ko-KR" sz="1000" dirty="0" smtClean="0">
                <a:solidFill>
                  <a:schemeClr val="tx2"/>
                </a:solidFill>
              </a:rPr>
              <a:t>TEST </a:t>
            </a:r>
            <a:r>
              <a:rPr lang="ko-KR" altLang="en-US" sz="1000" dirty="0" smtClean="0">
                <a:solidFill>
                  <a:schemeClr val="tx2"/>
                </a:solidFill>
              </a:rPr>
              <a:t>계획 </a:t>
            </a:r>
            <a:endParaRPr lang="en-US" altLang="ko-KR" sz="10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2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>
                <a:latin typeface="+mn-ea"/>
              </a:rPr>
              <a:t>별첨 </a:t>
            </a:r>
            <a:r>
              <a:rPr lang="en-US" altLang="ko-KR" sz="2400" b="1" dirty="0">
                <a:latin typeface="+mn-ea"/>
              </a:rPr>
              <a:t>’25</a:t>
            </a:r>
            <a:r>
              <a:rPr lang="ko-KR" altLang="en-US" sz="2400" b="1" dirty="0">
                <a:latin typeface="+mn-ea"/>
              </a:rPr>
              <a:t>년 핵심 추진 과제 </a:t>
            </a:r>
            <a:r>
              <a:rPr lang="en-US" altLang="ko-KR" sz="2400" b="1" dirty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공정 품질 개선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251520" y="3684593"/>
            <a:ext cx="8314454" cy="1548290"/>
            <a:chOff x="826294" y="3672840"/>
            <a:chExt cx="13242136" cy="3568780"/>
          </a:xfrm>
        </p:grpSpPr>
        <p:pic>
          <p:nvPicPr>
            <p:cNvPr id="78" name="Image 0" descr="preencod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8348" y="3672840"/>
              <a:ext cx="2152055" cy="1155621"/>
            </a:xfrm>
            <a:prstGeom prst="rect">
              <a:avLst/>
            </a:prstGeom>
          </p:spPr>
        </p:pic>
        <p:pic>
          <p:nvPicPr>
            <p:cNvPr id="79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0846" y="4213860"/>
              <a:ext cx="287060" cy="358735"/>
            </a:xfrm>
            <a:prstGeom prst="rect">
              <a:avLst/>
            </a:prstGeom>
          </p:spPr>
        </p:pic>
        <p:sp>
          <p:nvSpPr>
            <p:cNvPr id="80" name="Shape 5"/>
            <p:cNvSpPr/>
            <p:nvPr/>
          </p:nvSpPr>
          <p:spPr>
            <a:xfrm>
              <a:off x="5181362" y="4844416"/>
              <a:ext cx="8887068" cy="11430"/>
            </a:xfrm>
            <a:prstGeom prst="roundRect">
              <a:avLst>
                <a:gd name="adj" fmla="val 750139"/>
              </a:avLst>
            </a:prstGeom>
            <a:solidFill>
              <a:srgbClr val="BFD3D8"/>
            </a:solidFill>
            <a:ln/>
          </p:spPr>
        </p:sp>
        <p:pic>
          <p:nvPicPr>
            <p:cNvPr id="81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2381" y="4879419"/>
              <a:ext cx="4304109" cy="1155621"/>
            </a:xfrm>
            <a:prstGeom prst="rect">
              <a:avLst/>
            </a:prstGeom>
          </p:spPr>
        </p:pic>
        <p:pic>
          <p:nvPicPr>
            <p:cNvPr id="82" name="Image 3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0846" y="5277803"/>
              <a:ext cx="287060" cy="358735"/>
            </a:xfrm>
            <a:prstGeom prst="rect">
              <a:avLst/>
            </a:prstGeom>
          </p:spPr>
        </p:pic>
        <p:sp>
          <p:nvSpPr>
            <p:cNvPr id="83" name="Shape 8"/>
            <p:cNvSpPr/>
            <p:nvPr/>
          </p:nvSpPr>
          <p:spPr>
            <a:xfrm>
              <a:off x="6257449" y="6050994"/>
              <a:ext cx="6421623" cy="11429"/>
            </a:xfrm>
            <a:prstGeom prst="roundRect">
              <a:avLst>
                <a:gd name="adj" fmla="val 750139"/>
              </a:avLst>
            </a:prstGeom>
            <a:solidFill>
              <a:srgbClr val="AFCBF8"/>
            </a:solidFill>
            <a:ln/>
          </p:spPr>
        </p:sp>
        <p:pic>
          <p:nvPicPr>
            <p:cNvPr id="84" name="Image 4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6294" y="6085999"/>
              <a:ext cx="6456164" cy="1155621"/>
            </a:xfrm>
            <a:prstGeom prst="rect">
              <a:avLst/>
            </a:prstGeom>
          </p:spPr>
        </p:pic>
        <p:pic>
          <p:nvPicPr>
            <p:cNvPr id="85" name="Image 5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10727" y="6484382"/>
              <a:ext cx="287060" cy="358735"/>
            </a:xfrm>
            <a:prstGeom prst="rect">
              <a:avLst/>
            </a:prstGeom>
          </p:spPr>
        </p:pic>
      </p:grpSp>
      <p:sp>
        <p:nvSpPr>
          <p:cNvPr id="86" name="Text 1"/>
          <p:cNvSpPr/>
          <p:nvPr/>
        </p:nvSpPr>
        <p:spPr>
          <a:xfrm>
            <a:off x="451814" y="834571"/>
            <a:ext cx="510741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ko-KR" altLang="en-US" sz="105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자동화 공정 파손</a:t>
            </a:r>
            <a:r>
              <a:rPr lang="en-US" altLang="ko-KR" sz="105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&amp;</a:t>
            </a:r>
            <a:r>
              <a:rPr lang="ko-KR" altLang="en-US" sz="1050" b="1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유실 개선</a:t>
            </a:r>
            <a:r>
              <a:rPr lang="en-US" altLang="ko-KR" sz="105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: </a:t>
            </a:r>
            <a:r>
              <a:rPr lang="ko-KR" altLang="en-US" sz="105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부품 유실과 </a:t>
            </a:r>
            <a:r>
              <a:rPr lang="ko-KR" altLang="en-US" sz="1000" dirty="0" err="1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폐기율</a:t>
            </a:r>
            <a:r>
              <a:rPr lang="ko-KR" altLang="en-US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감소를 통해 생산성 품질 과 비용절감 개선을 하여 수익성 향상의 목적   </a:t>
            </a:r>
            <a:r>
              <a:rPr lang="en-US" altLang="ko-KR" sz="1000" dirty="0" smtClean="0">
                <a:solidFill>
                  <a:srgbClr val="1E3063"/>
                </a:solidFill>
                <a:latin typeface="Artifakt Element" panose="020B0503050000020004" pitchFamily="34" charset="0"/>
                <a:ea typeface="Artifakt Element" panose="020B0503050000020004" pitchFamily="34" charset="0"/>
              </a:rPr>
              <a:t> </a:t>
            </a:r>
            <a:endParaRPr lang="en-US" sz="1000" dirty="0">
              <a:latin typeface="Artifakt Element" panose="020B0503050000020004" pitchFamily="34" charset="0"/>
              <a:ea typeface="Artifakt Element" panose="020B0503050000020004" pitchFamily="34" charset="0"/>
            </a:endParaRPr>
          </a:p>
        </p:txBody>
      </p:sp>
      <p:sp>
        <p:nvSpPr>
          <p:cNvPr id="87" name="Shape 2"/>
          <p:cNvSpPr/>
          <p:nvPr/>
        </p:nvSpPr>
        <p:spPr>
          <a:xfrm>
            <a:off x="268370" y="893173"/>
            <a:ext cx="45719" cy="243564"/>
          </a:xfrm>
          <a:prstGeom prst="rect">
            <a:avLst/>
          </a:prstGeom>
          <a:solidFill>
            <a:srgbClr val="84C1FA"/>
          </a:solidFill>
          <a:ln/>
        </p:spPr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370" y="1377611"/>
            <a:ext cx="4611201" cy="1598341"/>
          </a:xfrm>
          <a:prstGeom prst="rect">
            <a:avLst/>
          </a:prstGeom>
        </p:spPr>
      </p:pic>
      <p:graphicFrame>
        <p:nvGraphicFramePr>
          <p:cNvPr id="89" name="표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112192"/>
              </p:ext>
            </p:extLst>
          </p:nvPr>
        </p:nvGraphicFramePr>
        <p:xfrm>
          <a:off x="314089" y="2975952"/>
          <a:ext cx="4640297" cy="419100"/>
        </p:xfrm>
        <a:graphic>
          <a:graphicData uri="http://schemas.openxmlformats.org/drawingml/2006/table">
            <a:tbl>
              <a:tblPr/>
              <a:tblGrid>
                <a:gridCol w="1136242"/>
                <a:gridCol w="700811"/>
                <a:gridCol w="700811"/>
                <a:gridCol w="700811"/>
                <a:gridCol w="700811"/>
                <a:gridCol w="700811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 목표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파손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0" name="그룹 89"/>
          <p:cNvGrpSpPr/>
          <p:nvPr/>
        </p:nvGrpSpPr>
        <p:grpSpPr>
          <a:xfrm>
            <a:off x="5322284" y="1266837"/>
            <a:ext cx="3464269" cy="2108125"/>
            <a:chOff x="168526" y="1428298"/>
            <a:chExt cx="2945707" cy="1467996"/>
          </a:xfrm>
        </p:grpSpPr>
        <p:pic>
          <p:nvPicPr>
            <p:cNvPr id="91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526" y="1469605"/>
              <a:ext cx="2945707" cy="1426689"/>
            </a:xfrm>
            <a:prstGeom prst="rect">
              <a:avLst/>
            </a:prstGeom>
            <a:effectLst>
              <a:outerShdw blurRad="50800" dist="38100" dir="3540000" algn="t" rotWithShape="0">
                <a:schemeClr val="accent1">
                  <a:lumMod val="75000"/>
                  <a:alpha val="40000"/>
                </a:schemeClr>
              </a:outerShdw>
            </a:effectLst>
          </p:spPr>
        </p:pic>
        <p:grpSp>
          <p:nvGrpSpPr>
            <p:cNvPr id="92" name="그룹 91"/>
            <p:cNvGrpSpPr/>
            <p:nvPr/>
          </p:nvGrpSpPr>
          <p:grpSpPr>
            <a:xfrm>
              <a:off x="247080" y="1428298"/>
              <a:ext cx="2715974" cy="520833"/>
              <a:chOff x="-585126" y="853178"/>
              <a:chExt cx="4927601" cy="800100"/>
            </a:xfrm>
          </p:grpSpPr>
          <p:pic>
            <p:nvPicPr>
              <p:cNvPr id="93" name="Picture 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521624" y="1515056"/>
                <a:ext cx="4864099" cy="12700"/>
              </a:xfrm>
              <a:prstGeom prst="rect">
                <a:avLst/>
              </a:prstGeom>
            </p:spPr>
          </p:pic>
          <p:sp>
            <p:nvSpPr>
              <p:cNvPr id="94" name="TextBox 11"/>
              <p:cNvSpPr txBox="1"/>
              <p:nvPr/>
            </p:nvSpPr>
            <p:spPr>
              <a:xfrm>
                <a:off x="-585126" y="853178"/>
                <a:ext cx="4927601" cy="800100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 latinLnBrk="0">
                  <a:lnSpc>
                    <a:spcPct val="99600"/>
                  </a:lnSpc>
                </a:pPr>
                <a:r>
                  <a:rPr lang="ko-KR" altLang="en-US" sz="1200" b="1" dirty="0" smtClean="0">
                    <a:solidFill>
                      <a:schemeClr val="tx2"/>
                    </a:solidFill>
                    <a:latin typeface="Open Sans ExtraBold" pitchFamily="2" charset="0"/>
                    <a:cs typeface="Open Sans ExtraBold" pitchFamily="2" charset="0"/>
                  </a:rPr>
                  <a:t>공정 파손 폐기 및 부품 유실 현황</a:t>
                </a:r>
                <a:endParaRPr lang="ko-KR" altLang="en-US" sz="1200" b="1" dirty="0">
                  <a:solidFill>
                    <a:schemeClr val="tx2"/>
                  </a:solidFill>
                  <a:latin typeface="Open Sans ExtraBold" pitchFamily="2" charset="0"/>
                  <a:cs typeface="Open Sans ExtraBold" pitchFamily="2" charset="0"/>
                </a:endParaRPr>
              </a:p>
            </p:txBody>
          </p:sp>
        </p:grpSp>
      </p:grpSp>
      <p:sp>
        <p:nvSpPr>
          <p:cNvPr id="95" name="TextBox 94"/>
          <p:cNvSpPr txBox="1"/>
          <p:nvPr/>
        </p:nvSpPr>
        <p:spPr>
          <a:xfrm>
            <a:off x="5598248" y="2676307"/>
            <a:ext cx="28680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2"/>
                </a:solidFill>
              </a:rPr>
              <a:t>파손 발생시 공정 부품유실 상승의 주 요인 </a:t>
            </a:r>
            <a:endParaRPr lang="en-US" altLang="ko-KR" sz="1000" dirty="0" smtClean="0">
              <a:solidFill>
                <a:schemeClr val="tx2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solidFill>
                  <a:schemeClr val="tx2"/>
                </a:solidFill>
              </a:rPr>
              <a:t>전체 공정 유실 </a:t>
            </a:r>
            <a:r>
              <a:rPr lang="en-US" altLang="ko-KR" sz="1000" dirty="0" smtClean="0">
                <a:solidFill>
                  <a:schemeClr val="tx2"/>
                </a:solidFill>
              </a:rPr>
              <a:t>0.1%  </a:t>
            </a:r>
            <a:r>
              <a:rPr lang="ko-KR" altLang="en-US" sz="1000" dirty="0" smtClean="0">
                <a:solidFill>
                  <a:schemeClr val="tx2"/>
                </a:solidFill>
              </a:rPr>
              <a:t>이하 개선 고착화 상태</a:t>
            </a:r>
            <a:endParaRPr lang="en-US" altLang="ko-KR" sz="1000" dirty="0" smtClean="0">
              <a:solidFill>
                <a:schemeClr val="tx2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5829" y="1912016"/>
            <a:ext cx="3214346" cy="662182"/>
          </a:xfrm>
          <a:prstGeom prst="rect">
            <a:avLst/>
          </a:prstGeom>
        </p:spPr>
      </p:pic>
      <p:grpSp>
        <p:nvGrpSpPr>
          <p:cNvPr id="97" name="그룹 96"/>
          <p:cNvGrpSpPr/>
          <p:nvPr/>
        </p:nvGrpSpPr>
        <p:grpSpPr>
          <a:xfrm>
            <a:off x="318862" y="5546190"/>
            <a:ext cx="8659499" cy="308582"/>
            <a:chOff x="793790" y="8006953"/>
            <a:chExt cx="13042821" cy="816412"/>
          </a:xfrm>
        </p:grpSpPr>
        <p:sp>
          <p:nvSpPr>
            <p:cNvPr id="98" name="Shape 12"/>
            <p:cNvSpPr/>
            <p:nvPr/>
          </p:nvSpPr>
          <p:spPr>
            <a:xfrm>
              <a:off x="793790" y="8619292"/>
              <a:ext cx="4245531" cy="204073"/>
            </a:xfrm>
            <a:prstGeom prst="roundRect">
              <a:avLst>
                <a:gd name="adj" fmla="val 42015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7620">
              <a:solidFill>
                <a:srgbClr val="BFD3D8"/>
              </a:solidFill>
              <a:prstDash val="solid"/>
            </a:ln>
          </p:spPr>
        </p:sp>
        <p:sp>
          <p:nvSpPr>
            <p:cNvPr id="99" name="Shape 15"/>
            <p:cNvSpPr/>
            <p:nvPr/>
          </p:nvSpPr>
          <p:spPr>
            <a:xfrm>
              <a:off x="5192316" y="8313063"/>
              <a:ext cx="4245650" cy="204073"/>
            </a:xfrm>
            <a:prstGeom prst="roundRect">
              <a:avLst>
                <a:gd name="adj" fmla="val 42015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7620">
              <a:solidFill>
                <a:srgbClr val="BFD3D8"/>
              </a:solidFill>
              <a:prstDash val="solid"/>
            </a:ln>
          </p:spPr>
        </p:sp>
        <p:sp>
          <p:nvSpPr>
            <p:cNvPr id="100" name="Shape 18"/>
            <p:cNvSpPr/>
            <p:nvPr/>
          </p:nvSpPr>
          <p:spPr>
            <a:xfrm>
              <a:off x="9590961" y="8006953"/>
              <a:ext cx="4245650" cy="204073"/>
            </a:xfrm>
            <a:prstGeom prst="roundRect">
              <a:avLst>
                <a:gd name="adj" fmla="val 42015"/>
              </a:avLst>
            </a:prstGeom>
            <a:solidFill>
              <a:srgbClr val="D9EDF2"/>
            </a:solidFill>
            <a:ln w="7620">
              <a:solidFill>
                <a:srgbClr val="BFD3D8"/>
              </a:solidFill>
              <a:prstDash val="solid"/>
            </a:ln>
          </p:spPr>
        </p:sp>
      </p:grpSp>
      <p:sp>
        <p:nvSpPr>
          <p:cNvPr id="101" name="Shape 8"/>
          <p:cNvSpPr/>
          <p:nvPr/>
        </p:nvSpPr>
        <p:spPr>
          <a:xfrm>
            <a:off x="3849966" y="4713453"/>
            <a:ext cx="4752000" cy="6912"/>
          </a:xfrm>
          <a:prstGeom prst="roundRect">
            <a:avLst>
              <a:gd name="adj" fmla="val 750139"/>
            </a:avLst>
          </a:prstGeom>
          <a:solidFill>
            <a:srgbClr val="AFCBF8"/>
          </a:solidFill>
          <a:ln/>
        </p:spPr>
      </p:sp>
      <p:grpSp>
        <p:nvGrpSpPr>
          <p:cNvPr id="102" name="그룹 101"/>
          <p:cNvGrpSpPr/>
          <p:nvPr/>
        </p:nvGrpSpPr>
        <p:grpSpPr>
          <a:xfrm>
            <a:off x="2692403" y="3578809"/>
            <a:ext cx="1351229" cy="599212"/>
            <a:chOff x="2692403" y="3670252"/>
            <a:chExt cx="1351229" cy="599212"/>
          </a:xfrm>
        </p:grpSpPr>
        <p:sp>
          <p:nvSpPr>
            <p:cNvPr id="103" name="Text 3"/>
            <p:cNvSpPr/>
            <p:nvPr/>
          </p:nvSpPr>
          <p:spPr>
            <a:xfrm>
              <a:off x="2692403" y="3670252"/>
              <a:ext cx="848820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28600" indent="-228600">
                <a:lnSpc>
                  <a:spcPts val="27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ko-KR" altLang="en-US" sz="1050" b="1" u="sng" dirty="0" smtClean="0">
                  <a:solidFill>
                    <a:srgbClr val="38465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실적 평가</a:t>
              </a:r>
              <a:endParaRPr lang="en-US" sz="105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4" name="Text 3"/>
            <p:cNvSpPr/>
            <p:nvPr/>
          </p:nvSpPr>
          <p:spPr>
            <a:xfrm>
              <a:off x="3194812" y="3922754"/>
              <a:ext cx="848820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00"/>
                </a:lnSpc>
                <a:buSzPct val="100000"/>
              </a:pPr>
              <a:r>
                <a:rPr lang="ko-KR" altLang="en-US" sz="1000" dirty="0" smtClean="0">
                  <a:solidFill>
                    <a:srgbClr val="384653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개선 활동에 의한 실적 현황 평가  목표 대비 증감율 검토 유지 관리</a:t>
              </a:r>
              <a:endParaRPr lang="en-US" sz="1000" dirty="0">
                <a:solidFill>
                  <a:prstClr val="black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3608851" y="4130421"/>
            <a:ext cx="1351229" cy="582586"/>
            <a:chOff x="2692403" y="3670252"/>
            <a:chExt cx="1351229" cy="582586"/>
          </a:xfrm>
        </p:grpSpPr>
        <p:sp>
          <p:nvSpPr>
            <p:cNvPr id="106" name="Text 3"/>
            <p:cNvSpPr/>
            <p:nvPr/>
          </p:nvSpPr>
          <p:spPr>
            <a:xfrm>
              <a:off x="2692403" y="3670252"/>
              <a:ext cx="848820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28600" indent="-228600">
                <a:lnSpc>
                  <a:spcPts val="27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ko-KR" altLang="en-US" sz="1050" b="1" u="sng" dirty="0" smtClean="0">
                  <a:solidFill>
                    <a:srgbClr val="38465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개선 대책</a:t>
              </a:r>
              <a:endParaRPr lang="en-US" sz="105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07" name="Text 3"/>
            <p:cNvSpPr/>
            <p:nvPr/>
          </p:nvSpPr>
          <p:spPr>
            <a:xfrm>
              <a:off x="3194812" y="3906128"/>
              <a:ext cx="848820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00"/>
                </a:lnSpc>
                <a:buSzPct val="100000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파손 발생의 주요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취급성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 관리 집중 개선 활동 및 설비적 요인 성능복원 개선 연계</a:t>
              </a:r>
              <a:endParaRPr lang="en-US" sz="1000" dirty="0">
                <a:solidFill>
                  <a:prstClr val="black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4203956" y="4633671"/>
            <a:ext cx="1351229" cy="582586"/>
            <a:chOff x="2692403" y="3670252"/>
            <a:chExt cx="1351229" cy="582586"/>
          </a:xfrm>
        </p:grpSpPr>
        <p:sp>
          <p:nvSpPr>
            <p:cNvPr id="109" name="Text 3"/>
            <p:cNvSpPr/>
            <p:nvPr/>
          </p:nvSpPr>
          <p:spPr>
            <a:xfrm>
              <a:off x="2692403" y="3670252"/>
              <a:ext cx="848820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28600" indent="-228600">
                <a:lnSpc>
                  <a:spcPts val="2700"/>
                </a:lnSpc>
                <a:buSzPct val="100000"/>
                <a:buFont typeface="Wingdings" panose="05000000000000000000" pitchFamily="2" charset="2"/>
                <a:buChar char="l"/>
              </a:pPr>
              <a:r>
                <a:rPr lang="ko-KR" altLang="en-US" sz="1050" b="1" u="sng" dirty="0" smtClean="0">
                  <a:solidFill>
                    <a:srgbClr val="384653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원인 분석</a:t>
              </a:r>
              <a:endParaRPr lang="en-US" sz="1050" dirty="0">
                <a:solidFill>
                  <a:prstClr val="black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10" name="Text 3"/>
            <p:cNvSpPr/>
            <p:nvPr/>
          </p:nvSpPr>
          <p:spPr>
            <a:xfrm>
              <a:off x="3194812" y="3906128"/>
              <a:ext cx="848820" cy="34671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00"/>
                </a:lnSpc>
                <a:buSzPct val="100000"/>
              </a:pPr>
              <a:r>
                <a:rPr lang="ko-KR" altLang="en-US" sz="1000" dirty="0" smtClean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공정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설비별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 현상 및 </a:t>
              </a:r>
              <a:r>
                <a:rPr lang="ko-KR" altLang="en-US" sz="1000" dirty="0" err="1" smtClean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취급성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 발생의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POINT 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Artifakt Element Black" panose="020B0A03050000020004" pitchFamily="34" charset="0"/>
                  <a:ea typeface="Artifakt Element Black" panose="020B0A03050000020004" pitchFamily="34" charset="0"/>
                </a:rPr>
                <a:t>항목별 세부 관리 </a:t>
              </a:r>
              <a:endParaRPr lang="en-US" sz="1000" dirty="0">
                <a:solidFill>
                  <a:prstClr val="black"/>
                </a:solidFill>
                <a:latin typeface="Artifakt Element Black" panose="020B0A03050000020004" pitchFamily="34" charset="0"/>
                <a:ea typeface="Artifakt Element Black" panose="020B0A03050000020004" pitchFamily="34" charset="0"/>
              </a:endParaRPr>
            </a:p>
          </p:txBody>
        </p:sp>
      </p:grpSp>
      <p:grpSp>
        <p:nvGrpSpPr>
          <p:cNvPr id="111" name="그룹 110"/>
          <p:cNvGrpSpPr/>
          <p:nvPr/>
        </p:nvGrpSpPr>
        <p:grpSpPr>
          <a:xfrm>
            <a:off x="251520" y="5316243"/>
            <a:ext cx="7027198" cy="515535"/>
            <a:chOff x="314089" y="5267807"/>
            <a:chExt cx="7027198" cy="515535"/>
          </a:xfrm>
        </p:grpSpPr>
        <p:sp>
          <p:nvSpPr>
            <p:cNvPr id="112" name="TextBox 111"/>
            <p:cNvSpPr txBox="1"/>
            <p:nvPr/>
          </p:nvSpPr>
          <p:spPr>
            <a:xfrm>
              <a:off x="314089" y="5506343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dist"/>
              <a:r>
                <a:rPr lang="ko-KR" altLang="en-US" sz="1200" b="1" smtClean="0">
                  <a:solidFill>
                    <a:schemeClr val="tx2"/>
                  </a:solidFill>
                  <a:latin typeface="Artifakt Element Black" panose="020B0A03050000020004" pitchFamily="34" charset="0"/>
                </a:rPr>
                <a:t>기술적 개선</a:t>
              </a:r>
              <a:endParaRPr lang="ko-KR" altLang="en-US" sz="1200" b="1" dirty="0">
                <a:solidFill>
                  <a:schemeClr val="tx2"/>
                </a:solidFill>
                <a:latin typeface="Artifakt Element Black" panose="020B0A03050000020004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3236821" y="5384892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dist"/>
              <a:r>
                <a:rPr lang="ko-KR" altLang="en-US" sz="1200" b="1" dirty="0" smtClean="0">
                  <a:solidFill>
                    <a:schemeClr val="tx2"/>
                  </a:solidFill>
                  <a:latin typeface="Artifakt Element Black" panose="020B0A03050000020004" pitchFamily="34" charset="0"/>
                </a:rPr>
                <a:t>인력 역량 강화</a:t>
              </a:r>
              <a:endParaRPr lang="ko-KR" altLang="en-US" sz="1200" b="1" dirty="0">
                <a:solidFill>
                  <a:schemeClr val="tx2"/>
                </a:solidFill>
                <a:latin typeface="Artifakt Element Black" panose="020B0A03050000020004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6159553" y="5267807"/>
              <a:ext cx="1181734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dist"/>
              <a:r>
                <a:rPr lang="ko-KR" altLang="en-US" sz="1200" b="1" dirty="0" smtClean="0">
                  <a:solidFill>
                    <a:schemeClr val="tx2"/>
                  </a:solidFill>
                  <a:latin typeface="Artifakt Element Black" panose="020B0A03050000020004" pitchFamily="34" charset="0"/>
                </a:rPr>
                <a:t>공정 표준화</a:t>
              </a:r>
              <a:endParaRPr lang="ko-KR" altLang="en-US" sz="1200" b="1" dirty="0">
                <a:solidFill>
                  <a:schemeClr val="tx2"/>
                </a:solidFill>
                <a:latin typeface="Artifakt Element Black" panose="020B0A03050000020004" pitchFamily="34" charset="0"/>
              </a:endParaRPr>
            </a:p>
          </p:txBody>
        </p:sp>
      </p:grpSp>
      <p:sp>
        <p:nvSpPr>
          <p:cNvPr id="115" name="직사각형 114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21005554-B5CE-4CAC-806E-F2FC4ED7A7CD}"/>
              </a:ext>
            </a:extLst>
          </p:cNvPr>
          <p:cNvSpPr/>
          <p:nvPr/>
        </p:nvSpPr>
        <p:spPr>
          <a:xfrm>
            <a:off x="200720" y="5787485"/>
            <a:ext cx="2996817" cy="7848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 smtClean="0">
                <a:latin typeface="+mn-ea"/>
              </a:rPr>
              <a:t>홀 주변부 손상 → 오차 발생 </a:t>
            </a:r>
            <a:endParaRPr lang="en-US" altLang="ko-KR" sz="1000" dirty="0" smtClean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dirty="0" smtClean="0">
                <a:latin typeface="+mn-ea"/>
                <a:ea typeface="+mn-ea"/>
              </a:rPr>
              <a:t>EYELET </a:t>
            </a:r>
            <a:r>
              <a:rPr lang="ko-KR" altLang="en-US" sz="1000" dirty="0" smtClean="0">
                <a:latin typeface="+mn-ea"/>
                <a:ea typeface="+mn-ea"/>
              </a:rPr>
              <a:t>→ 압착 변형 </a:t>
            </a:r>
            <a:r>
              <a:rPr lang="ko-KR" altLang="en-US" sz="1000" dirty="0" err="1" smtClean="0">
                <a:latin typeface="+mn-ea"/>
                <a:ea typeface="+mn-ea"/>
              </a:rPr>
              <a:t>크랙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</a:rPr>
              <a:t>압력 조정 유동성</a:t>
            </a:r>
            <a:endParaRPr lang="en-US" altLang="ko-KR" sz="1000" dirty="0" smtClean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 err="1" smtClean="0">
                <a:latin typeface="+mn-ea"/>
                <a:ea typeface="+mn-ea"/>
              </a:rPr>
              <a:t>구동부</a:t>
            </a:r>
            <a:r>
              <a:rPr lang="en-US" altLang="ko-KR" sz="1000" dirty="0" smtClean="0">
                <a:latin typeface="+mn-ea"/>
                <a:ea typeface="+mn-ea"/>
              </a:rPr>
              <a:t>&amp;</a:t>
            </a:r>
            <a:r>
              <a:rPr lang="ko-KR" altLang="en-US" sz="1000" dirty="0" err="1" smtClean="0">
                <a:latin typeface="+mn-ea"/>
                <a:ea typeface="+mn-ea"/>
              </a:rPr>
              <a:t>이동부</a:t>
            </a:r>
            <a:r>
              <a:rPr lang="ko-KR" altLang="en-US" sz="1000" dirty="0" smtClean="0">
                <a:latin typeface="+mn-ea"/>
                <a:ea typeface="+mn-ea"/>
              </a:rPr>
              <a:t> </a:t>
            </a:r>
            <a:r>
              <a:rPr lang="ko-KR" altLang="en-US" sz="1000" dirty="0" smtClean="0">
                <a:latin typeface="+mn-ea"/>
              </a:rPr>
              <a:t>→ 모터 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실린더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압력 </a:t>
            </a:r>
            <a:r>
              <a:rPr lang="en-US" altLang="ko-KR" sz="1000" dirty="0" smtClean="0">
                <a:latin typeface="+mn-ea"/>
              </a:rPr>
              <a:t>,</a:t>
            </a:r>
            <a:r>
              <a:rPr lang="ko-KR" altLang="en-US" sz="1000" dirty="0" smtClean="0">
                <a:latin typeface="+mn-ea"/>
              </a:rPr>
              <a:t>센서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21005554-B5CE-4CAC-806E-F2FC4ED7A7CD}"/>
              </a:ext>
            </a:extLst>
          </p:cNvPr>
          <p:cNvSpPr/>
          <p:nvPr/>
        </p:nvSpPr>
        <p:spPr>
          <a:xfrm>
            <a:off x="3262453" y="5683203"/>
            <a:ext cx="2996817" cy="7848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 smtClean="0">
                <a:latin typeface="+mn-ea"/>
              </a:rPr>
              <a:t>매거진 이송 → 모서리파손 및 슬롯 불균형</a:t>
            </a:r>
            <a:endParaRPr lang="en-US" altLang="ko-KR" sz="1000" dirty="0" smtClean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dirty="0" smtClean="0">
                <a:latin typeface="+mn-ea"/>
              </a:rPr>
              <a:t>PCB </a:t>
            </a:r>
            <a:r>
              <a:rPr lang="ko-KR" altLang="en-US" sz="1000" dirty="0" smtClean="0">
                <a:latin typeface="+mn-ea"/>
              </a:rPr>
              <a:t>관리 → 수작업 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err="1" smtClean="0">
                <a:latin typeface="+mn-ea"/>
              </a:rPr>
              <a:t>취급성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이탈 관리</a:t>
            </a:r>
            <a:endParaRPr lang="en-US" altLang="ko-KR" sz="1000" dirty="0" smtClean="0">
              <a:latin typeface="+mn-ea"/>
            </a:endParaRP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 smtClean="0">
                <a:latin typeface="+mn-ea"/>
                <a:ea typeface="+mn-ea"/>
              </a:rPr>
              <a:t>인적 요소 → 작업자 실수 및 환경적 요인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21005554-B5CE-4CAC-806E-F2FC4ED7A7CD}"/>
              </a:ext>
            </a:extLst>
          </p:cNvPr>
          <p:cNvSpPr/>
          <p:nvPr/>
        </p:nvSpPr>
        <p:spPr>
          <a:xfrm>
            <a:off x="6138828" y="5630016"/>
            <a:ext cx="2996817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latin typeface="+mn-ea"/>
              </a:rPr>
              <a:t>기술적 개선 및 인력 역량 강화 활동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latin typeface="+mn-ea"/>
              </a:rPr>
              <a:t>개선 효과에 따른 품질관리 체계 구축</a:t>
            </a:r>
            <a:endParaRPr lang="en-US" altLang="ko-KR" sz="1000" dirty="0" smtClean="0">
              <a:latin typeface="+mn-ea"/>
            </a:endParaRPr>
          </a:p>
        </p:txBody>
      </p:sp>
      <p:sp>
        <p:nvSpPr>
          <p:cNvPr id="118" name="타원 117">
            <a:hlinkClick r:id="rId12" action="ppaction://hlinksldjump"/>
          </p:cNvPr>
          <p:cNvSpPr/>
          <p:nvPr/>
        </p:nvSpPr>
        <p:spPr>
          <a:xfrm>
            <a:off x="8655520" y="5730347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5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b="1" dirty="0">
                <a:latin typeface="+mn-ea"/>
              </a:rPr>
              <a:t>COPQ </a:t>
            </a:r>
            <a:r>
              <a:rPr lang="ko-KR" altLang="en-US" b="1" dirty="0" smtClean="0">
                <a:latin typeface="+mn-ea"/>
              </a:rPr>
              <a:t>절감 </a:t>
            </a:r>
            <a:r>
              <a:rPr lang="en-US" altLang="ko-KR" b="1" dirty="0" smtClean="0">
                <a:latin typeface="+mn-ea"/>
              </a:rPr>
              <a:t>_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PBA(Mobile) </a:t>
            </a:r>
            <a:r>
              <a:rPr lang="ko-KR" altLang="en-US" b="1" dirty="0" smtClean="0">
                <a:latin typeface="+mn-ea"/>
              </a:rPr>
              <a:t>폐기율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388800" y="1137434"/>
          <a:ext cx="8360162" cy="534536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PBA(Mobile)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폐기율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2024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2025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</a:t>
                      </a:r>
                      <a:endParaRPr lang="en-US" sz="12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폐기 감소 활동을 통한 제조 </a:t>
                      </a:r>
                      <a:r>
                        <a:rPr lang="en-US" altLang="ko-KR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COPQ </a:t>
                      </a:r>
                      <a:r>
                        <a:rPr lang="ko-KR" alt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+mn-ea"/>
                        </a:rPr>
                        <a:t>절감</a:t>
                      </a:r>
                      <a:endParaRPr lang="en-US" altLang="ko-KR" sz="10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  <a:cs typeface="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 발생 원인 제거를 통한 공정 최적화 품질 관리 강화</a:t>
                      </a:r>
                      <a:endParaRPr lang="en-US" altLang="ko-KR" sz="10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  <a:cs typeface="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고부가 주력 모델 제품 완성도 향상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경쟁사 대비 제조 경쟁력 우위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COPQ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비용 절감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완제품 폐기율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0.1% ↓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목표 운영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O/H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율 달성 기여</a:t>
                      </a:r>
                      <a:endParaRPr lang="en-US" sz="1000" b="1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</a:t>
                      </a:r>
                      <a:endParaRPr lang="en-US" sz="1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000" b="1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투자비용</a:t>
                      </a:r>
                      <a:r>
                        <a:rPr lang="en-US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 없음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56184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76251" y="5172165"/>
          <a:ext cx="7640165" cy="11371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090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4056"/>
                <a:gridCol w="511373"/>
                <a:gridCol w="504056"/>
                <a:gridCol w="504056"/>
                <a:gridCol w="57606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43151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비고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De-Cap Manual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보완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marR="0" lvl="0" indent="-107999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itchFamily="34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Vision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검사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Tool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활용 능력 강화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marR="0" lvl="0" indent="-107999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itchFamily="34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De-Cap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및 수리사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Skill up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marR="0" lvl="0" indent="-107999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itchFamily="34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수리사 불량 분석 능력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Skill up</a:t>
                      </a: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0" name="직선 화살표 연결선 19"/>
          <p:cNvCxnSpPr>
            <a:cxnSpLocks noChangeShapeType="1"/>
          </p:cNvCxnSpPr>
          <p:nvPr/>
        </p:nvCxnSpPr>
        <p:spPr bwMode="auto">
          <a:xfrm>
            <a:off x="3268539" y="6165304"/>
            <a:ext cx="1087437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직선 화살표 연결선 21"/>
          <p:cNvCxnSpPr>
            <a:cxnSpLocks noChangeShapeType="1"/>
          </p:cNvCxnSpPr>
          <p:nvPr/>
        </p:nvCxnSpPr>
        <p:spPr bwMode="auto">
          <a:xfrm>
            <a:off x="3268539" y="5759002"/>
            <a:ext cx="799405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직선 화살표 연결선 22"/>
          <p:cNvCxnSpPr>
            <a:cxnSpLocks noChangeShapeType="1"/>
          </p:cNvCxnSpPr>
          <p:nvPr/>
        </p:nvCxnSpPr>
        <p:spPr bwMode="auto">
          <a:xfrm>
            <a:off x="3268539" y="5517232"/>
            <a:ext cx="583381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4874344" y="2708920"/>
          <a:ext cx="3802112" cy="64807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0979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/>
                <a:gridCol w="43204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5995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BM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상반기실적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PBA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폐기율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/>
                          <a:ea typeface="맑은 고딕" pitchFamily="50"/>
                          <a:cs typeface="+mn-cs"/>
                        </a:rPr>
                        <a:t>PPM</a:t>
                      </a:r>
                      <a:endParaRPr kumimoji="0" lang="en-US" altLang="ko-KR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itchFamily="50"/>
                        <a:ea typeface="맑은 고딕" pitchFamily="50"/>
                        <a:cs typeface="+mn-cs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100" b="1" dirty="0" smtClean="0">
                          <a:effectLst/>
                        </a:rPr>
                        <a:t>271</a:t>
                      </a:r>
                      <a:endParaRPr lang="en-US" sz="11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100" b="1" dirty="0" smtClean="0">
                          <a:effectLst/>
                        </a:rPr>
                        <a:t>156</a:t>
                      </a:r>
                      <a:endParaRPr lang="en-US" sz="11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100" b="1" dirty="0" smtClean="0">
                          <a:effectLst/>
                        </a:rPr>
                        <a:t>140</a:t>
                      </a:r>
                      <a:endParaRPr lang="en-US" sz="11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b="1" dirty="0" smtClean="0">
                          <a:effectLst/>
                        </a:rPr>
                        <a:t>131</a:t>
                      </a:r>
                      <a:r>
                        <a:rPr lang="en-US" sz="1000" b="0" dirty="0" smtClean="0">
                          <a:effectLst/>
                        </a:rPr>
                        <a:t>PPM</a:t>
                      </a:r>
                      <a:r>
                        <a:rPr lang="en-US" sz="1400" b="1" dirty="0" smtClean="0">
                          <a:effectLst/>
                        </a:rPr>
                        <a:t>↓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5" name="직선 화살표 연결선 24"/>
          <p:cNvCxnSpPr>
            <a:cxnSpLocks noChangeShapeType="1"/>
          </p:cNvCxnSpPr>
          <p:nvPr/>
        </p:nvCxnSpPr>
        <p:spPr bwMode="auto">
          <a:xfrm>
            <a:off x="3268539" y="5949280"/>
            <a:ext cx="583381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6381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42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b="1" dirty="0">
                <a:latin typeface="+mn-ea"/>
              </a:rPr>
              <a:t>COPQ </a:t>
            </a:r>
            <a:r>
              <a:rPr lang="ko-KR" altLang="en-US" b="1" dirty="0">
                <a:latin typeface="+mn-ea"/>
              </a:rPr>
              <a:t>절감 </a:t>
            </a:r>
            <a:r>
              <a:rPr lang="en-US" altLang="ko-KR" b="1" dirty="0" smtClean="0">
                <a:latin typeface="+mn-ea"/>
              </a:rPr>
              <a:t>_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PBA(Mobile) </a:t>
            </a:r>
            <a:r>
              <a:rPr lang="ko-KR" altLang="en-US" b="1" dirty="0" smtClean="0">
                <a:latin typeface="+mn-ea"/>
              </a:rPr>
              <a:t>폐기율 개선</a:t>
            </a:r>
            <a:endParaRPr lang="en-US" altLang="ko-KR" b="1" dirty="0">
              <a:latin typeface="+mn-ea"/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251520" y="1250145"/>
            <a:ext cx="8640960" cy="3129857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5" name="직사각형 144"/>
          <p:cNvSpPr/>
          <p:nvPr/>
        </p:nvSpPr>
        <p:spPr>
          <a:xfrm>
            <a:off x="251520" y="1105682"/>
            <a:ext cx="2588763" cy="293394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ko-KR" altLang="en-US" sz="13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제품군별 폐기율 목표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875" y="1663201"/>
            <a:ext cx="5489846" cy="143201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0" name="빗면 59"/>
          <p:cNvSpPr/>
          <p:nvPr/>
        </p:nvSpPr>
        <p:spPr>
          <a:xfrm>
            <a:off x="6612907" y="2309942"/>
            <a:ext cx="1551998" cy="622115"/>
          </a:xfrm>
          <a:prstGeom prst="bevel">
            <a:avLst>
              <a:gd name="adj" fmla="val 392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400" b="1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하반기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140PPM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↓ </a:t>
            </a:r>
            <a:r>
              <a:rPr lang="ko-KR" altLang="en-US" sz="14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관리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50972"/>
            <a:ext cx="2732971" cy="14434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46" name="빗면 145"/>
          <p:cNvSpPr/>
          <p:nvPr/>
        </p:nvSpPr>
        <p:spPr>
          <a:xfrm>
            <a:off x="4530464" y="1437844"/>
            <a:ext cx="4193031" cy="238368"/>
          </a:xfrm>
          <a:prstGeom prst="bevel">
            <a:avLst>
              <a:gd name="adj" fmla="val 392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1200" b="1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2025Y Target 190PPM ( </a:t>
            </a:r>
            <a:r>
              <a:rPr lang="ko-KR" altLang="en-US" sz="1200" b="1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상반기 실적 </a:t>
            </a:r>
            <a:r>
              <a:rPr lang="en-US" altLang="ko-KR" sz="1200" b="1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156PPM )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386804" y="1445788"/>
            <a:ext cx="2318194" cy="211260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Scrap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유형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[ 2025Y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상반기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]</a:t>
            </a:r>
            <a:endParaRPr lang="en-US" altLang="ko-KR" sz="1050" dirty="0" smtClean="0">
              <a:solidFill>
                <a:schemeClr val="tx1"/>
              </a:solidFill>
            </a:endParaRPr>
          </a:p>
        </p:txBody>
      </p:sp>
      <p:graphicFrame>
        <p:nvGraphicFramePr>
          <p:cNvPr id="94" name="표 93"/>
          <p:cNvGraphicFramePr>
            <a:graphicFrameLocks noGrp="1"/>
          </p:cNvGraphicFramePr>
          <p:nvPr>
            <p:extLst/>
          </p:nvPr>
        </p:nvGraphicFramePr>
        <p:xfrm>
          <a:off x="264958" y="4472990"/>
          <a:ext cx="8640961" cy="199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504056"/>
                <a:gridCol w="648072"/>
                <a:gridCol w="2736304"/>
                <a:gridCol w="3384377"/>
                <a:gridCol w="64807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</a:t>
                      </a:r>
                      <a:endParaRPr lang="en-US" altLang="ko-KR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B/M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Target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개선 방향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418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Pattern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Broken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부품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Damage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에 의한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Pad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들뜸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Retouch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Pad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Burnt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이동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보관 및 취급 관련 교육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Retouch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작업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level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기준 작업 배치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0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PBA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Burnt/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PCB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Broken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100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Solder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Short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의한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방폭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De-Cap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진행시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PCB Damage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V-Cut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진행시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PCB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층 들뜸</a:t>
                      </a:r>
                      <a:endParaRPr lang="en-US" altLang="ko-KR" sz="12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Vision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검사기 활용 검출력 향상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제품별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De-Cap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매뉴얼 보완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.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제품별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Case touch point </a:t>
                      </a:r>
                      <a:r>
                        <a:rPr lang="ko-KR" altLang="en-US" sz="12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메뉴얼화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V-Cut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infra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보완  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 Cutting JIG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개선 보완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51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Others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불량 분석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Un-Define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에 의한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Scrap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수리사 불량 분석 능력 </a:t>
                      </a:r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Skill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up 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77649" y="3169768"/>
            <a:ext cx="8242529" cy="1173961"/>
            <a:chOff x="477649" y="3169768"/>
            <a:chExt cx="8242529" cy="1173961"/>
          </a:xfrm>
        </p:grpSpPr>
        <p:sp>
          <p:nvSpPr>
            <p:cNvPr id="177" name="모서리가 둥근 직사각형 176"/>
            <p:cNvSpPr/>
            <p:nvPr/>
          </p:nvSpPr>
          <p:spPr>
            <a:xfrm>
              <a:off x="477649" y="3169769"/>
              <a:ext cx="1286039" cy="1149446"/>
            </a:xfrm>
            <a:prstGeom prst="roundRect">
              <a:avLst>
                <a:gd name="adj" fmla="val 10470"/>
              </a:avLst>
            </a:prstGeom>
            <a:solidFill>
              <a:srgbClr val="CCFF99">
                <a:alpha val="69804"/>
              </a:srgbClr>
            </a:solidFill>
            <a:ln w="63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78" name="모서리가 둥근 직사각형 177"/>
            <p:cNvSpPr/>
            <p:nvPr/>
          </p:nvSpPr>
          <p:spPr>
            <a:xfrm>
              <a:off x="1944096" y="3172158"/>
              <a:ext cx="1227090" cy="1152784"/>
            </a:xfrm>
            <a:prstGeom prst="roundRect">
              <a:avLst>
                <a:gd name="adj" fmla="val 10470"/>
              </a:avLst>
            </a:prstGeom>
            <a:solidFill>
              <a:srgbClr val="CCFF99">
                <a:alpha val="69804"/>
              </a:srgbClr>
            </a:solidFill>
            <a:ln w="63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80" name="모서리가 둥근 직사각형 179"/>
            <p:cNvSpPr/>
            <p:nvPr/>
          </p:nvSpPr>
          <p:spPr>
            <a:xfrm>
              <a:off x="3347864" y="3169768"/>
              <a:ext cx="1216154" cy="1152784"/>
            </a:xfrm>
            <a:prstGeom prst="roundRect">
              <a:avLst>
                <a:gd name="adj" fmla="val 10470"/>
              </a:avLst>
            </a:prstGeom>
            <a:solidFill>
              <a:schemeClr val="bg1"/>
            </a:solidFill>
            <a:ln w="63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81" name="모서리가 둥근 직사각형 180"/>
            <p:cNvSpPr/>
            <p:nvPr/>
          </p:nvSpPr>
          <p:spPr>
            <a:xfrm>
              <a:off x="4737863" y="3169768"/>
              <a:ext cx="1161430" cy="1152784"/>
            </a:xfrm>
            <a:prstGeom prst="roundRect">
              <a:avLst>
                <a:gd name="adj" fmla="val 10470"/>
              </a:avLst>
            </a:prstGeom>
            <a:noFill/>
            <a:ln w="63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82" name="모서리가 둥근 직사각형 181"/>
            <p:cNvSpPr/>
            <p:nvPr/>
          </p:nvSpPr>
          <p:spPr>
            <a:xfrm>
              <a:off x="7380311" y="3169768"/>
              <a:ext cx="1337519" cy="1152784"/>
            </a:xfrm>
            <a:prstGeom prst="roundRect">
              <a:avLst>
                <a:gd name="adj" fmla="val 10470"/>
              </a:avLst>
            </a:prstGeom>
            <a:solidFill>
              <a:srgbClr val="CCFF99">
                <a:alpha val="69804"/>
              </a:srgbClr>
            </a:solidFill>
            <a:ln w="63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6074816" y="3176703"/>
              <a:ext cx="1161430" cy="1152784"/>
            </a:xfrm>
            <a:prstGeom prst="roundRect">
              <a:avLst>
                <a:gd name="adj" fmla="val 10470"/>
              </a:avLst>
            </a:prstGeom>
            <a:noFill/>
            <a:ln w="6350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>
              <a:off x="481510" y="3946204"/>
              <a:ext cx="8238668" cy="220148"/>
              <a:chOff x="611559" y="2525733"/>
              <a:chExt cx="8136905" cy="247106"/>
            </a:xfrm>
          </p:grpSpPr>
          <p:sp>
            <p:nvSpPr>
              <p:cNvPr id="277" name="Rectangle 81"/>
              <p:cNvSpPr>
                <a:spLocks noChangeArrowheads="1"/>
              </p:cNvSpPr>
              <p:nvPr/>
            </p:nvSpPr>
            <p:spPr bwMode="auto">
              <a:xfrm rot="10800000">
                <a:off x="611559" y="2721522"/>
                <a:ext cx="8022604" cy="5131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rgbClr val="000000"/>
                    </a:solidFill>
                    <a:latin typeface="굴림체" pitchFamily="49" charset="-127"/>
                    <a:ea typeface="굴림체" pitchFamily="49" charset="-127"/>
                    <a:cs typeface="+mn-cs"/>
                  </a:defRPr>
                </a:lvl9pPr>
              </a:lstStyle>
              <a:p>
                <a:endParaRPr lang="ko-KR" altLang="en-US" sz="600" dirty="0"/>
              </a:p>
            </p:txBody>
          </p:sp>
          <p:sp>
            <p:nvSpPr>
              <p:cNvPr id="278" name="평행 사변형 277"/>
              <p:cNvSpPr/>
              <p:nvPr/>
            </p:nvSpPr>
            <p:spPr>
              <a:xfrm>
                <a:off x="611559" y="2525733"/>
                <a:ext cx="8136905" cy="182061"/>
              </a:xfrm>
              <a:prstGeom prst="parallelogram">
                <a:avLst>
                  <a:gd name="adj" fmla="val 61108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600" b="1" dirty="0">
                  <a:solidFill>
                    <a:srgbClr val="0000FF"/>
                  </a:solidFill>
                </a:endParaRP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1278402" y="3961512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 smtClean="0"/>
                <a:t>실적</a:t>
              </a:r>
              <a:r>
                <a:rPr lang="en-US" altLang="ko-KR" sz="500" b="1" dirty="0" smtClean="0"/>
                <a:t>(</a:t>
              </a:r>
              <a:r>
                <a:rPr lang="ko-KR" altLang="en-US" sz="500" b="1" dirty="0" smtClean="0"/>
                <a:t>상반기</a:t>
              </a:r>
              <a:r>
                <a:rPr lang="en-US" altLang="ko-KR" sz="500" b="1" dirty="0" smtClean="0"/>
                <a:t>)</a:t>
              </a:r>
              <a:endParaRPr lang="ko-KR" altLang="en-US" sz="500" b="1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50202" y="4092399"/>
              <a:ext cx="9762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i="1" dirty="0" smtClean="0"/>
                <a:t>TA845</a:t>
              </a:r>
              <a:endParaRPr lang="ko-KR" altLang="en-US" sz="700" b="1" i="1" dirty="0"/>
            </a:p>
          </p:txBody>
        </p:sp>
        <p:sp>
          <p:nvSpPr>
            <p:cNvPr id="153" name="원통 152"/>
            <p:cNvSpPr/>
            <p:nvPr/>
          </p:nvSpPr>
          <p:spPr>
            <a:xfrm>
              <a:off x="665948" y="3572039"/>
              <a:ext cx="295394" cy="433199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58" name="원통 157"/>
            <p:cNvSpPr/>
            <p:nvPr/>
          </p:nvSpPr>
          <p:spPr>
            <a:xfrm>
              <a:off x="1026630" y="3659060"/>
              <a:ext cx="295394" cy="338737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587014" y="3692328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414</a:t>
              </a:r>
              <a:endParaRPr lang="ko-KR" altLang="en-US" sz="900" b="1" dirty="0"/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956813" y="3741199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300</a:t>
              </a:r>
              <a:endParaRPr lang="ko-KR" altLang="en-US" sz="900" b="1" dirty="0"/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66013" y="3959941"/>
              <a:ext cx="5168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B/M</a:t>
              </a:r>
              <a:endParaRPr lang="ko-KR" altLang="en-US" sz="300" b="1" dirty="0"/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896614" y="3959941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Target</a:t>
              </a:r>
              <a:endParaRPr lang="ko-KR" altLang="en-US" sz="600" b="1" dirty="0"/>
            </a:p>
          </p:txBody>
        </p:sp>
        <p:sp>
          <p:nvSpPr>
            <p:cNvPr id="71" name="원통 70"/>
            <p:cNvSpPr/>
            <p:nvPr/>
          </p:nvSpPr>
          <p:spPr>
            <a:xfrm>
              <a:off x="1379225" y="3724040"/>
              <a:ext cx="295394" cy="273757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288946" y="3747998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283</a:t>
              </a:r>
              <a:endParaRPr lang="ko-KR" altLang="en-US" sz="900" b="1" dirty="0"/>
            </a:p>
          </p:txBody>
        </p:sp>
        <p:sp>
          <p:nvSpPr>
            <p:cNvPr id="154" name="원통 153"/>
            <p:cNvSpPr/>
            <p:nvPr/>
          </p:nvSpPr>
          <p:spPr>
            <a:xfrm>
              <a:off x="2043646" y="3208584"/>
              <a:ext cx="295394" cy="796654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59" name="원통 158"/>
            <p:cNvSpPr/>
            <p:nvPr/>
          </p:nvSpPr>
          <p:spPr>
            <a:xfrm>
              <a:off x="2427503" y="3466601"/>
              <a:ext cx="295394" cy="538637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058879" y="4097508"/>
              <a:ext cx="1069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i="1" dirty="0" smtClean="0"/>
                <a:t>TA865</a:t>
              </a:r>
              <a:endParaRPr lang="ko-KR" altLang="en-US" sz="700" b="1" i="1" dirty="0"/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1878904" y="3404491"/>
              <a:ext cx="58227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1,021</a:t>
              </a:r>
              <a:endParaRPr lang="ko-KR" altLang="en-US" sz="900" b="1" dirty="0"/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2296949" y="3616988"/>
              <a:ext cx="58227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600</a:t>
              </a:r>
              <a:endParaRPr lang="ko-KR" altLang="en-US" sz="900" b="1" dirty="0"/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1958668" y="3964339"/>
              <a:ext cx="5168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B/M</a:t>
              </a:r>
              <a:endParaRPr lang="ko-KR" altLang="en-US" sz="300" b="1" dirty="0"/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2291662" y="3964339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Target</a:t>
              </a:r>
              <a:endParaRPr lang="ko-KR" altLang="en-US" sz="600" b="1" dirty="0"/>
            </a:p>
          </p:txBody>
        </p:sp>
        <p:sp>
          <p:nvSpPr>
            <p:cNvPr id="73" name="원통 72"/>
            <p:cNvSpPr/>
            <p:nvPr/>
          </p:nvSpPr>
          <p:spPr>
            <a:xfrm>
              <a:off x="2800031" y="3404492"/>
              <a:ext cx="295394" cy="594426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684313" y="3970877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 smtClean="0"/>
                <a:t>실적</a:t>
              </a:r>
              <a:r>
                <a:rPr lang="en-US" altLang="ko-KR" sz="500" b="1" dirty="0" smtClean="0"/>
                <a:t>(</a:t>
              </a:r>
              <a:r>
                <a:rPr lang="ko-KR" altLang="en-US" sz="500" b="1" dirty="0" smtClean="0"/>
                <a:t>상반기</a:t>
              </a:r>
              <a:r>
                <a:rPr lang="en-US" altLang="ko-KR" sz="500" b="1" dirty="0" smtClean="0"/>
                <a:t>)</a:t>
              </a:r>
              <a:endParaRPr lang="ko-KR" altLang="en-US" sz="500" b="1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2715357" y="3603601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767</a:t>
              </a:r>
              <a:endParaRPr lang="ko-KR" altLang="en-US" sz="900" b="1" dirty="0"/>
            </a:p>
          </p:txBody>
        </p:sp>
        <p:sp>
          <p:nvSpPr>
            <p:cNvPr id="157" name="원통 156"/>
            <p:cNvSpPr/>
            <p:nvPr/>
          </p:nvSpPr>
          <p:spPr>
            <a:xfrm>
              <a:off x="7468570" y="3498043"/>
              <a:ext cx="295394" cy="507195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62" name="원통 161"/>
            <p:cNvSpPr/>
            <p:nvPr/>
          </p:nvSpPr>
          <p:spPr>
            <a:xfrm>
              <a:off x="7849490" y="3659060"/>
              <a:ext cx="295394" cy="344941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422027" y="4097508"/>
              <a:ext cx="106962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i="1" dirty="0" smtClean="0"/>
                <a:t>T4511</a:t>
              </a:r>
              <a:endParaRPr lang="ko-KR" altLang="en-US" sz="700" b="1" i="1" dirty="0"/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7370945" y="3577651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572</a:t>
              </a:r>
              <a:endParaRPr lang="ko-KR" altLang="en-US" sz="900" b="1" dirty="0"/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7769785" y="3740454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350</a:t>
              </a:r>
              <a:endParaRPr lang="ko-KR" altLang="en-US" sz="900" b="1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7384475" y="3957421"/>
              <a:ext cx="5168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B/M</a:t>
              </a:r>
              <a:endParaRPr lang="ko-KR" altLang="en-US" sz="300" b="1" dirty="0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7729648" y="3957421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Target</a:t>
              </a:r>
              <a:endParaRPr lang="ko-KR" altLang="en-US" sz="600" b="1" dirty="0"/>
            </a:p>
          </p:txBody>
        </p:sp>
        <p:sp>
          <p:nvSpPr>
            <p:cNvPr id="77" name="원통 76"/>
            <p:cNvSpPr/>
            <p:nvPr/>
          </p:nvSpPr>
          <p:spPr>
            <a:xfrm>
              <a:off x="8229846" y="3797735"/>
              <a:ext cx="295394" cy="200062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109001" y="3956023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 smtClean="0"/>
                <a:t>실적</a:t>
              </a:r>
              <a:r>
                <a:rPr lang="en-US" altLang="ko-KR" sz="500" b="1" dirty="0" smtClean="0"/>
                <a:t>(</a:t>
              </a:r>
              <a:r>
                <a:rPr lang="ko-KR" altLang="en-US" sz="500" b="1" dirty="0" smtClean="0"/>
                <a:t>상반기</a:t>
              </a:r>
              <a:r>
                <a:rPr lang="en-US" altLang="ko-KR" sz="500" b="1" dirty="0" smtClean="0"/>
                <a:t>)</a:t>
              </a:r>
              <a:endParaRPr lang="ko-KR" altLang="en-US" sz="500" b="1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156975" y="3799133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192</a:t>
              </a:r>
              <a:endParaRPr lang="ko-KR" altLang="en-US" sz="900" b="1" dirty="0"/>
            </a:p>
          </p:txBody>
        </p:sp>
        <p:sp>
          <p:nvSpPr>
            <p:cNvPr id="155" name="원통 154"/>
            <p:cNvSpPr/>
            <p:nvPr/>
          </p:nvSpPr>
          <p:spPr>
            <a:xfrm>
              <a:off x="3454841" y="3652640"/>
              <a:ext cx="295394" cy="354006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56" name="원통 155"/>
            <p:cNvSpPr/>
            <p:nvPr/>
          </p:nvSpPr>
          <p:spPr>
            <a:xfrm>
              <a:off x="4815246" y="3822165"/>
              <a:ext cx="295394" cy="184481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60" name="원통 159"/>
            <p:cNvSpPr/>
            <p:nvPr/>
          </p:nvSpPr>
          <p:spPr>
            <a:xfrm>
              <a:off x="3840667" y="3775887"/>
              <a:ext cx="295394" cy="228114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61" name="원통 160"/>
            <p:cNvSpPr/>
            <p:nvPr/>
          </p:nvSpPr>
          <p:spPr>
            <a:xfrm>
              <a:off x="5184072" y="3840929"/>
              <a:ext cx="295394" cy="163744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505241" y="4096627"/>
              <a:ext cx="9234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i="1" dirty="0" smtClean="0"/>
                <a:t>T2510</a:t>
              </a:r>
              <a:endParaRPr lang="ko-KR" altLang="en-US" sz="700" b="1" i="1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4851246" y="4090731"/>
              <a:ext cx="973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i="1" dirty="0" smtClean="0"/>
                <a:t>T1510</a:t>
              </a:r>
              <a:endParaRPr lang="ko-KR" altLang="en-US" sz="700" b="1" i="1" dirty="0"/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3362264" y="3706266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305</a:t>
              </a:r>
              <a:endParaRPr lang="ko-KR" altLang="en-US" sz="900" b="1" dirty="0"/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3766195" y="3787615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200</a:t>
              </a:r>
              <a:endParaRPr lang="ko-KR" altLang="en-US" sz="900" b="1" dirty="0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4687216" y="3811689"/>
              <a:ext cx="58227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121</a:t>
              </a:r>
              <a:endParaRPr lang="ko-KR" altLang="en-US" sz="900" b="1" dirty="0"/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5087570" y="3811689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100</a:t>
              </a:r>
              <a:endParaRPr lang="ko-KR" altLang="en-US" sz="900" b="1" dirty="0"/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3357213" y="3964339"/>
              <a:ext cx="5168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B/M</a:t>
              </a:r>
              <a:endParaRPr lang="ko-KR" altLang="en-US" sz="300" b="1" dirty="0"/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3715650" y="3964339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Target</a:t>
              </a:r>
              <a:endParaRPr lang="ko-KR" altLang="en-US" sz="600" b="1" dirty="0"/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4727566" y="3964339"/>
              <a:ext cx="5168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B/M</a:t>
              </a:r>
              <a:endParaRPr lang="ko-KR" altLang="en-US" sz="300" b="1" dirty="0"/>
            </a:p>
          </p:txBody>
        </p:sp>
        <p:sp>
          <p:nvSpPr>
            <p:cNvPr id="274" name="TextBox 273"/>
            <p:cNvSpPr txBox="1"/>
            <p:nvPr/>
          </p:nvSpPr>
          <p:spPr>
            <a:xfrm>
              <a:off x="5078155" y="3964339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Target</a:t>
              </a:r>
              <a:endParaRPr lang="ko-KR" altLang="en-US" sz="600" b="1" dirty="0"/>
            </a:p>
          </p:txBody>
        </p:sp>
        <p:sp>
          <p:nvSpPr>
            <p:cNvPr id="63" name="원통 62"/>
            <p:cNvSpPr/>
            <p:nvPr/>
          </p:nvSpPr>
          <p:spPr>
            <a:xfrm>
              <a:off x="6149559" y="3766300"/>
              <a:ext cx="295394" cy="247245"/>
            </a:xfrm>
            <a:prstGeom prst="can">
              <a:avLst>
                <a:gd name="adj" fmla="val 12049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64" name="원통 63"/>
            <p:cNvSpPr/>
            <p:nvPr/>
          </p:nvSpPr>
          <p:spPr>
            <a:xfrm>
              <a:off x="6519840" y="3847952"/>
              <a:ext cx="295394" cy="163744"/>
            </a:xfrm>
            <a:prstGeom prst="can">
              <a:avLst>
                <a:gd name="adj" fmla="val 12049"/>
              </a:avLst>
            </a:prstGeom>
            <a:solidFill>
              <a:schemeClr val="tx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59399" y="4083266"/>
              <a:ext cx="973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i="1" dirty="0" smtClean="0"/>
                <a:t>TA800</a:t>
              </a:r>
              <a:endParaRPr lang="ko-KR" altLang="en-US" sz="700" b="1" i="1" dirty="0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6000118" y="3775814"/>
              <a:ext cx="58227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173</a:t>
              </a:r>
              <a:endParaRPr lang="ko-KR" altLang="en-US" sz="900" b="1" dirty="0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393984" y="3810847"/>
              <a:ext cx="566676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130</a:t>
              </a:r>
              <a:endParaRPr lang="ko-KR" altLang="en-US" sz="9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064652" y="3969925"/>
              <a:ext cx="51688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B/M</a:t>
              </a:r>
              <a:endParaRPr lang="ko-KR" altLang="en-US" sz="300" b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07781" y="3969649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00" b="1" dirty="0" smtClean="0"/>
                <a:t>Target</a:t>
              </a:r>
              <a:endParaRPr lang="ko-KR" altLang="en-US" sz="600" b="1" dirty="0"/>
            </a:p>
          </p:txBody>
        </p:sp>
        <p:sp>
          <p:nvSpPr>
            <p:cNvPr id="74" name="원통 73"/>
            <p:cNvSpPr/>
            <p:nvPr/>
          </p:nvSpPr>
          <p:spPr>
            <a:xfrm>
              <a:off x="4189839" y="3846222"/>
              <a:ext cx="295394" cy="159939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75" name="원통 74"/>
            <p:cNvSpPr/>
            <p:nvPr/>
          </p:nvSpPr>
          <p:spPr>
            <a:xfrm>
              <a:off x="5546653" y="3869269"/>
              <a:ext cx="295394" cy="129432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76" name="원통 75"/>
            <p:cNvSpPr/>
            <p:nvPr/>
          </p:nvSpPr>
          <p:spPr>
            <a:xfrm>
              <a:off x="6883846" y="3905890"/>
              <a:ext cx="295394" cy="106814"/>
            </a:xfrm>
            <a:prstGeom prst="can">
              <a:avLst>
                <a:gd name="adj" fmla="val 12049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600" b="1" dirty="0">
                <a:solidFill>
                  <a:srgbClr val="0000FF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3680" y="3971498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 smtClean="0"/>
                <a:t>실적</a:t>
              </a:r>
              <a:r>
                <a:rPr lang="en-US" altLang="ko-KR" sz="500" b="1" dirty="0" smtClean="0"/>
                <a:t>(</a:t>
              </a:r>
              <a:r>
                <a:rPr lang="ko-KR" altLang="en-US" sz="500" b="1" dirty="0" smtClean="0"/>
                <a:t>상반기</a:t>
              </a:r>
              <a:r>
                <a:rPr lang="en-US" altLang="ko-KR" sz="500" b="1" dirty="0" smtClean="0"/>
                <a:t>)</a:t>
              </a:r>
              <a:endParaRPr lang="ko-KR" altLang="en-US" sz="500" b="1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431794" y="3969925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 smtClean="0"/>
                <a:t>실적</a:t>
              </a:r>
              <a:r>
                <a:rPr lang="en-US" altLang="ko-KR" sz="500" b="1" dirty="0" smtClean="0"/>
                <a:t>(</a:t>
              </a:r>
              <a:r>
                <a:rPr lang="ko-KR" altLang="en-US" sz="500" b="1" dirty="0" smtClean="0"/>
                <a:t>상반기</a:t>
              </a:r>
              <a:r>
                <a:rPr lang="en-US" altLang="ko-KR" sz="500" b="1" dirty="0" smtClean="0"/>
                <a:t>)</a:t>
              </a:r>
              <a:endParaRPr lang="ko-KR" altLang="en-US" sz="500" b="1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763411" y="3969247"/>
              <a:ext cx="56656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00" b="1" dirty="0" smtClean="0"/>
                <a:t>실적</a:t>
              </a:r>
              <a:r>
                <a:rPr lang="en-US" altLang="ko-KR" sz="500" b="1" dirty="0" smtClean="0"/>
                <a:t>(</a:t>
              </a:r>
              <a:r>
                <a:rPr lang="ko-KR" altLang="en-US" sz="500" b="1" dirty="0" smtClean="0"/>
                <a:t>상반기</a:t>
              </a:r>
              <a:r>
                <a:rPr lang="en-US" altLang="ko-KR" sz="500" b="1" dirty="0" smtClean="0"/>
                <a:t>)</a:t>
              </a:r>
              <a:endParaRPr lang="ko-KR" altLang="en-US" sz="500" b="1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4097598" y="3806763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124</a:t>
              </a:r>
              <a:endParaRPr lang="ko-KR" altLang="en-US" sz="900" b="1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5443885" y="3819991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93</a:t>
              </a:r>
              <a:endParaRPr lang="ko-KR" altLang="en-US" sz="900" b="1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6803855" y="3841916"/>
              <a:ext cx="46474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900" b="1" dirty="0" smtClean="0"/>
                <a:t>59</a:t>
              </a:r>
              <a:endParaRPr lang="ko-KR" altLang="en-US" sz="900" b="1" dirty="0"/>
            </a:p>
          </p:txBody>
        </p:sp>
      </p:grpSp>
      <p:sp>
        <p:nvSpPr>
          <p:cNvPr id="11" name="포인트가 8개인 별 10"/>
          <p:cNvSpPr/>
          <p:nvPr/>
        </p:nvSpPr>
        <p:spPr>
          <a:xfrm>
            <a:off x="612592" y="3191037"/>
            <a:ext cx="1130495" cy="311183"/>
          </a:xfrm>
          <a:prstGeom prst="star8">
            <a:avLst>
              <a:gd name="adj" fmla="val 3287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b="1" smtClean="0">
                <a:solidFill>
                  <a:schemeClr val="tx1"/>
                </a:solidFill>
              </a:rPr>
              <a:t>집중 관리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8" name="포인트가 8개인 별 97"/>
          <p:cNvSpPr/>
          <p:nvPr/>
        </p:nvSpPr>
        <p:spPr>
          <a:xfrm>
            <a:off x="2234783" y="3124783"/>
            <a:ext cx="1130495" cy="311183"/>
          </a:xfrm>
          <a:prstGeom prst="star8">
            <a:avLst>
              <a:gd name="adj" fmla="val 3287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tx1"/>
                </a:solidFill>
              </a:rPr>
              <a:t>집중 관리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9" name="포인트가 8개인 별 98"/>
          <p:cNvSpPr/>
          <p:nvPr/>
        </p:nvSpPr>
        <p:spPr>
          <a:xfrm>
            <a:off x="7613933" y="3203636"/>
            <a:ext cx="1130495" cy="311183"/>
          </a:xfrm>
          <a:prstGeom prst="star8">
            <a:avLst>
              <a:gd name="adj" fmla="val 32872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900" b="1" smtClean="0">
                <a:solidFill>
                  <a:schemeClr val="tx1"/>
                </a:solidFill>
              </a:rPr>
              <a:t>집중 관리</a:t>
            </a:r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90" name="타원 89">
            <a:hlinkClick r:id="rId4" action="ppaction://hlinksldjump"/>
          </p:cNvPr>
          <p:cNvSpPr/>
          <p:nvPr/>
        </p:nvSpPr>
        <p:spPr>
          <a:xfrm>
            <a:off x="8629389" y="6339935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47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Mobile </a:t>
            </a:r>
            <a:r>
              <a:rPr lang="ko-KR" altLang="en-US" b="1" dirty="0" smtClean="0">
                <a:latin typeface="+mn-ea"/>
              </a:rPr>
              <a:t>공정 불량률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388800" y="1116000"/>
          <a:ext cx="8360162" cy="533733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Mobile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공정 불량률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2413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 Mobile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 품질 경쟁력 향상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시장 불량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ZERO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달성을 위한 공정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관리 강화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b="0" i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b="0" i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="1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8466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유출 불량 예방을 통한 고객 만족 및 품질 경쟁력 확보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향상을 통한 검사 공정 성인화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제조 원가 경쟁력 확보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VOC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최소화를 통한 고객 만족 추구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  투자비 없음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56184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3" name="표 17"/>
          <p:cNvGraphicFramePr>
            <a:graphicFrameLocks noGrp="1"/>
          </p:cNvGraphicFramePr>
          <p:nvPr>
            <p:extLst/>
          </p:nvPr>
        </p:nvGraphicFramePr>
        <p:xfrm>
          <a:off x="539552" y="5178800"/>
          <a:ext cx="7920880" cy="11371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4056"/>
                <a:gridCol w="576064"/>
                <a:gridCol w="576064"/>
                <a:gridCol w="576064"/>
                <a:gridCol w="57606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22743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비고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개선 인자 발굴 및 개선 대책 적용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제품 이동 박스 보완 및 교체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완제품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Vision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검사기 도입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31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사출 업체 검출력 강화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(Vision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검사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5" name="직선 화살표 연결선 14"/>
          <p:cNvCxnSpPr>
            <a:cxnSpLocks noChangeShapeType="1"/>
          </p:cNvCxnSpPr>
          <p:nvPr/>
        </p:nvCxnSpPr>
        <p:spPr bwMode="auto">
          <a:xfrm>
            <a:off x="3196648" y="5964030"/>
            <a:ext cx="1584352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직선 화살표 연결선 15"/>
          <p:cNvCxnSpPr>
            <a:cxnSpLocks noChangeShapeType="1"/>
          </p:cNvCxnSpPr>
          <p:nvPr/>
        </p:nvCxnSpPr>
        <p:spPr bwMode="auto">
          <a:xfrm flipV="1">
            <a:off x="3196648" y="5757266"/>
            <a:ext cx="583264" cy="884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직선 화살표 연결선 16"/>
          <p:cNvCxnSpPr>
            <a:cxnSpLocks noChangeShapeType="1"/>
          </p:cNvCxnSpPr>
          <p:nvPr/>
        </p:nvCxnSpPr>
        <p:spPr bwMode="auto">
          <a:xfrm flipV="1">
            <a:off x="3196648" y="5529970"/>
            <a:ext cx="439248" cy="1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4781000" y="2561302"/>
          <a:ext cx="3960045" cy="86769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327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064"/>
                <a:gridCol w="5040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6045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174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BM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상반기실적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7928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altLang="ko-K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Mobile</a:t>
                      </a:r>
                      <a:r>
                        <a:rPr lang="ko-KR" altLang="en-US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공정 불량률</a:t>
                      </a:r>
                      <a:endParaRPr lang="en-US" altLang="ko-KR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PPM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b="1" dirty="0" smtClean="0">
                          <a:effectLst/>
                        </a:rPr>
                        <a:t>7,244</a:t>
                      </a:r>
                      <a:endParaRPr lang="en-US" sz="105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b="1" dirty="0" smtClean="0">
                          <a:effectLst/>
                        </a:rPr>
                        <a:t>6,919</a:t>
                      </a:r>
                      <a:endParaRPr lang="en-US" sz="105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b="1" dirty="0" smtClean="0">
                          <a:effectLst/>
                        </a:rPr>
                        <a:t>5,100</a:t>
                      </a:r>
                      <a:endParaRPr lang="en-US" sz="105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effectLst/>
                        </a:rPr>
                        <a:t>2,144</a:t>
                      </a:r>
                      <a:r>
                        <a:rPr lang="en-US" altLang="ko-KR" sz="600" b="0" dirty="0" smtClean="0">
                          <a:effectLst/>
                        </a:rPr>
                        <a:t>PPM</a:t>
                      </a:r>
                      <a:r>
                        <a:rPr lang="en-US" altLang="ko-KR" sz="1400" b="1" dirty="0" smtClean="0">
                          <a:effectLst/>
                        </a:rPr>
                        <a:t>↓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8029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altLang="ko-K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Case</a:t>
                      </a:r>
                      <a:r>
                        <a:rPr lang="en-US" altLang="ko-KR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불량</a:t>
                      </a:r>
                      <a:endParaRPr lang="en-US" altLang="ko-KR" sz="1050" b="1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PPM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b="1" dirty="0" smtClean="0">
                          <a:effectLst/>
                        </a:rPr>
                        <a:t>3,274</a:t>
                      </a:r>
                      <a:endParaRPr lang="en-US" sz="105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b="1" dirty="0" smtClean="0">
                          <a:effectLst/>
                        </a:rPr>
                        <a:t>2,908</a:t>
                      </a:r>
                      <a:endParaRPr lang="en-US" sz="105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b="1" dirty="0" smtClean="0">
                          <a:effectLst/>
                        </a:rPr>
                        <a:t>1,800</a:t>
                      </a:r>
                      <a:endParaRPr lang="en-US" sz="105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b="1" dirty="0" smtClean="0">
                          <a:effectLst/>
                        </a:rPr>
                        <a:t>1,474</a:t>
                      </a:r>
                      <a:r>
                        <a:rPr lang="en-US" sz="600" b="0" dirty="0" smtClean="0">
                          <a:effectLst/>
                        </a:rPr>
                        <a:t>PPM</a:t>
                      </a:r>
                      <a:r>
                        <a:rPr lang="en-US" sz="1400" b="1" dirty="0" smtClean="0">
                          <a:effectLst/>
                        </a:rPr>
                        <a:t>↓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3" name="직선 화살표 연결선 22"/>
          <p:cNvCxnSpPr>
            <a:cxnSpLocks noChangeShapeType="1"/>
          </p:cNvCxnSpPr>
          <p:nvPr/>
        </p:nvCxnSpPr>
        <p:spPr bwMode="auto">
          <a:xfrm>
            <a:off x="3196648" y="6186904"/>
            <a:ext cx="2311456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4066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TA </a:t>
            </a:r>
            <a:r>
              <a:rPr lang="ko-KR" altLang="en-US" b="1" dirty="0" smtClean="0">
                <a:latin typeface="+mn-ea"/>
              </a:rPr>
              <a:t>공정 불량 개선</a:t>
            </a:r>
            <a:endParaRPr lang="en-US" altLang="ko-KR" b="1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60267" y="3342592"/>
            <a:ext cx="3015589" cy="26659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◌ 25Y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개선 추진 계획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_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융착 불량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1520" y="1203577"/>
            <a:ext cx="8640960" cy="2035913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1520" y="1074336"/>
            <a:ext cx="3024336" cy="266591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◌ 2025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년 상반기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TA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공정 불량 현황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78993" y="3650162"/>
            <a:ext cx="1595565" cy="481312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설비 상태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[Booster/Convertor)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063169" y="3650448"/>
            <a:ext cx="1595565" cy="481312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Case Matching</a:t>
            </a:r>
          </a:p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[Upper&lt;&gt;Lower]</a:t>
            </a:r>
          </a:p>
        </p:txBody>
      </p:sp>
      <p:sp>
        <p:nvSpPr>
          <p:cNvPr id="43" name="모서리가 둥근 직사각형 42"/>
          <p:cNvSpPr/>
          <p:nvPr/>
        </p:nvSpPr>
        <p:spPr>
          <a:xfrm>
            <a:off x="3658734" y="3645024"/>
            <a:ext cx="1595565" cy="481312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부속자재 영향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800" dirty="0" smtClean="0">
                <a:solidFill>
                  <a:schemeClr val="tx1"/>
                </a:solidFill>
              </a:rPr>
              <a:t>[TRANS/Insulator</a:t>
            </a:r>
            <a:r>
              <a:rPr lang="ko-KR" altLang="en-US" sz="800" dirty="0" smtClean="0">
                <a:solidFill>
                  <a:schemeClr val="tx1"/>
                </a:solidFill>
              </a:rPr>
              <a:t>규격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 err="1" smtClean="0">
                <a:solidFill>
                  <a:schemeClr val="tx1"/>
                </a:solidFill>
              </a:rPr>
              <a:t>형합</a:t>
            </a:r>
            <a:r>
              <a:rPr lang="en-US" altLang="ko-KR" sz="800" dirty="0" smtClean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242910" y="3645024"/>
            <a:ext cx="1595565" cy="481312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PBA Pushing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[PCB/Lower </a:t>
            </a:r>
            <a:r>
              <a:rPr lang="ko-KR" altLang="en-US" sz="1000" dirty="0" smtClean="0">
                <a:solidFill>
                  <a:schemeClr val="tx1"/>
                </a:solidFill>
              </a:rPr>
              <a:t>규격</a:t>
            </a:r>
            <a:r>
              <a:rPr lang="en-US" altLang="ko-KR" sz="1000" dirty="0" smtClean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6827086" y="3645025"/>
            <a:ext cx="1595565" cy="481312"/>
          </a:xfrm>
          <a:prstGeom prst="roundRect">
            <a:avLst>
              <a:gd name="adj" fmla="val 5000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Horn/Nest</a:t>
            </a:r>
          </a:p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[Horn/Nest </a:t>
            </a:r>
            <a:r>
              <a:rPr lang="ko-KR" altLang="en-US" sz="1050" dirty="0" smtClean="0">
                <a:solidFill>
                  <a:schemeClr val="tx1"/>
                </a:solidFill>
              </a:rPr>
              <a:t>불량</a:t>
            </a:r>
            <a:r>
              <a:rPr lang="en-US" altLang="ko-KR" sz="1050" dirty="0" smtClean="0">
                <a:solidFill>
                  <a:schemeClr val="tx1"/>
                </a:solidFill>
              </a:rPr>
              <a:t>]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734" y="1412728"/>
            <a:ext cx="2892003" cy="16437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75" y="2062932"/>
            <a:ext cx="1944215" cy="10962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5" y="1416400"/>
            <a:ext cx="4669013" cy="164005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직사각형 31"/>
          <p:cNvSpPr/>
          <p:nvPr/>
        </p:nvSpPr>
        <p:spPr>
          <a:xfrm>
            <a:off x="3443366" y="1597951"/>
            <a:ext cx="134465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/>
              <a:t>6</a:t>
            </a:r>
            <a:r>
              <a:rPr lang="en-US" altLang="ko-KR" sz="1400" b="1" dirty="0" smtClean="0"/>
              <a:t>,919 PPM</a:t>
            </a:r>
          </a:p>
          <a:p>
            <a:pPr algn="ctr"/>
            <a:r>
              <a:rPr lang="en-US" altLang="ko-KR" sz="800" b="1" dirty="0" smtClean="0"/>
              <a:t>[ 25Y </a:t>
            </a:r>
            <a:r>
              <a:rPr lang="ko-KR" altLang="en-US" sz="800" b="1" dirty="0" smtClean="0"/>
              <a:t>상반기 평균 </a:t>
            </a:r>
            <a:r>
              <a:rPr lang="en-US" altLang="ko-KR" sz="800" b="1" dirty="0" smtClean="0"/>
              <a:t>]</a:t>
            </a:r>
            <a:endParaRPr lang="en-US" altLang="ko-KR" sz="800" b="1" dirty="0"/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/>
          </p:nvPr>
        </p:nvGraphicFramePr>
        <p:xfrm>
          <a:off x="273128" y="4149088"/>
          <a:ext cx="8640960" cy="2391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792088"/>
                <a:gridCol w="2448272"/>
                <a:gridCol w="4104456"/>
                <a:gridCol w="792088"/>
              </a:tblGrid>
              <a:tr h="288769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잠재 불량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개선 방향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29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Dent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Mold Type </a:t>
                      </a:r>
                      <a:r>
                        <a:rPr lang="ko-KR" altLang="en-US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융착 취약 </a:t>
                      </a:r>
                      <a:endParaRPr lang="en-US" altLang="ko-KR" sz="1100" b="1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Booster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&amp; Convertor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불량</a:t>
                      </a:r>
                      <a:endParaRPr lang="en-US" altLang="ko-KR" sz="11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Case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규격 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Un-matching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상호 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Under / Over Limit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치우침</a:t>
                      </a:r>
                      <a:endParaRPr lang="en-US" altLang="ko-KR" sz="10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Trans/Insulator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치수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1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형합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이슈</a:t>
                      </a:r>
                      <a:endParaRPr lang="en-US" altLang="ko-KR" sz="11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PCB&lt;&gt;Lower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규격</a:t>
                      </a:r>
                      <a:endParaRPr lang="en-US" altLang="ko-KR" sz="11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Horn / Nest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불량</a:t>
                      </a:r>
                      <a:endParaRPr lang="en-US" altLang="ko-KR" sz="11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PBA Case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간섭</a:t>
                      </a: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Spec In)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Weld Line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설계 보완 협의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본사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Booster &amp; Convertor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개별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Level(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 이력 관리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Case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Upper/Lower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상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하한 치우침 관리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업체연계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&lt;&gt;IQC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 .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치우침 발생시 업체 즉시 조치 및 특별관리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치우침 자재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단계 검증 과정 사출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Material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검증 강화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PCB Size &amp; Lower Case Width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규격 상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하한 관리 강화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Horn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/ Nest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제품별 최적화 관리 운영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 Parameter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최적화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PBA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설삽 관리 강화 ▷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PBA Pushing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관리 강화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융착설비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지속관리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대응중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운영중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운영중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54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1" baseline="0" dirty="0" smtClean="0">
                          <a:latin typeface="+mn-ea"/>
                          <a:ea typeface="+mn-ea"/>
                        </a:rPr>
                        <a:t>Fire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06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Gap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08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치수</a:t>
                      </a:r>
                      <a:endParaRPr lang="en-US" altLang="ko-KR" sz="11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2" name="그림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660" y="5964169"/>
            <a:ext cx="718918" cy="49526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660" y="4951971"/>
            <a:ext cx="718635" cy="42438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660" y="4458721"/>
            <a:ext cx="718635" cy="470504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660" y="5420702"/>
            <a:ext cx="718635" cy="46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5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8" y="1042294"/>
            <a:ext cx="1577878" cy="889655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300948" y="2060848"/>
          <a:ext cx="8591532" cy="4319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676"/>
                <a:gridCol w="1008112"/>
                <a:gridCol w="1656184"/>
                <a:gridCol w="4320480"/>
                <a:gridCol w="720080"/>
              </a:tblGrid>
              <a:tr h="336874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Risk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개선 방향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030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원자재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Gas / Scratch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 Discolor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자체 금형 집중 관리 협의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코어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가스벤드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세척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Vision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검사 도입 협의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4Q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68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Laser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Marking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JIG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내측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Damage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Margin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부족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제품별 보유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JIG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점검 및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Margin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확보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_ JIG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치수 수정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  <a:endParaRPr lang="en-US" altLang="ko-KR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신규적용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1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Molding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Pallet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내부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Damage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Pallet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하부 오염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Pallet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가공시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Case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접촉면 원형 가공 진행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Pallet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하부 정기적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Cleaning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 완충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pad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부착 관리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완료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적용중</a:t>
                      </a:r>
                      <a:endParaRPr lang="en-US" altLang="ko-KR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1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Welding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Nest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내부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Damage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제품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Drop(picker)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제품 보호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Vinyl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겹침 수축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경화로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개선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 Vinyl /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온도조건 최적화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Pick up miss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개선 대책 수립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1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Aging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Loading plug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Damage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USB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찍힘 불량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Plug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설비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Damage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방지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Tape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부착 및 주기적 교체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작업자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Loading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및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USB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연결시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작업방법 집중 교육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31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FT2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Pallet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하부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Damage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설비내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Drop/Damage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Pallet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내부 개조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 Case(Upper)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접촉 최소화 위한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받침부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개선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설비 내부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Drop/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찍힘 개선 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적용중</a:t>
                      </a:r>
                      <a:endParaRPr lang="en-US" altLang="ko-KR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613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별매포장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Handling Damage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별매 작업자 제품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Handling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방법 교육 및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Monitoring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57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공정이동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Box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내부 충격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보호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Film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벗겨짐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제품 이동용 단프라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Box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칸막이 전체 횡 전개 및 노후 박스 교체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보호 필름 접착력 관리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제품별 특이 사항 발생시 업체 즉시개선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altLang="ko-KR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진행중</a:t>
                      </a:r>
                      <a:endParaRPr lang="en-US" altLang="ko-KR" sz="105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DCFC2C6-E958-80C2-BCF7-2814A7D79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86"/>
          <a:stretch/>
        </p:blipFill>
        <p:spPr>
          <a:xfrm>
            <a:off x="1250005" y="2923919"/>
            <a:ext cx="840186" cy="4276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5BABBCB-5329-CF40-FA8C-2C9264125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616" y="3384131"/>
            <a:ext cx="848575" cy="477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36D53004-9D66-B784-69C0-17FFC0BF3E8B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2991" b="2991"/>
          <a:stretch/>
        </p:blipFill>
        <p:spPr>
          <a:xfrm>
            <a:off x="1255241" y="3920905"/>
            <a:ext cx="834950" cy="4734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F1861890-CAB1-0FA4-6E2C-AEFE77A87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005" y="4482396"/>
            <a:ext cx="840186" cy="4431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615" y="4972776"/>
            <a:ext cx="848575" cy="5051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8D03262-6BBE-35CD-195C-49B22075C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5902" y="5984630"/>
            <a:ext cx="371722" cy="3657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7624" y="5984630"/>
            <a:ext cx="465633" cy="365772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1250005" y="5525159"/>
            <a:ext cx="840185" cy="399067"/>
            <a:chOff x="4234192" y="2598742"/>
            <a:chExt cx="1884743" cy="740790"/>
          </a:xfrm>
        </p:grpSpPr>
        <p:grpSp>
          <p:nvGrpSpPr>
            <p:cNvPr id="12" name="Group 30"/>
            <p:cNvGrpSpPr/>
            <p:nvPr/>
          </p:nvGrpSpPr>
          <p:grpSpPr>
            <a:xfrm>
              <a:off x="4234192" y="2598742"/>
              <a:ext cx="1884743" cy="740790"/>
              <a:chOff x="6706361" y="2785057"/>
              <a:chExt cx="4921173" cy="1689939"/>
            </a:xfrm>
          </p:grpSpPr>
          <p:pic>
            <p:nvPicPr>
              <p:cNvPr id="14" name="Picture 2"/>
              <p:cNvPicPr>
                <a:picLocks noChangeAspect="1"/>
              </p:cNvPicPr>
              <p:nvPr/>
            </p:nvPicPr>
            <p:blipFill rotWithShape="1">
              <a:blip r:embed="rId10"/>
              <a:srcRect r="35146"/>
              <a:stretch/>
            </p:blipFill>
            <p:spPr>
              <a:xfrm>
                <a:off x="9400837" y="2785057"/>
                <a:ext cx="2226697" cy="1688411"/>
              </a:xfrm>
              <a:prstGeom prst="rect">
                <a:avLst/>
              </a:prstGeom>
            </p:spPr>
          </p:pic>
          <p:grpSp>
            <p:nvGrpSpPr>
              <p:cNvPr id="15" name="Group 7"/>
              <p:cNvGrpSpPr/>
              <p:nvPr/>
            </p:nvGrpSpPr>
            <p:grpSpPr>
              <a:xfrm>
                <a:off x="6706361" y="2785057"/>
                <a:ext cx="2211809" cy="1689939"/>
                <a:chOff x="6446337" y="2603157"/>
                <a:chExt cx="3407938" cy="3213977"/>
              </a:xfrm>
            </p:grpSpPr>
            <p:pic>
              <p:nvPicPr>
                <p:cNvPr id="17" name="Picture 3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46337" y="2603157"/>
                  <a:ext cx="3407938" cy="3213977"/>
                </a:xfrm>
                <a:prstGeom prst="rect">
                  <a:avLst/>
                </a:prstGeom>
              </p:spPr>
            </p:pic>
            <p:sp>
              <p:nvSpPr>
                <p:cNvPr id="18" name="Rectangle 26"/>
                <p:cNvSpPr/>
                <p:nvPr/>
              </p:nvSpPr>
              <p:spPr>
                <a:xfrm>
                  <a:off x="7793235" y="4407178"/>
                  <a:ext cx="1183085" cy="750014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871606" latinLnBrk="0"/>
                  <a:endParaRPr lang="en-US" sz="1716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6" name="Rectangle 28"/>
              <p:cNvSpPr/>
              <p:nvPr/>
            </p:nvSpPr>
            <p:spPr>
              <a:xfrm rot="2742870">
                <a:off x="10092490" y="3512740"/>
                <a:ext cx="900399" cy="618964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71606" latinLnBrk="0"/>
                <a:endParaRPr lang="en-US" sz="1716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Right Arrow 26"/>
            <p:cNvSpPr/>
            <p:nvPr/>
          </p:nvSpPr>
          <p:spPr>
            <a:xfrm>
              <a:off x="5091933" y="2800446"/>
              <a:ext cx="178373" cy="2694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16"/>
            </a:p>
          </p:txBody>
        </p:sp>
      </p:grpSp>
      <p:sp>
        <p:nvSpPr>
          <p:cNvPr id="2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TA </a:t>
            </a:r>
            <a:r>
              <a:rPr lang="ko-KR" altLang="en-US" b="1" dirty="0" smtClean="0">
                <a:latin typeface="+mn-ea"/>
              </a:rPr>
              <a:t>공정 불량 개선</a:t>
            </a:r>
            <a:endParaRPr lang="en-US" altLang="ko-KR" b="1" dirty="0">
              <a:latin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 flipV="1">
            <a:off x="1548670" y="1654778"/>
            <a:ext cx="719074" cy="226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H="1">
            <a:off x="1475657" y="1054022"/>
            <a:ext cx="792087" cy="1492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2003067" y="1055717"/>
            <a:ext cx="6756750" cy="825409"/>
          </a:xfrm>
          <a:prstGeom prst="roundRect">
            <a:avLst>
              <a:gd name="adj" fmla="val 38024"/>
            </a:avLst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1"/>
                </a:solidFill>
              </a:rPr>
              <a:t>   ◌ TA Scratch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불량 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__   Case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불량 </a:t>
            </a:r>
            <a:r>
              <a:rPr lang="ko-KR" altLang="en-US" sz="1100" b="1" dirty="0" err="1" smtClean="0">
                <a:solidFill>
                  <a:schemeClr val="tx1"/>
                </a:solidFill>
              </a:rPr>
              <a:t>유형중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 융착불량 이외 가장 많은 비중 차지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-.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원자재 업체 집중 관리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_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업체 납품 품질 강화 협의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(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업체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Vision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검사기 도입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</a:rPr>
              <a:t>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    -.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내부 공정별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Risk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인자 도출 </a:t>
            </a:r>
            <a:r>
              <a:rPr lang="en-US" altLang="ko-KR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1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집중 개선</a:t>
            </a:r>
            <a:endParaRPr lang="en-US" altLang="ko-KR" sz="1100" b="1" dirty="0" smtClean="0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F8A352CC-4EE4-4F97-C751-F18602ACB0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7179" y="2419866"/>
            <a:ext cx="863011" cy="444523"/>
          </a:xfrm>
          <a:prstGeom prst="rect">
            <a:avLst/>
          </a:prstGeom>
        </p:spPr>
      </p:pic>
      <p:sp>
        <p:nvSpPr>
          <p:cNvPr id="26" name="타원 25">
            <a:hlinkClick r:id="rId13" action="ppaction://hlinksldjump"/>
          </p:cNvPr>
          <p:cNvSpPr/>
          <p:nvPr/>
        </p:nvSpPr>
        <p:spPr>
          <a:xfrm>
            <a:off x="8625016" y="6266329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28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SMPS/ADT </a:t>
            </a:r>
            <a:r>
              <a:rPr lang="ko-KR" altLang="en-US" b="1" dirty="0" smtClean="0">
                <a:latin typeface="+mn-ea"/>
              </a:rPr>
              <a:t>공정 불량률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344630" y="1124858"/>
          <a:ext cx="8360162" cy="5184462"/>
        </p:xfrm>
        <a:graphic>
          <a:graphicData uri="http://schemas.openxmlformats.org/drawingml/2006/table">
            <a:tbl>
              <a:tblPr/>
              <a:tblGrid>
                <a:gridCol w="418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769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SMPS/ADT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공정 불량률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2024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2025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391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ko-KR" altLang="en-US" sz="12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 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공정 관리를 통한 제품 품질 강화 필요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  고객 품질 최소화를 통한 고객 수주 추가 확보 가능</a:t>
                      </a: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3610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ADT/SMPS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 경쟁력 강화 기대</a:t>
                      </a:r>
                      <a:endParaRPr lang="en-US" altLang="ko-KR" sz="1000" b="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 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고객 요구 품질 수준 달성을 통한 고객 만족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 없음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91342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24" name="표 17"/>
          <p:cNvGraphicFramePr>
            <a:graphicFrameLocks noGrp="1"/>
          </p:cNvGraphicFramePr>
          <p:nvPr>
            <p:extLst/>
          </p:nvPr>
        </p:nvGraphicFramePr>
        <p:xfrm>
          <a:off x="546750" y="4921918"/>
          <a:ext cx="7913682" cy="118947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2211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2712"/>
                <a:gridCol w="552712"/>
                <a:gridCol w="552712"/>
                <a:gridCol w="55271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52712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928978"/>
              </a:tblGrid>
              <a:tr h="237895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Action Items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6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7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8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9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10</a:t>
                      </a:r>
                      <a:r>
                        <a:rPr 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비고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0" marR="0" marT="0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7895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원자재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Lead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납땜성 관리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895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Flux Spray Nozzle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점검 강화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7895">
                <a:tc>
                  <a:txBody>
                    <a:bodyPr/>
                    <a:lstStyle/>
                    <a:p>
                      <a:pPr marL="0" marR="0" lvl="0" indent="-107999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Arial" pitchFamily="34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누름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JIG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적용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_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제품별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895">
                <a:tc>
                  <a:txBody>
                    <a:bodyPr/>
                    <a:lstStyle/>
                    <a:p>
                      <a:pPr marL="0" lvl="0" indent="-107999" algn="l" fontAlgn="ctr">
                        <a:buSzPct val="100000"/>
                        <a:buFont typeface="Arial" pitchFamily="34"/>
                        <a:buChar char="•"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Duro-Stone JIG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검증 강화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5" name="직선 화살표 연결선 24"/>
          <p:cNvCxnSpPr>
            <a:cxnSpLocks noChangeShapeType="1"/>
          </p:cNvCxnSpPr>
          <p:nvPr/>
        </p:nvCxnSpPr>
        <p:spPr bwMode="auto">
          <a:xfrm>
            <a:off x="2771800" y="5301208"/>
            <a:ext cx="504056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직선 화살표 연결선 26"/>
          <p:cNvCxnSpPr>
            <a:cxnSpLocks noChangeShapeType="1"/>
          </p:cNvCxnSpPr>
          <p:nvPr/>
        </p:nvCxnSpPr>
        <p:spPr bwMode="auto">
          <a:xfrm>
            <a:off x="2771800" y="5516655"/>
            <a:ext cx="612068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4684780" y="2633310"/>
          <a:ext cx="3960045" cy="86769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3273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0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48072"/>
                <a:gridCol w="50405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1644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01741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BM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상반기실적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7928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SMPS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총 공정 불량률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PPM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100" b="1" dirty="0" smtClean="0">
                          <a:effectLst/>
                        </a:rPr>
                        <a:t>1,181</a:t>
                      </a:r>
                      <a:endParaRPr lang="en-US" sz="11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100" b="1" dirty="0" smtClean="0">
                          <a:effectLst/>
                        </a:rPr>
                        <a:t>1,226</a:t>
                      </a:r>
                      <a:endParaRPr lang="en-US" sz="11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100" b="1" dirty="0" smtClean="0">
                          <a:effectLst/>
                        </a:rPr>
                        <a:t>1,000</a:t>
                      </a:r>
                      <a:endParaRPr lang="en-US" sz="11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effectLst/>
                        </a:rPr>
                        <a:t>181</a:t>
                      </a:r>
                      <a:r>
                        <a:rPr lang="en-US" altLang="ko-KR" sz="600" b="0" dirty="0" smtClean="0">
                          <a:effectLst/>
                        </a:rPr>
                        <a:t>PPM</a:t>
                      </a:r>
                      <a:r>
                        <a:rPr lang="en-US" altLang="ko-KR" sz="1400" b="1" dirty="0" smtClean="0">
                          <a:effectLst/>
                        </a:rPr>
                        <a:t>↓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8029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altLang="ko-KR" sz="105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ADT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총 공정 불량률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PPM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100" b="1" dirty="0" smtClean="0">
                          <a:effectLst/>
                        </a:rPr>
                        <a:t>945</a:t>
                      </a:r>
                      <a:endParaRPr lang="en-US" sz="11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100" b="1" dirty="0" smtClean="0">
                          <a:effectLst/>
                        </a:rPr>
                        <a:t>902</a:t>
                      </a:r>
                      <a:endParaRPr lang="en-US" sz="11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100" b="1" dirty="0" smtClean="0">
                          <a:effectLst/>
                        </a:rPr>
                        <a:t>840</a:t>
                      </a:r>
                      <a:endParaRPr lang="en-US" sz="11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050" b="1" dirty="0" smtClean="0">
                          <a:effectLst/>
                        </a:rPr>
                        <a:t>105</a:t>
                      </a:r>
                      <a:r>
                        <a:rPr lang="en-US" sz="600" b="0" dirty="0" smtClean="0">
                          <a:effectLst/>
                        </a:rPr>
                        <a:t>PPM</a:t>
                      </a:r>
                      <a:r>
                        <a:rPr lang="en-US" sz="1400" b="1" dirty="0" smtClean="0">
                          <a:effectLst/>
                        </a:rPr>
                        <a:t>↓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0" name="직선 화살표 연결선 19"/>
          <p:cNvCxnSpPr>
            <a:cxnSpLocks noChangeShapeType="1"/>
          </p:cNvCxnSpPr>
          <p:nvPr/>
        </p:nvCxnSpPr>
        <p:spPr bwMode="auto">
          <a:xfrm>
            <a:off x="2771800" y="5733256"/>
            <a:ext cx="1224136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직선 화살표 연결선 20"/>
          <p:cNvCxnSpPr>
            <a:cxnSpLocks noChangeShapeType="1"/>
          </p:cNvCxnSpPr>
          <p:nvPr/>
        </p:nvCxnSpPr>
        <p:spPr bwMode="auto">
          <a:xfrm>
            <a:off x="2771800" y="6021288"/>
            <a:ext cx="612068" cy="0"/>
          </a:xfrm>
          <a:prstGeom prst="straightConnector1">
            <a:avLst/>
          </a:prstGeom>
          <a:noFill/>
          <a:ln w="38103">
            <a:solidFill>
              <a:srgbClr val="0000FF"/>
            </a:solidFill>
            <a:miter lim="800000"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4926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09987" y="1412776"/>
            <a:ext cx="44181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2. </a:t>
            </a:r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법인 </a:t>
            </a:r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  <a:ea typeface="+mj-ea"/>
              </a:rPr>
              <a:t>경영 환경 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55922" y="2122978"/>
            <a:ext cx="65205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2-1.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중장기 하노이 법인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Forecast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2-2.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‘25Y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경쟁사별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납품실적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2-3. ’25Y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경영 환경</a:t>
            </a:r>
            <a:endParaRPr lang="en-US" altLang="ko-KR" sz="14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2-4.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’25Y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경영 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환경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[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품질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/ </a:t>
            </a:r>
            <a:r>
              <a:rPr lang="ko-KR" altLang="en-US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제조 </a:t>
            </a:r>
            <a:r>
              <a:rPr lang="en-US" altLang="ko-KR" sz="1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]</a:t>
            </a:r>
            <a:endParaRPr lang="en-US" altLang="ko-KR" sz="2400" b="1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  <a:p>
            <a:pPr lvl="0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2-5.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법인 </a:t>
            </a:r>
            <a:r>
              <a:rPr lang="en-US" altLang="ko-KR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Lay Out </a:t>
            </a:r>
            <a:r>
              <a:rPr lang="ko-KR" altLang="en-US" sz="24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j-ea"/>
              </a:rPr>
              <a:t>운영 최적화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67798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latin typeface="+mn-ea"/>
              </a:rPr>
              <a:t>별첨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4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SMPS / ADT </a:t>
            </a:r>
            <a:r>
              <a:rPr lang="ko-KR" altLang="en-US" b="1" dirty="0" smtClean="0">
                <a:latin typeface="+mn-ea"/>
              </a:rPr>
              <a:t>공정 불량률개선</a:t>
            </a:r>
            <a:endParaRPr lang="en-US" altLang="ko-KR" b="1" dirty="0">
              <a:latin typeface="+mn-ea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51520" y="1276320"/>
            <a:ext cx="8640960" cy="3143831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6177" y="4013181"/>
            <a:ext cx="8352928" cy="349702"/>
          </a:xfrm>
          <a:prstGeom prst="rect">
            <a:avLst/>
          </a:prstGeom>
          <a:noFill/>
        </p:spPr>
        <p:txBody>
          <a:bodyPr wrap="square" lIns="72000" tIns="36000" rIns="72000" bIns="36000" anchor="t" anchorCtr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◌ Main Line Wave Soldering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성 불량 집중 ▶ 원자재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Lead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납땜성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Flux Spray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최적화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Wave Solder Pot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관리 최적화</a:t>
            </a:r>
            <a:endParaRPr lang="en-US" altLang="ko-KR" sz="12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51520" y="1074336"/>
            <a:ext cx="2664296" cy="266591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◌ SMPS / ADT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불량 현황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286178" y="1426263"/>
            <a:ext cx="0" cy="259645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294416" y="4011041"/>
            <a:ext cx="3455946" cy="114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3753528" y="2734665"/>
            <a:ext cx="8024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 flipH="1">
            <a:off x="294416" y="1426263"/>
            <a:ext cx="428895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4570281" y="1436436"/>
            <a:ext cx="0" cy="12982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flipH="1">
            <a:off x="3563888" y="2734665"/>
            <a:ext cx="189640" cy="1182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5413527" y="4007608"/>
            <a:ext cx="3441984" cy="11429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4616996" y="1412603"/>
            <a:ext cx="4238515" cy="11573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8855511" y="1418025"/>
            <a:ext cx="0" cy="2596458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4616996" y="1418025"/>
            <a:ext cx="0" cy="1324539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 flipH="1">
            <a:off x="4616996" y="2734665"/>
            <a:ext cx="802424" cy="0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5416693" y="2734665"/>
            <a:ext cx="163419" cy="118271"/>
          </a:xfrm>
          <a:prstGeom prst="line">
            <a:avLst/>
          </a:prstGeom>
          <a:ln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251520" y="4535575"/>
            <a:ext cx="2664296" cy="266591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◌ Solder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성 불량 개선 추진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45" y="1439583"/>
            <a:ext cx="4206736" cy="12516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05" y="1473639"/>
            <a:ext cx="4213508" cy="1217582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539551" y="1467587"/>
            <a:ext cx="3936031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/>
              <a:t>ADT 25Y </a:t>
            </a:r>
            <a:r>
              <a:rPr lang="ko-KR" altLang="en-US" sz="1100" b="1" dirty="0" smtClean="0"/>
              <a:t>상반기 불량 현황 </a:t>
            </a:r>
            <a:r>
              <a:rPr lang="en-US" altLang="ko-KR" sz="1100" b="1" dirty="0" smtClean="0"/>
              <a:t>_ 902PPM(</a:t>
            </a:r>
            <a:r>
              <a:rPr lang="ko-KR" altLang="en-US" sz="1100" b="1" dirty="0" smtClean="0"/>
              <a:t>목표 </a:t>
            </a:r>
            <a:r>
              <a:rPr lang="en-US" altLang="ko-KR" sz="1100" b="1" dirty="0" smtClean="0"/>
              <a:t>840PPM)</a:t>
            </a:r>
            <a:endParaRPr lang="ko-KR" altLang="en-US" sz="1100" dirty="0"/>
          </a:p>
        </p:txBody>
      </p:sp>
      <p:sp>
        <p:nvSpPr>
          <p:cNvPr id="45" name="직사각형 44"/>
          <p:cNvSpPr/>
          <p:nvPr/>
        </p:nvSpPr>
        <p:spPr>
          <a:xfrm>
            <a:off x="4786685" y="1467586"/>
            <a:ext cx="3985142" cy="26161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b="1" dirty="0" smtClean="0"/>
              <a:t>SMPS 25Y </a:t>
            </a:r>
            <a:r>
              <a:rPr lang="ko-KR" altLang="en-US" sz="1100" b="1" dirty="0" smtClean="0"/>
              <a:t>상반기 불량 현황 </a:t>
            </a:r>
            <a:r>
              <a:rPr lang="en-US" altLang="ko-KR" sz="1100" b="1" dirty="0" smtClean="0"/>
              <a:t>_ 1,226PPM (</a:t>
            </a:r>
            <a:r>
              <a:rPr lang="ko-KR" altLang="en-US" sz="1100" b="1" dirty="0" smtClean="0"/>
              <a:t>목표 </a:t>
            </a:r>
            <a:r>
              <a:rPr lang="en-US" altLang="ko-KR" sz="1100" b="1" dirty="0" smtClean="0"/>
              <a:t>1,000PPM)</a:t>
            </a:r>
            <a:endParaRPr lang="ko-KR" altLang="en-US" sz="11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084" y="2856437"/>
            <a:ext cx="3255144" cy="10388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14" y="2843813"/>
            <a:ext cx="3188092" cy="1057084"/>
          </a:xfrm>
          <a:prstGeom prst="rect">
            <a:avLst/>
          </a:prstGeom>
        </p:spPr>
      </p:pic>
      <p:sp>
        <p:nvSpPr>
          <p:cNvPr id="47" name="모서리가 둥근 직사각형 46"/>
          <p:cNvSpPr/>
          <p:nvPr/>
        </p:nvSpPr>
        <p:spPr>
          <a:xfrm>
            <a:off x="3552606" y="3020042"/>
            <a:ext cx="2025195" cy="948457"/>
          </a:xfrm>
          <a:prstGeom prst="roundRect">
            <a:avLst>
              <a:gd name="adj" fmla="val 348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Main Line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발생 불량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냉납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/Short 26%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비중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85804" y="3535868"/>
            <a:ext cx="2172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u="sng" dirty="0" smtClean="0">
                <a:solidFill>
                  <a:srgbClr val="0000CC"/>
                </a:solidFill>
              </a:rPr>
              <a:t>Solder</a:t>
            </a:r>
            <a:r>
              <a:rPr lang="ko-KR" altLang="en-US" sz="1400" b="1" u="sng" dirty="0">
                <a:solidFill>
                  <a:srgbClr val="0000CC"/>
                </a:solidFill>
              </a:rPr>
              <a:t>성 불량 집중 </a:t>
            </a:r>
            <a:r>
              <a:rPr lang="ko-KR" altLang="en-US" sz="1400" b="1" u="sng" dirty="0" smtClean="0">
                <a:solidFill>
                  <a:srgbClr val="0000CC"/>
                </a:solidFill>
              </a:rPr>
              <a:t>개선</a:t>
            </a:r>
            <a:endParaRPr lang="en-US" altLang="ko-KR" sz="1400" b="1" u="sng" dirty="0">
              <a:solidFill>
                <a:srgbClr val="0000CC"/>
              </a:solidFill>
            </a:endParaRPr>
          </a:p>
        </p:txBody>
      </p:sp>
      <p:graphicFrame>
        <p:nvGraphicFramePr>
          <p:cNvPr id="49" name="표 48"/>
          <p:cNvGraphicFramePr>
            <a:graphicFrameLocks noGrp="1"/>
          </p:cNvGraphicFramePr>
          <p:nvPr>
            <p:extLst/>
          </p:nvPr>
        </p:nvGraphicFramePr>
        <p:xfrm>
          <a:off x="259294" y="4822656"/>
          <a:ext cx="8625409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799"/>
                <a:gridCol w="803457"/>
                <a:gridCol w="720080"/>
                <a:gridCol w="4968552"/>
                <a:gridCol w="632521"/>
              </a:tblGrid>
              <a:tr h="2060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항목</a:t>
                      </a:r>
                      <a:endParaRPr lang="en-US" altLang="ko-KR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현수준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Target</a:t>
                      </a:r>
                      <a:endParaRPr lang="ko-KR" altLang="en-US" sz="11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개선 방향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39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원자재 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Lead </a:t>
                      </a:r>
                      <a:r>
                        <a:rPr lang="ko-KR" altLang="en-US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납땜성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140ppm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70ppm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Lead Soldering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취약 부품 집중 관리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 lead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산화성에 의한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Poor Soldering)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  .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 발생 부품 및 업체 집중 관리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업체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F/B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개선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Monitoring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Flux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Spray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75ppm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 Spray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분사량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최적화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분사량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주기적 점검으로 </a:t>
                      </a:r>
                      <a:r>
                        <a:rPr lang="ko-KR" altLang="en-US" sz="11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분사량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최적화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60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Wave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Soldering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88ppm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60pm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Solder Pot Blowing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최적화 및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Conveyor Speed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최적화</a:t>
                      </a:r>
                      <a:endParaRPr lang="en-US" altLang="ko-KR" sz="11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94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Duro</a:t>
                      </a:r>
                      <a:r>
                        <a:rPr lang="en-US" altLang="ko-KR" sz="11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-Stone JIG</a:t>
                      </a:r>
                      <a:endParaRPr lang="ko-KR" altLang="en-US" sz="11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36ppm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20ppm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JIG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적용 초기 반입시 검증 강화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_ Bridge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간섭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Point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집중 개선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-.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세척 주기 준수 및 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JIG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불량 검출 강화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지속</a:t>
                      </a:r>
                      <a:endParaRPr lang="en-US" altLang="ko-KR" sz="1100" b="0" i="0" u="none" strike="noStrike" dirty="0" smtClean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1" name="타원 30">
            <a:hlinkClick r:id="rId6" action="ppaction://hlinksldjump"/>
          </p:cNvPr>
          <p:cNvSpPr/>
          <p:nvPr/>
        </p:nvSpPr>
        <p:spPr>
          <a:xfrm>
            <a:off x="8675065" y="6222460"/>
            <a:ext cx="303942" cy="2589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567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251520" y="692696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85000"/>
              </a:lnSpc>
              <a:defRPr/>
            </a:pPr>
            <a:r>
              <a:rPr lang="ko-KR" altLang="en-US" sz="1700" b="1" dirty="0" smtClean="0">
                <a:latin typeface="+mn-ea"/>
                <a:ea typeface="+mn-ea"/>
              </a:rPr>
              <a:t>■ </a:t>
            </a:r>
            <a:r>
              <a:rPr lang="en-US" altLang="ko-KR" sz="1700" b="1" dirty="0" smtClean="0">
                <a:latin typeface="+mn-ea"/>
                <a:ea typeface="+mn-ea"/>
              </a:rPr>
              <a:t>’25</a:t>
            </a:r>
            <a:r>
              <a:rPr lang="ko-KR" altLang="en-US" sz="1700" b="1" dirty="0" smtClean="0">
                <a:latin typeface="+mn-ea"/>
                <a:ea typeface="+mn-ea"/>
              </a:rPr>
              <a:t>년 하반기 하노이 법인 </a:t>
            </a:r>
            <a:r>
              <a:rPr lang="en-US" altLang="ko-KR" sz="1700" b="1" dirty="0" smtClean="0">
                <a:latin typeface="+mn-ea"/>
                <a:ea typeface="+mn-ea"/>
              </a:rPr>
              <a:t>Forecast</a:t>
            </a:r>
            <a:r>
              <a:rPr lang="ko-KR" altLang="en-US" sz="1700" b="1" dirty="0" smtClean="0">
                <a:latin typeface="+mn-ea"/>
                <a:ea typeface="+mn-ea"/>
              </a:rPr>
              <a:t>에 따른 운영 </a:t>
            </a:r>
            <a:r>
              <a:rPr lang="en-US" altLang="ko-KR" sz="1700" b="1" dirty="0" smtClean="0">
                <a:latin typeface="+mn-ea"/>
                <a:ea typeface="+mn-ea"/>
              </a:rPr>
              <a:t>Guide Line</a:t>
            </a:r>
            <a:endParaRPr lang="en-US" altLang="ko-KR" sz="17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092280" y="836712"/>
            <a:ext cx="1872208" cy="2532324"/>
          </a:xfrm>
          <a:prstGeom prst="roundRect">
            <a:avLst/>
          </a:prstGeom>
          <a:gradFill>
            <a:gsLst>
              <a:gs pos="0">
                <a:scrgbClr r="0" g="0" b="0"/>
              </a:gs>
              <a:gs pos="0">
                <a:schemeClr val="accent4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100" b="1" baseline="0">
                <a:solidFill>
                  <a:srgbClr val="0000CC"/>
                </a:solidFill>
              </a:rPr>
              <a:t>상반기 경영계획 대비 </a:t>
            </a:r>
            <a:endParaRPr lang="en-US" altLang="ko-KR" sz="1100" b="1" baseline="0">
              <a:solidFill>
                <a:srgbClr val="0000CC"/>
              </a:solidFill>
            </a:endParaRPr>
          </a:p>
          <a:p>
            <a:pPr algn="l"/>
            <a:r>
              <a:rPr lang="ko-KR" altLang="en-US" sz="1100" b="1" baseline="0">
                <a:solidFill>
                  <a:srgbClr val="0000CC"/>
                </a:solidFill>
              </a:rPr>
              <a:t>       생산 실적기준</a:t>
            </a:r>
            <a:endParaRPr lang="en-US" altLang="ko-KR" sz="1100" b="1" baseline="0">
              <a:solidFill>
                <a:srgbClr val="0000CC"/>
              </a:solidFill>
            </a:endParaRPr>
          </a:p>
          <a:p>
            <a:pPr algn="l"/>
            <a:endParaRPr lang="en-US" altLang="ko-KR" sz="1100" b="1" baseline="0">
              <a:solidFill>
                <a:srgbClr val="0000CC"/>
              </a:solidFill>
            </a:endParaRPr>
          </a:p>
          <a:p>
            <a:pPr algn="l"/>
            <a:r>
              <a:rPr lang="ko-KR" altLang="en-US" sz="1100" b="1" baseline="0">
                <a:solidFill>
                  <a:srgbClr val="0000CC"/>
                </a:solidFill>
              </a:rPr>
              <a:t>충전기 물량 지속감소</a:t>
            </a:r>
            <a:endParaRPr lang="en-US" altLang="ko-KR" sz="1100" b="1" baseline="0">
              <a:solidFill>
                <a:srgbClr val="0000CC"/>
              </a:solidFill>
            </a:endParaRPr>
          </a:p>
          <a:p>
            <a:pPr algn="l"/>
            <a:r>
              <a:rPr lang="en-US" altLang="ko-KR" sz="1100" b="1" baseline="0">
                <a:solidFill>
                  <a:srgbClr val="0000CC"/>
                </a:solidFill>
              </a:rPr>
              <a:t>(3</a:t>
            </a:r>
            <a:r>
              <a:rPr lang="ko-KR" altLang="en-US" sz="1100" b="1" baseline="0">
                <a:solidFill>
                  <a:srgbClr val="0000CC"/>
                </a:solidFill>
              </a:rPr>
              <a:t>월제외 전월 감소</a:t>
            </a:r>
            <a:r>
              <a:rPr lang="en-US" altLang="ko-KR" sz="1100" b="1" baseline="0">
                <a:solidFill>
                  <a:srgbClr val="0000CC"/>
                </a:solidFill>
              </a:rPr>
              <a:t>)</a:t>
            </a:r>
          </a:p>
          <a:p>
            <a:pPr algn="l"/>
            <a:r>
              <a:rPr lang="ko-KR" altLang="en-US" sz="1100" b="1" baseline="0">
                <a:solidFill>
                  <a:srgbClr val="0000CC"/>
                </a:solidFill>
              </a:rPr>
              <a:t>주요모델 </a:t>
            </a:r>
            <a:r>
              <a:rPr lang="en-US" altLang="ko-KR" sz="1100" b="1" baseline="0">
                <a:solidFill>
                  <a:srgbClr val="0000CC"/>
                </a:solidFill>
              </a:rPr>
              <a:t>: T2510, T4511 </a:t>
            </a:r>
          </a:p>
          <a:p>
            <a:pPr algn="l"/>
            <a:endParaRPr lang="en-US" altLang="ko-KR" sz="1100" b="1" baseline="0">
              <a:solidFill>
                <a:srgbClr val="0000CC"/>
              </a:solidFill>
            </a:endParaRPr>
          </a:p>
          <a:p>
            <a:pPr algn="l"/>
            <a:r>
              <a:rPr lang="en-US" altLang="ko-KR" sz="1100" b="1" baseline="0">
                <a:solidFill>
                  <a:srgbClr val="0000CC"/>
                </a:solidFill>
              </a:rPr>
              <a:t>VD SMPS  / VD ADT </a:t>
            </a:r>
            <a:r>
              <a:rPr lang="ko-KR" altLang="en-US" sz="1100" b="1" baseline="0">
                <a:solidFill>
                  <a:srgbClr val="0000CC"/>
                </a:solidFill>
              </a:rPr>
              <a:t>계열</a:t>
            </a:r>
            <a:endParaRPr lang="en-US" altLang="ko-KR" sz="1100" b="1" baseline="0">
              <a:solidFill>
                <a:srgbClr val="0000CC"/>
              </a:solidFill>
            </a:endParaRPr>
          </a:p>
          <a:p>
            <a:pPr algn="l"/>
            <a:r>
              <a:rPr lang="en-US" altLang="ko-KR" sz="1100" b="1" baseline="0">
                <a:solidFill>
                  <a:srgbClr val="0000CC"/>
                </a:solidFill>
              </a:rPr>
              <a:t>500K  </a:t>
            </a:r>
            <a:r>
              <a:rPr lang="ko-KR" altLang="en-US" sz="1100" b="1" baseline="0">
                <a:solidFill>
                  <a:srgbClr val="0000CC"/>
                </a:solidFill>
              </a:rPr>
              <a:t>총 실적증가</a:t>
            </a:r>
            <a:endParaRPr lang="en-US" altLang="ko-KR" sz="1100" b="1" baseline="0">
              <a:solidFill>
                <a:srgbClr val="0000CC"/>
              </a:solidFill>
            </a:endParaRPr>
          </a:p>
          <a:p>
            <a:pPr algn="l"/>
            <a:r>
              <a:rPr lang="en-US" altLang="ko-KR" sz="1100" b="1" baseline="0">
                <a:solidFill>
                  <a:srgbClr val="0000CC"/>
                </a:solidFill>
              </a:rPr>
              <a:t>VD SMPS 2</a:t>
            </a:r>
            <a:r>
              <a:rPr lang="ko-KR" altLang="en-US" sz="1100" b="1" baseline="0">
                <a:solidFill>
                  <a:srgbClr val="0000CC"/>
                </a:solidFill>
              </a:rPr>
              <a:t>라인</a:t>
            </a:r>
            <a:endParaRPr lang="en-US" altLang="ko-KR" sz="1100" b="1" baseline="0">
              <a:solidFill>
                <a:srgbClr val="0000CC"/>
              </a:solidFill>
            </a:endParaRPr>
          </a:p>
          <a:p>
            <a:pPr algn="l"/>
            <a:r>
              <a:rPr lang="en-US" altLang="ko-KR" sz="1100" b="1" baseline="0">
                <a:solidFill>
                  <a:srgbClr val="0000CC"/>
                </a:solidFill>
              </a:rPr>
              <a:t>VD ADT 1</a:t>
            </a:r>
            <a:r>
              <a:rPr lang="ko-KR" altLang="en-US" sz="1100" b="1" baseline="0">
                <a:solidFill>
                  <a:srgbClr val="0000CC"/>
                </a:solidFill>
              </a:rPr>
              <a:t>라인 유지</a:t>
            </a:r>
            <a:endParaRPr lang="en-US" altLang="ko-KR" sz="1100" b="1" baseline="0">
              <a:solidFill>
                <a:srgbClr val="0000CC"/>
              </a:solidFill>
            </a:endParaRPr>
          </a:p>
          <a:p>
            <a:pPr algn="l"/>
            <a:endParaRPr lang="en-US" altLang="ko-KR" sz="1100" baseline="0">
              <a:solidFill>
                <a:srgbClr val="0000CC"/>
              </a:solidFill>
            </a:endParaRPr>
          </a:p>
          <a:p>
            <a:pPr algn="l"/>
            <a:endParaRPr lang="en-US" altLang="ko-KR" sz="1100" baseline="0">
              <a:solidFill>
                <a:srgbClr val="0000CC"/>
              </a:solidFill>
            </a:endParaRPr>
          </a:p>
          <a:p>
            <a:pPr algn="l"/>
            <a:endParaRPr lang="en-US" altLang="ko-KR" sz="1100" baseline="0">
              <a:solidFill>
                <a:srgbClr val="0000CC"/>
              </a:solidFill>
            </a:endParaRPr>
          </a:p>
          <a:p>
            <a:pPr algn="l"/>
            <a:r>
              <a:rPr lang="en-US" altLang="ko-KR" sz="1100" baseline="0">
                <a:solidFill>
                  <a:srgbClr val="0000CC"/>
                </a:solidFill>
              </a:rPr>
              <a:t>  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7092280" y="3548407"/>
            <a:ext cx="1907654" cy="2508236"/>
          </a:xfrm>
          <a:prstGeom prst="roundRect">
            <a:avLst/>
          </a:prstGeom>
          <a:gradFill>
            <a:gsLst>
              <a:gs pos="0">
                <a:scrgbClr r="0" g="0" b="0"/>
              </a:gs>
              <a:gs pos="0">
                <a:schemeClr val="accent4">
                  <a:lumMod val="40000"/>
                  <a:lumOff val="60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0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100" b="1" baseline="0" dirty="0">
                <a:solidFill>
                  <a:srgbClr val="0000CC"/>
                </a:solidFill>
              </a:rPr>
              <a:t>상반기 경영계획 대비 </a:t>
            </a:r>
            <a:endParaRPr lang="en-US" altLang="ko-KR" sz="1100" b="1" baseline="0" dirty="0">
              <a:solidFill>
                <a:srgbClr val="0000CC"/>
              </a:solidFill>
            </a:endParaRPr>
          </a:p>
          <a:p>
            <a:pPr algn="l"/>
            <a:r>
              <a:rPr lang="ko-KR" altLang="en-US" sz="1100" b="1" baseline="0" dirty="0">
                <a:solidFill>
                  <a:srgbClr val="0000CC"/>
                </a:solidFill>
              </a:rPr>
              <a:t>      하반기 수정계획</a:t>
            </a:r>
            <a:endParaRPr lang="en-US" altLang="ko-KR" sz="1100" b="1" baseline="0" dirty="0">
              <a:solidFill>
                <a:srgbClr val="0000CC"/>
              </a:solidFill>
            </a:endParaRPr>
          </a:p>
          <a:p>
            <a:pPr algn="l"/>
            <a:endParaRPr lang="en-US" altLang="ko-KR" sz="1100" b="1" baseline="0" dirty="0">
              <a:solidFill>
                <a:srgbClr val="0000CC"/>
              </a:solidFill>
            </a:endParaRPr>
          </a:p>
          <a:p>
            <a:pPr algn="l"/>
            <a:r>
              <a:rPr lang="ko-KR" altLang="en-US" sz="1100" b="1" baseline="0" dirty="0">
                <a:solidFill>
                  <a:srgbClr val="0000CC"/>
                </a:solidFill>
              </a:rPr>
              <a:t>충전기 물량 감소</a:t>
            </a:r>
            <a:endParaRPr lang="en-US" altLang="ko-KR" sz="1100" b="1" baseline="0" dirty="0">
              <a:solidFill>
                <a:srgbClr val="0000CC"/>
              </a:solidFill>
            </a:endParaRPr>
          </a:p>
          <a:p>
            <a:pPr algn="l"/>
            <a:r>
              <a:rPr lang="en-US" altLang="ko-KR" sz="1100" b="1" baseline="0" dirty="0">
                <a:solidFill>
                  <a:srgbClr val="0000CC"/>
                </a:solidFill>
              </a:rPr>
              <a:t>(</a:t>
            </a:r>
            <a:r>
              <a:rPr lang="ko-KR" altLang="en-US" sz="1100" b="1" baseline="0" dirty="0">
                <a:solidFill>
                  <a:srgbClr val="0000CC"/>
                </a:solidFill>
              </a:rPr>
              <a:t>하반기 </a:t>
            </a:r>
            <a:r>
              <a:rPr lang="ko-KR" altLang="en-US" b="1" dirty="0" smtClean="0">
                <a:solidFill>
                  <a:srgbClr val="0000CC"/>
                </a:solidFill>
              </a:rPr>
              <a:t>전체적</a:t>
            </a:r>
            <a:r>
              <a:rPr lang="ko-KR" altLang="en-US" sz="1100" b="1" baseline="0" dirty="0" smtClean="0">
                <a:solidFill>
                  <a:srgbClr val="0000CC"/>
                </a:solidFill>
              </a:rPr>
              <a:t> </a:t>
            </a:r>
            <a:r>
              <a:rPr lang="ko-KR" altLang="en-US" sz="1100" b="1" baseline="0" dirty="0">
                <a:solidFill>
                  <a:srgbClr val="0000CC"/>
                </a:solidFill>
              </a:rPr>
              <a:t>감소</a:t>
            </a:r>
            <a:r>
              <a:rPr lang="en-US" altLang="ko-KR" sz="1100" b="1" baseline="0" dirty="0">
                <a:solidFill>
                  <a:srgbClr val="0000CC"/>
                </a:solidFill>
              </a:rPr>
              <a:t>)</a:t>
            </a:r>
          </a:p>
          <a:p>
            <a:pPr algn="l"/>
            <a:r>
              <a:rPr lang="ko-KR" altLang="en-US" sz="1100" b="1" baseline="0" dirty="0">
                <a:solidFill>
                  <a:srgbClr val="0000CC"/>
                </a:solidFill>
              </a:rPr>
              <a:t>주요모델 </a:t>
            </a:r>
            <a:r>
              <a:rPr lang="en-US" altLang="ko-KR" sz="1100" b="1" baseline="0" dirty="0">
                <a:solidFill>
                  <a:srgbClr val="0000CC"/>
                </a:solidFill>
              </a:rPr>
              <a:t>: T2510, T4511 </a:t>
            </a:r>
          </a:p>
          <a:p>
            <a:pPr algn="l"/>
            <a:endParaRPr lang="en-US" altLang="ko-KR" sz="1100" b="1" baseline="0" dirty="0">
              <a:solidFill>
                <a:srgbClr val="0000CC"/>
              </a:solidFill>
            </a:endParaRPr>
          </a:p>
          <a:p>
            <a:pPr algn="l"/>
            <a:r>
              <a:rPr lang="en-US" altLang="ko-KR" sz="1100" b="1" baseline="0" dirty="0">
                <a:solidFill>
                  <a:srgbClr val="0000CC"/>
                </a:solidFill>
              </a:rPr>
              <a:t>VD SMPS  / </a:t>
            </a:r>
            <a:r>
              <a:rPr lang="en-US" altLang="ko-KR" sz="1100" b="1" baseline="0" dirty="0" smtClean="0">
                <a:solidFill>
                  <a:srgbClr val="0000CC"/>
                </a:solidFill>
              </a:rPr>
              <a:t> </a:t>
            </a:r>
            <a:r>
              <a:rPr lang="en-US" altLang="ko-KR" sz="1100" b="1" baseline="0" dirty="0">
                <a:solidFill>
                  <a:srgbClr val="0000CC"/>
                </a:solidFill>
              </a:rPr>
              <a:t>ADT </a:t>
            </a:r>
            <a:r>
              <a:rPr lang="ko-KR" altLang="en-US" sz="1100" b="1" baseline="0" dirty="0">
                <a:solidFill>
                  <a:srgbClr val="0000CC"/>
                </a:solidFill>
              </a:rPr>
              <a:t>계열</a:t>
            </a:r>
            <a:endParaRPr lang="en-US" altLang="ko-KR" sz="1100" b="1" baseline="0" dirty="0">
              <a:solidFill>
                <a:srgbClr val="0000CC"/>
              </a:solidFill>
            </a:endParaRPr>
          </a:p>
          <a:p>
            <a:pPr algn="l"/>
            <a:r>
              <a:rPr lang="ko-KR" altLang="en-US" sz="1100" b="1" baseline="0" dirty="0" smtClean="0">
                <a:solidFill>
                  <a:srgbClr val="0000CC"/>
                </a:solidFill>
              </a:rPr>
              <a:t>상반기 실적 증가</a:t>
            </a:r>
            <a:endParaRPr lang="en-US" altLang="ko-KR" sz="1100" b="1" baseline="0" dirty="0" smtClean="0">
              <a:solidFill>
                <a:srgbClr val="0000CC"/>
              </a:solidFill>
            </a:endParaRPr>
          </a:p>
          <a:p>
            <a:pPr algn="l"/>
            <a:r>
              <a:rPr lang="ko-KR" altLang="en-US" sz="1100" b="1" baseline="0" dirty="0" smtClean="0">
                <a:solidFill>
                  <a:srgbClr val="0000CC"/>
                </a:solidFill>
              </a:rPr>
              <a:t>하반기</a:t>
            </a:r>
            <a:r>
              <a:rPr lang="en-US" altLang="ko-KR" sz="1100" b="1" baseline="0" dirty="0" smtClean="0">
                <a:solidFill>
                  <a:srgbClr val="0000CC"/>
                </a:solidFill>
              </a:rPr>
              <a:t>  </a:t>
            </a:r>
            <a:r>
              <a:rPr lang="ko-KR" altLang="en-US" sz="1100" b="1" baseline="0" dirty="0">
                <a:solidFill>
                  <a:srgbClr val="0000CC"/>
                </a:solidFill>
              </a:rPr>
              <a:t>물량 </a:t>
            </a:r>
            <a:r>
              <a:rPr lang="ko-KR" altLang="en-US" sz="1100" b="1" baseline="0" dirty="0" smtClean="0">
                <a:solidFill>
                  <a:srgbClr val="0000CC"/>
                </a:solidFill>
              </a:rPr>
              <a:t>감소</a:t>
            </a:r>
            <a:endParaRPr lang="en-US" altLang="ko-KR" sz="1100" b="1" baseline="0" dirty="0" smtClean="0">
              <a:solidFill>
                <a:srgbClr val="0000CC"/>
              </a:solidFill>
            </a:endParaRPr>
          </a:p>
          <a:p>
            <a:pPr algn="l"/>
            <a:r>
              <a:rPr lang="ko-KR" altLang="en-US" b="1" dirty="0" smtClean="0">
                <a:solidFill>
                  <a:srgbClr val="0000CC"/>
                </a:solidFill>
              </a:rPr>
              <a:t>라인은 </a:t>
            </a:r>
            <a:r>
              <a:rPr lang="en-US" altLang="ko-KR" b="1" dirty="0" smtClean="0">
                <a:solidFill>
                  <a:srgbClr val="0000CC"/>
                </a:solidFill>
              </a:rPr>
              <a:t>3</a:t>
            </a:r>
            <a:r>
              <a:rPr lang="ko-KR" altLang="en-US" b="1" dirty="0" smtClean="0">
                <a:solidFill>
                  <a:srgbClr val="0000CC"/>
                </a:solidFill>
              </a:rPr>
              <a:t>라인 </a:t>
            </a:r>
            <a:endParaRPr lang="en-US" altLang="ko-KR" b="1" dirty="0" smtClean="0">
              <a:solidFill>
                <a:srgbClr val="0000CC"/>
              </a:solidFill>
            </a:endParaRPr>
          </a:p>
          <a:p>
            <a:pPr algn="l"/>
            <a:r>
              <a:rPr lang="ko-KR" altLang="en-US" b="1" dirty="0" smtClean="0">
                <a:solidFill>
                  <a:srgbClr val="0000CC"/>
                </a:solidFill>
              </a:rPr>
              <a:t>지속 유지필요</a:t>
            </a:r>
            <a:endParaRPr lang="en-US" altLang="ko-KR" sz="1100" baseline="0" dirty="0">
              <a:solidFill>
                <a:srgbClr val="0000CC"/>
              </a:solidFill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505594"/>
              </p:ext>
            </p:extLst>
          </p:nvPr>
        </p:nvGraphicFramePr>
        <p:xfrm>
          <a:off x="323528" y="1085294"/>
          <a:ext cx="6912766" cy="5296023"/>
        </p:xfrm>
        <a:graphic>
          <a:graphicData uri="http://schemas.openxmlformats.org/drawingml/2006/table">
            <a:tbl>
              <a:tblPr/>
              <a:tblGrid>
                <a:gridCol w="721911"/>
                <a:gridCol w="719535"/>
                <a:gridCol w="683915"/>
                <a:gridCol w="683915"/>
                <a:gridCol w="683915"/>
                <a:gridCol w="683915"/>
                <a:gridCol w="683915"/>
                <a:gridCol w="683915"/>
                <a:gridCol w="683915"/>
                <a:gridCol w="683915"/>
              </a:tblGrid>
              <a:tr h="154826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 경영계획대비 생산실적 비교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900" b="1" i="0" u="sng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매출액 </a:t>
                      </a:r>
                      <a:r>
                        <a:rPr lang="en-US" altLang="ko-KR" sz="900" b="1" i="0" u="sng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 </a:t>
                      </a:r>
                      <a:r>
                        <a:rPr lang="en-US" altLang="ko-KR" sz="900" b="1" i="0" u="sng" strike="noStrike" dirty="0" smtClean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$55,064,985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경영물량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1,407,300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1,373,600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1,031,800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1,265,200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1,232,800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7,410,200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388,859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390,190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416,601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402,637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400,337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478,099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2,476,721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경영물량 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1,796,159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1,763,790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1,448,401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1,502,137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1,665,537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1,710,899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9,886,921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953,216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1,090,057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1,292,776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1,024,256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775,045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687,777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5,823,127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444,359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447,829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584,374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504,863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513,779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471,106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2,966,310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 합계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1,397,575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1,537,886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1,877,150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1,529,119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1,288,824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1,158,883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8,789,437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-454,084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-283,543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260,976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-75,244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-490,155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-545,023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-1,587,073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-21% 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55,501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57,639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167,773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102,226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113,442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-6,993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489,588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20% ↑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총차이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-398,584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-225,904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428,749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26,982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-376,713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-552,016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-1,097,485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-11% 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814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라인운영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.0 </a:t>
                      </a:r>
                      <a:endParaRPr lang="en-US" altLang="ko-KR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814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하반기 경영계획 대비 변경 계획 비교 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900" b="1" i="0" u="sng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 예상 매출액 </a:t>
                      </a:r>
                      <a:r>
                        <a:rPr lang="en-US" altLang="ko-KR" sz="900" b="1" i="0" u="sng" strike="noStrike" dirty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 $</a:t>
                      </a:r>
                      <a:r>
                        <a:rPr lang="en-US" altLang="ko-KR" sz="900" b="1" i="0" u="sng" strike="noStrike" dirty="0" smtClean="0">
                          <a:solidFill>
                            <a:srgbClr val="0000CC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47,330,890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 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경영물량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1,592,500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1,272,700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1,125,600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1,292,500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1,082,400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877,500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7,243,200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544,721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555,173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516,021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399,991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399,564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375,837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2,791,307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경영물량 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2,137,221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1,827,873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1,641,621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1,692,491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1,481,964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1,253,337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10,034,507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수정계획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976,124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988,180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1,067,900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1,157,700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921,200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701,357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5,812,461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470,781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433,994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417,672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388,007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370,765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342,299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2,423,518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 경영물량 합계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1,446,905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1,422,174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1,485,572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1,545,707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1,291,965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1,043,656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8,235,979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-616,376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-284,520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-57,700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-134,800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-161,200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-176,143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-1,430,739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-20% 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-73,940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-121,179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-98,349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-11,984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-28,799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-33,538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-367,789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-13% 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총차이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-690,316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-405,699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-156,049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-146,784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-189,999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-209,681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-1,798,528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-18% ↓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50814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</a:t>
                      </a:r>
                      <a:b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라인운영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VD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기타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690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3109"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‘25Y </a:t>
            </a:r>
            <a:r>
              <a:rPr lang="ko-KR" altLang="en-US" sz="2400" b="1" dirty="0" smtClean="0">
                <a:latin typeface="+mn-ea"/>
              </a:rPr>
              <a:t>하노이 법인 </a:t>
            </a:r>
            <a:r>
              <a:rPr lang="en-US" altLang="ko-KR" sz="2400" b="1" dirty="0" smtClean="0">
                <a:latin typeface="+mn-ea"/>
              </a:rPr>
              <a:t>Forecast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6718445"/>
              </p:ext>
            </p:extLst>
          </p:nvPr>
        </p:nvGraphicFramePr>
        <p:xfrm>
          <a:off x="6516216" y="444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1" name="워크시트" showAsIcon="1" r:id="rId4" imgW="914400" imgH="771480" progId="Excel.Sheet.8">
                  <p:embed/>
                </p:oleObj>
              </mc:Choice>
              <mc:Fallback>
                <p:oleObj name="워크시트" showAsIcon="1" r:id="rId4" imgW="914400" imgH="77148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16216" y="444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79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‘24</a:t>
            </a:r>
            <a:r>
              <a:rPr lang="ko-KR" altLang="en-US" sz="2400" b="1" dirty="0" smtClean="0">
                <a:latin typeface="+mn-ea"/>
              </a:rPr>
              <a:t>년 </a:t>
            </a:r>
            <a:r>
              <a:rPr lang="en-US" altLang="ko-KR" sz="2400" b="1" dirty="0" err="1" smtClean="0">
                <a:latin typeface="+mn-ea"/>
              </a:rPr>
              <a:t>vs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>
                <a:latin typeface="+mn-ea"/>
              </a:rPr>
              <a:t>25</a:t>
            </a:r>
            <a:r>
              <a:rPr lang="ko-KR" altLang="en-US" sz="2400" b="1" dirty="0" smtClean="0">
                <a:latin typeface="+mn-ea"/>
              </a:rPr>
              <a:t>년 운영물량 비교</a:t>
            </a:r>
            <a:r>
              <a:rPr lang="en-US" altLang="ko-KR" sz="2400" b="1" dirty="0" smtClean="0">
                <a:latin typeface="+mn-ea"/>
              </a:rPr>
              <a:t> / </a:t>
            </a:r>
            <a:r>
              <a:rPr lang="ko-KR" altLang="en-US" sz="2400" b="1" dirty="0" smtClean="0">
                <a:latin typeface="+mn-ea"/>
              </a:rPr>
              <a:t>계열별 비중</a:t>
            </a:r>
            <a:endParaRPr lang="ko-KR" altLang="en-US" sz="2400" b="1" dirty="0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216" y="1207571"/>
            <a:ext cx="2058070" cy="4932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4A84A155-EE1B-4F59-A52D-1EC3FF037DAE}"/>
              </a:ext>
            </a:extLst>
          </p:cNvPr>
          <p:cNvSpPr/>
          <p:nvPr/>
        </p:nvSpPr>
        <p:spPr>
          <a:xfrm>
            <a:off x="269693" y="2483743"/>
            <a:ext cx="6764522" cy="6572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" panose="05000000000000000000" pitchFamily="2" charset="2"/>
              <a:buChar char="§"/>
              <a:defRPr/>
            </a:pPr>
            <a:r>
              <a:rPr lang="en-US" altLang="ko-KR" sz="1300" b="1" baseline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2024</a:t>
            </a:r>
            <a:r>
              <a:rPr lang="ko-KR" altLang="en-US" sz="1300" b="1" baseline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년 실적대비 </a:t>
            </a:r>
            <a:r>
              <a:rPr lang="en-US" altLang="ko-KR" sz="1300" b="1" baseline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2025</a:t>
            </a:r>
            <a:r>
              <a:rPr lang="ko-KR" altLang="en-US" sz="1300" b="1" baseline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년 하반기 수정 경영계획 기준 </a:t>
            </a:r>
            <a:r>
              <a:rPr lang="en-US" altLang="ko-KR" sz="1300" b="1" baseline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-23% </a:t>
            </a:r>
            <a:r>
              <a:rPr lang="ko-KR" altLang="en-US" sz="1300" b="1" baseline="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감소 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충전기 </a:t>
            </a:r>
            <a:r>
              <a:rPr lang="en-US" altLang="ko-KR" sz="1300" b="1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-30% </a:t>
            </a:r>
            <a:r>
              <a:rPr lang="ko-KR" altLang="en-US" sz="13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감소</a:t>
            </a:r>
            <a:r>
              <a:rPr lang="en-US" altLang="ko-KR" sz="1300" b="1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 </a:t>
            </a:r>
          </a:p>
          <a:p>
            <a:pPr marL="228600" indent="-228600">
              <a:buFont typeface="Wingdings" panose="05000000000000000000" pitchFamily="2" charset="2"/>
              <a:buChar char="§"/>
              <a:defRPr/>
            </a:pPr>
            <a:r>
              <a:rPr lang="en-US" altLang="ko-KR" sz="1300" b="1" baseline="0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24</a:t>
            </a:r>
            <a:r>
              <a:rPr lang="ko-KR" altLang="en-US" sz="1300" b="1" baseline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년 실적대비 </a:t>
            </a:r>
            <a:r>
              <a:rPr lang="en-US" altLang="ko-KR" sz="1300" b="1" baseline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25</a:t>
            </a:r>
            <a:r>
              <a:rPr lang="ko-KR" altLang="en-US" sz="1300" b="1" baseline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년 표준공수 </a:t>
            </a:r>
            <a:r>
              <a:rPr lang="en-US" altLang="ko-KR" sz="1300" b="1" baseline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-6</a:t>
            </a:r>
            <a:r>
              <a:rPr lang="en-US" altLang="ko-KR" sz="1300" b="1" baseline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% </a:t>
            </a:r>
            <a:r>
              <a:rPr lang="ko-KR" altLang="en-US" sz="1300" b="1" baseline="0" dirty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감소 </a:t>
            </a:r>
            <a:endParaRPr lang="en-US" altLang="ko-KR" sz="1300" b="1" baseline="0" dirty="0">
              <a:solidFill>
                <a:schemeClr val="tx1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300" b="1" kern="1200" baseline="0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VD 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SMPS(</a:t>
            </a:r>
            <a:r>
              <a:rPr lang="ko-KR" altLang="en-US" sz="1300" b="1" kern="1200" baseline="0" dirty="0" err="1" smtClean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호치민</a:t>
            </a:r>
            <a:r>
              <a:rPr lang="ko-KR" altLang="en-US" sz="1300" b="1" dirty="0">
                <a:latin typeface="+mn-ea"/>
              </a:rPr>
              <a:t> </a:t>
            </a:r>
            <a:r>
              <a:rPr lang="ko-KR" altLang="en-US" sz="1300" b="1" kern="1200" baseline="0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수량대응 </a:t>
            </a:r>
            <a:r>
              <a:rPr lang="en-US" altLang="ko-KR" sz="1300" b="1" kern="1200" baseline="0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110K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) 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및 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ADT </a:t>
            </a:r>
            <a:r>
              <a:rPr lang="ko-KR" altLang="en-US" sz="1300" b="1" kern="1200" baseline="0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증가로 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24</a:t>
            </a:r>
            <a:r>
              <a:rPr lang="ko-KR" altLang="en-US" sz="1300" b="1" kern="1200" baseline="0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년 대비 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실적 </a:t>
            </a:r>
            <a:r>
              <a:rPr lang="en-US" altLang="ko-KR" sz="1300" b="1" kern="1200" baseline="0" dirty="0">
                <a:solidFill>
                  <a:srgbClr val="0000CC"/>
                </a:solidFill>
                <a:effectLst/>
                <a:latin typeface="+mn-ea"/>
                <a:ea typeface="+mn-ea"/>
                <a:cs typeface="+mn-cs"/>
              </a:rPr>
              <a:t>6% 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증가</a:t>
            </a:r>
            <a:endParaRPr lang="en-US" altLang="ko-KR" sz="1300" b="1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52" y="3219078"/>
            <a:ext cx="7855603" cy="223408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4A84A155-EE1B-4F59-A52D-1EC3FF037DAE}"/>
              </a:ext>
            </a:extLst>
          </p:cNvPr>
          <p:cNvSpPr/>
          <p:nvPr/>
        </p:nvSpPr>
        <p:spPr>
          <a:xfrm>
            <a:off x="269693" y="5506938"/>
            <a:ext cx="8118731" cy="730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36000" rIns="36000" bIns="3600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Wingdings" panose="05000000000000000000" pitchFamily="2" charset="2"/>
              <a:buChar char="§"/>
              <a:defRPr/>
            </a:pPr>
            <a:r>
              <a:rPr lang="en-US" altLang="ko-KR" sz="1300" b="1" baseline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24</a:t>
            </a:r>
            <a:r>
              <a:rPr lang="ko-KR" altLang="en-US" sz="1300" b="1" baseline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년 실적기준 </a:t>
            </a:r>
            <a:r>
              <a:rPr lang="ko-KR" altLang="en-US" sz="1300" b="1" baseline="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비중 충전기 </a:t>
            </a:r>
            <a:r>
              <a:rPr lang="en-US" altLang="ko-KR" sz="1300" b="1" baseline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77%, VD </a:t>
            </a:r>
            <a:r>
              <a:rPr lang="ko-KR" altLang="en-US" sz="1300" b="1" baseline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및 기타 </a:t>
            </a:r>
            <a:r>
              <a:rPr lang="en-US" altLang="ko-KR" sz="1300" b="1" baseline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23% / </a:t>
            </a:r>
            <a:r>
              <a:rPr lang="en-US" altLang="ko-KR" sz="1300" b="1" baseline="0" dirty="0">
                <a:solidFill>
                  <a:srgbClr val="0000CC"/>
                </a:solidFill>
                <a:latin typeface="+mn-ea"/>
                <a:cs typeface="Arial" panose="020B0604020202020204" pitchFamily="34" charset="0"/>
              </a:rPr>
              <a:t>25</a:t>
            </a:r>
            <a:r>
              <a:rPr lang="ko-KR" altLang="en-US" sz="1300" b="1" baseline="0" dirty="0">
                <a:solidFill>
                  <a:srgbClr val="0000CC"/>
                </a:solidFill>
                <a:latin typeface="+mn-ea"/>
                <a:cs typeface="Arial" panose="020B0604020202020204" pitchFamily="34" charset="0"/>
              </a:rPr>
              <a:t>년 하반기 예상 </a:t>
            </a:r>
            <a:r>
              <a:rPr lang="ko-KR" altLang="en-US" sz="1300" b="1" baseline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충전기 </a:t>
            </a:r>
            <a:r>
              <a:rPr lang="en-US" altLang="ko-KR" sz="1300" b="1" baseline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68% </a:t>
            </a:r>
            <a:r>
              <a:rPr lang="en-US" altLang="ko-KR" sz="1300" b="1" baseline="0" dirty="0">
                <a:solidFill>
                  <a:srgbClr val="0000CC"/>
                </a:solidFill>
                <a:latin typeface="+mn-ea"/>
                <a:cs typeface="Arial" panose="020B0604020202020204" pitchFamily="34" charset="0"/>
              </a:rPr>
              <a:t>, VD </a:t>
            </a:r>
            <a:r>
              <a:rPr lang="ko-KR" altLang="en-US" sz="1300" b="1" baseline="0" dirty="0">
                <a:solidFill>
                  <a:srgbClr val="0000CC"/>
                </a:solidFill>
                <a:latin typeface="+mn-ea"/>
                <a:cs typeface="Arial" panose="020B0604020202020204" pitchFamily="34" charset="0"/>
              </a:rPr>
              <a:t>및 기타 </a:t>
            </a:r>
            <a:r>
              <a:rPr lang="en-US" altLang="ko-KR" sz="1300" b="1" baseline="0" dirty="0">
                <a:solidFill>
                  <a:srgbClr val="0000CC"/>
                </a:solidFill>
                <a:latin typeface="+mn-ea"/>
                <a:cs typeface="Arial" panose="020B0604020202020204" pitchFamily="34" charset="0"/>
              </a:rPr>
              <a:t>32%</a:t>
            </a:r>
          </a:p>
          <a:p>
            <a:pPr marL="228600" indent="-228600">
              <a:buFont typeface="Wingdings" panose="05000000000000000000" pitchFamily="2" charset="2"/>
              <a:buChar char="§"/>
              <a:defRPr/>
            </a:pPr>
            <a:r>
              <a:rPr lang="en-US" altLang="ko-KR" sz="1300" b="1" baseline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24</a:t>
            </a:r>
            <a:r>
              <a:rPr lang="ko-KR" altLang="en-US" sz="1300" b="1" baseline="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년 대비 </a:t>
            </a:r>
            <a:r>
              <a:rPr lang="en-US" altLang="ko-KR" sz="1300" b="1" baseline="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25</a:t>
            </a:r>
            <a:r>
              <a:rPr lang="ko-KR" altLang="en-US" sz="1300" b="1" baseline="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년 </a:t>
            </a:r>
            <a:r>
              <a:rPr lang="en-US" altLang="ko-KR" sz="1300" b="1" baseline="0" dirty="0" smtClean="0">
                <a:solidFill>
                  <a:srgbClr val="0000CC"/>
                </a:solidFill>
                <a:latin typeface="+mn-ea"/>
                <a:cs typeface="Arial" panose="020B0604020202020204" pitchFamily="34" charset="0"/>
              </a:rPr>
              <a:t>VD </a:t>
            </a:r>
            <a:r>
              <a:rPr lang="ko-KR" altLang="en-US" sz="1300" b="1" baseline="0" dirty="0">
                <a:solidFill>
                  <a:srgbClr val="0000CC"/>
                </a:solidFill>
                <a:latin typeface="+mn-ea"/>
                <a:cs typeface="Arial" panose="020B0604020202020204" pitchFamily="34" charset="0"/>
              </a:rPr>
              <a:t>계열 비중 </a:t>
            </a:r>
            <a:r>
              <a:rPr lang="en-US" altLang="ko-KR" sz="1300" b="1" baseline="0" dirty="0">
                <a:solidFill>
                  <a:srgbClr val="0000CC"/>
                </a:solidFill>
                <a:latin typeface="+mn-ea"/>
                <a:cs typeface="Arial" panose="020B0604020202020204" pitchFamily="34" charset="0"/>
              </a:rPr>
              <a:t>9% </a:t>
            </a:r>
            <a:r>
              <a:rPr lang="ko-KR" altLang="en-US" sz="1300" b="1" baseline="0" dirty="0">
                <a:solidFill>
                  <a:srgbClr val="0000CC"/>
                </a:solidFill>
                <a:latin typeface="+mn-ea"/>
                <a:cs typeface="Arial" panose="020B0604020202020204" pitchFamily="34" charset="0"/>
              </a:rPr>
              <a:t>증가</a:t>
            </a:r>
            <a:r>
              <a:rPr lang="en-US" altLang="ko-KR" sz="1300" b="1" baseline="0" dirty="0">
                <a:solidFill>
                  <a:srgbClr val="0000CC"/>
                </a:solidFill>
                <a:latin typeface="+mn-ea"/>
                <a:cs typeface="Arial" panose="020B0604020202020204" pitchFamily="34" charset="0"/>
              </a:rPr>
              <a:t>, </a:t>
            </a:r>
            <a:r>
              <a:rPr lang="ko-KR" altLang="en-US" sz="1300" b="1" baseline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충전기 </a:t>
            </a:r>
            <a:r>
              <a:rPr lang="en-US" altLang="ko-KR" sz="1300" b="1" baseline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-9% </a:t>
            </a:r>
            <a:r>
              <a:rPr lang="ko-KR" altLang="en-US" sz="1300" b="1" baseline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감소 </a:t>
            </a:r>
            <a:endParaRPr lang="en-US" altLang="ko-KR" sz="1300" b="1" baseline="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VD 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계열 증가로 </a:t>
            </a:r>
            <a:r>
              <a:rPr lang="en-US" altLang="ko-KR" sz="1300" b="1" dirty="0" smtClean="0"/>
              <a:t>VD </a:t>
            </a:r>
            <a:r>
              <a:rPr lang="ko-KR" altLang="en-US" sz="1300" b="1" dirty="0" smtClean="0"/>
              <a:t>모델 </a:t>
            </a:r>
            <a:r>
              <a:rPr lang="ko-KR" altLang="en-US" sz="1300" b="1" kern="1200" baseline="0" dirty="0" smtClean="0">
                <a:solidFill>
                  <a:schemeClr val="dk1"/>
                </a:solidFill>
                <a:effectLst/>
              </a:rPr>
              <a:t>전략 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품목으로 선정하여 생산 역량을 집중 강화하고</a:t>
            </a:r>
            <a:r>
              <a:rPr lang="en-US" altLang="ko-KR" sz="1300" b="1" kern="1200" baseline="0" dirty="0">
                <a:solidFill>
                  <a:schemeClr val="dk1"/>
                </a:solidFill>
                <a:effectLst/>
              </a:rPr>
              <a:t>, </a:t>
            </a:r>
            <a:r>
              <a:rPr lang="ko-KR" altLang="en-US" sz="1300" b="1" kern="1200" baseline="0" dirty="0">
                <a:solidFill>
                  <a:schemeClr val="dk1"/>
                </a:solidFill>
                <a:effectLst/>
              </a:rPr>
              <a:t>품질 및 생산성을 극대화</a:t>
            </a:r>
            <a:endParaRPr lang="en-US" altLang="ko-KR" sz="1300" b="1" baseline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508390"/>
              </p:ext>
            </p:extLst>
          </p:nvPr>
        </p:nvGraphicFramePr>
        <p:xfrm>
          <a:off x="269693" y="824417"/>
          <a:ext cx="6678571" cy="15964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워크시트" r:id="rId6" imgW="7172277" imgH="1714628" progId="Excel.Sheet.12">
                  <p:embed/>
                </p:oleObj>
              </mc:Choice>
              <mc:Fallback>
                <p:oleObj name="워크시트" r:id="rId6" imgW="7172277" imgH="171462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9693" y="824417"/>
                        <a:ext cx="6678571" cy="15964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297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lnSpc>
            <a:spcPct val="150000"/>
          </a:lnSpc>
          <a:defRPr sz="1000" b="1" dirty="0">
            <a:solidFill>
              <a:srgbClr val="0000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290564</TotalTime>
  <Words>13786</Words>
  <Application>Microsoft Office PowerPoint</Application>
  <PresentationFormat>화면 슬라이드 쇼(4:3)</PresentationFormat>
  <Paragraphs>4640</Paragraphs>
  <Slides>70</Slides>
  <Notes>1</Notes>
  <HiddenSlides>28</HiddenSlides>
  <MMClips>0</MMClips>
  <ScaleCrop>false</ScaleCrop>
  <HeadingPairs>
    <vt:vector size="8" baseType="variant">
      <vt:variant>
        <vt:lpstr>사용한 글꼴</vt:lpstr>
      </vt:variant>
      <vt:variant>
        <vt:i4>30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102" baseType="lpstr">
      <vt:lpstr>HY각헤드라인M</vt:lpstr>
      <vt:lpstr>HY견고딕</vt:lpstr>
      <vt:lpstr>HY헤드라인M</vt:lpstr>
      <vt:lpstr>Instrument Sans Medium</vt:lpstr>
      <vt:lpstr>Instrument Sans Semi Bold</vt:lpstr>
      <vt:lpstr>メイリオ</vt:lpstr>
      <vt:lpstr>Pretendard Bold</vt:lpstr>
      <vt:lpstr>Pretendard ExtraBold</vt:lpstr>
      <vt:lpstr>Pretendard Medium</vt:lpstr>
      <vt:lpstr>VCIGAK+ìì� Bold</vt:lpstr>
      <vt:lpstr>WVQMME+ìì� Bold</vt:lpstr>
      <vt:lpstr>굴림</vt:lpstr>
      <vt:lpstr>굴림체</vt:lpstr>
      <vt:lpstr>나눔고딕</vt:lpstr>
      <vt:lpstr>돋움</vt:lpstr>
      <vt:lpstr>맑은 고딕</vt:lpstr>
      <vt:lpstr>Arial</vt:lpstr>
      <vt:lpstr>Arial Black</vt:lpstr>
      <vt:lpstr>Artifakt Element</vt:lpstr>
      <vt:lpstr>Artifakt Element Black</vt:lpstr>
      <vt:lpstr>Calibri</vt:lpstr>
      <vt:lpstr>Gill Sans Ultra Bold</vt:lpstr>
      <vt:lpstr>Helvetica</vt:lpstr>
      <vt:lpstr>Inter Bold</vt:lpstr>
      <vt:lpstr>Merriweather 120pt Black</vt:lpstr>
      <vt:lpstr>Montserrat</vt:lpstr>
      <vt:lpstr>Montserrat Black</vt:lpstr>
      <vt:lpstr>Open Sans ExtraBold</vt:lpstr>
      <vt:lpstr>Times New Roman</vt:lpstr>
      <vt:lpstr>Wingdings</vt:lpstr>
      <vt:lpstr>Office 테마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이정림</dc:creator>
  <cp:lastModifiedBy>Microsoft 계정</cp:lastModifiedBy>
  <cp:revision>3854</cp:revision>
  <cp:lastPrinted>2020-04-08T08:22:44Z</cp:lastPrinted>
  <dcterms:created xsi:type="dcterms:W3CDTF">2013-10-31T00:33:27Z</dcterms:created>
  <dcterms:modified xsi:type="dcterms:W3CDTF">2025-06-26T07:17:44Z</dcterms:modified>
</cp:coreProperties>
</file>